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Lst>
  <p:notesMasterIdLst>
    <p:notesMasterId r:id="rId11"/>
  </p:notesMasterIdLst>
  <p:sldIdLst>
    <p:sldId id="257" r:id="rId5"/>
    <p:sldId id="260" r:id="rId6"/>
    <p:sldId id="703" r:id="rId7"/>
    <p:sldId id="730" r:id="rId8"/>
    <p:sldId id="729" r:id="rId9"/>
    <p:sldId id="732"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758332-DC5D-3740-89EE-4A535FAF5EE5}" v="2" dt="2019-02-19T15:06:13.960"/>
  </p1510:revLst>
</p1510:revInfo>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llemlayout 2 - Markering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725"/>
    <p:restoredTop sz="94643"/>
  </p:normalViewPr>
  <p:slideViewPr>
    <p:cSldViewPr snapToGrid="0" snapToObjects="1">
      <p:cViewPr varScale="1">
        <p:scale>
          <a:sx n="67" d="100"/>
          <a:sy n="67" d="100"/>
        </p:scale>
        <p:origin x="110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ine Demant" userId="0e1b30a3-19fc-4e95-94b3-a6dc93f404a1" providerId="ADAL" clId="{03758332-DC5D-3740-89EE-4A535FAF5EE5}"/>
    <pc:docChg chg="custSel modSld">
      <pc:chgData name="Trine Demant" userId="0e1b30a3-19fc-4e95-94b3-a6dc93f404a1" providerId="ADAL" clId="{03758332-DC5D-3740-89EE-4A535FAF5EE5}" dt="2019-02-19T15:06:19.230" v="11" actId="255"/>
      <pc:docMkLst>
        <pc:docMk/>
      </pc:docMkLst>
      <pc:sldChg chg="delSp modSp">
        <pc:chgData name="Trine Demant" userId="0e1b30a3-19fc-4e95-94b3-a6dc93f404a1" providerId="ADAL" clId="{03758332-DC5D-3740-89EE-4A535FAF5EE5}" dt="2019-02-19T15:06:19.230" v="11" actId="255"/>
        <pc:sldMkLst>
          <pc:docMk/>
          <pc:sldMk cId="524084236" sldId="257"/>
        </pc:sldMkLst>
        <pc:spChg chg="mod">
          <ac:chgData name="Trine Demant" userId="0e1b30a3-19fc-4e95-94b3-a6dc93f404a1" providerId="ADAL" clId="{03758332-DC5D-3740-89EE-4A535FAF5EE5}" dt="2019-02-19T15:06:19.230" v="11" actId="255"/>
          <ac:spMkLst>
            <pc:docMk/>
            <pc:sldMk cId="524084236" sldId="257"/>
            <ac:spMk id="8" creationId="{758B574B-442F-064B-93D1-313D92EF1E78}"/>
          </ac:spMkLst>
        </pc:spChg>
        <pc:picChg chg="del">
          <ac:chgData name="Trine Demant" userId="0e1b30a3-19fc-4e95-94b3-a6dc93f404a1" providerId="ADAL" clId="{03758332-DC5D-3740-89EE-4A535FAF5EE5}" dt="2019-02-19T15:06:02.298" v="5" actId="478"/>
          <ac:picMkLst>
            <pc:docMk/>
            <pc:sldMk cId="524084236" sldId="257"/>
            <ac:picMk id="6" creationId="{217A9E0C-1290-B24E-B18F-2AA9900694DA}"/>
          </ac:picMkLst>
        </pc:picChg>
      </pc:sldChg>
      <pc:sldChg chg="delSp">
        <pc:chgData name="Trine Demant" userId="0e1b30a3-19fc-4e95-94b3-a6dc93f404a1" providerId="ADAL" clId="{03758332-DC5D-3740-89EE-4A535FAF5EE5}" dt="2019-02-19T14:58:51.137" v="0" actId="478"/>
        <pc:sldMkLst>
          <pc:docMk/>
          <pc:sldMk cId="1029518836" sldId="260"/>
        </pc:sldMkLst>
        <pc:picChg chg="del">
          <ac:chgData name="Trine Demant" userId="0e1b30a3-19fc-4e95-94b3-a6dc93f404a1" providerId="ADAL" clId="{03758332-DC5D-3740-89EE-4A535FAF5EE5}" dt="2019-02-19T14:58:51.137" v="0" actId="478"/>
          <ac:picMkLst>
            <pc:docMk/>
            <pc:sldMk cId="1029518836" sldId="260"/>
            <ac:picMk id="6" creationId="{236EA3B7-0ACD-9549-BABB-C4F896F16CDC}"/>
          </ac:picMkLst>
        </pc:picChg>
      </pc:sldChg>
      <pc:sldChg chg="delSp">
        <pc:chgData name="Trine Demant" userId="0e1b30a3-19fc-4e95-94b3-a6dc93f404a1" providerId="ADAL" clId="{03758332-DC5D-3740-89EE-4A535FAF5EE5}" dt="2019-02-19T14:58:53.645" v="1" actId="478"/>
        <pc:sldMkLst>
          <pc:docMk/>
          <pc:sldMk cId="2591556716" sldId="703"/>
        </pc:sldMkLst>
        <pc:picChg chg="del">
          <ac:chgData name="Trine Demant" userId="0e1b30a3-19fc-4e95-94b3-a6dc93f404a1" providerId="ADAL" clId="{03758332-DC5D-3740-89EE-4A535FAF5EE5}" dt="2019-02-19T14:58:53.645" v="1" actId="478"/>
          <ac:picMkLst>
            <pc:docMk/>
            <pc:sldMk cId="2591556716" sldId="703"/>
            <ac:picMk id="6" creationId="{236EA3B7-0ACD-9549-BABB-C4F896F16CDC}"/>
          </ac:picMkLst>
        </pc:picChg>
      </pc:sldChg>
      <pc:sldChg chg="delSp">
        <pc:chgData name="Trine Demant" userId="0e1b30a3-19fc-4e95-94b3-a6dc93f404a1" providerId="ADAL" clId="{03758332-DC5D-3740-89EE-4A535FAF5EE5}" dt="2019-02-19T14:59:01.718" v="3" actId="478"/>
        <pc:sldMkLst>
          <pc:docMk/>
          <pc:sldMk cId="1625920296" sldId="729"/>
        </pc:sldMkLst>
        <pc:picChg chg="del">
          <ac:chgData name="Trine Demant" userId="0e1b30a3-19fc-4e95-94b3-a6dc93f404a1" providerId="ADAL" clId="{03758332-DC5D-3740-89EE-4A535FAF5EE5}" dt="2019-02-19T14:59:01.718" v="3" actId="478"/>
          <ac:picMkLst>
            <pc:docMk/>
            <pc:sldMk cId="1625920296" sldId="729"/>
            <ac:picMk id="11" creationId="{F71AE138-8BEC-2644-BF30-7B44423718EA}"/>
          </ac:picMkLst>
        </pc:picChg>
      </pc:sldChg>
      <pc:sldChg chg="delSp">
        <pc:chgData name="Trine Demant" userId="0e1b30a3-19fc-4e95-94b3-a6dc93f404a1" providerId="ADAL" clId="{03758332-DC5D-3740-89EE-4A535FAF5EE5}" dt="2019-02-19T14:58:56.096" v="2" actId="478"/>
        <pc:sldMkLst>
          <pc:docMk/>
          <pc:sldMk cId="888244755" sldId="730"/>
        </pc:sldMkLst>
        <pc:picChg chg="del">
          <ac:chgData name="Trine Demant" userId="0e1b30a3-19fc-4e95-94b3-a6dc93f404a1" providerId="ADAL" clId="{03758332-DC5D-3740-89EE-4A535FAF5EE5}" dt="2019-02-19T14:58:56.096" v="2" actId="478"/>
          <ac:picMkLst>
            <pc:docMk/>
            <pc:sldMk cId="888244755" sldId="730"/>
            <ac:picMk id="6" creationId="{236EA3B7-0ACD-9549-BABB-C4F896F16CDC}"/>
          </ac:picMkLst>
        </pc:picChg>
      </pc:sldChg>
      <pc:sldChg chg="delSp">
        <pc:chgData name="Trine Demant" userId="0e1b30a3-19fc-4e95-94b3-a6dc93f404a1" providerId="ADAL" clId="{03758332-DC5D-3740-89EE-4A535FAF5EE5}" dt="2019-02-19T14:59:10.740" v="4" actId="478"/>
        <pc:sldMkLst>
          <pc:docMk/>
          <pc:sldMk cId="978510588" sldId="732"/>
        </pc:sldMkLst>
        <pc:picChg chg="del">
          <ac:chgData name="Trine Demant" userId="0e1b30a3-19fc-4e95-94b3-a6dc93f404a1" providerId="ADAL" clId="{03758332-DC5D-3740-89EE-4A535FAF5EE5}" dt="2019-02-19T14:59:10.740" v="4" actId="478"/>
          <ac:picMkLst>
            <pc:docMk/>
            <pc:sldMk cId="978510588" sldId="732"/>
            <ac:picMk id="11" creationId="{F71AE138-8BEC-2644-BF30-7B44423718EA}"/>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DC09C7-3A7C-BB41-BDFD-F004F730ECF5}" type="datetimeFigureOut">
              <a:rPr lang="da-DK" smtClean="0"/>
              <a:t>25-02-2019</a:t>
            </a:fld>
            <a:endParaRPr lang="da-DK"/>
          </a:p>
        </p:txBody>
      </p:sp>
      <p:sp>
        <p:nvSpPr>
          <p:cNvPr id="4" name="Pladsholder til slidebillede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da-DK"/>
              <a:t>Rediger teksttypografien i masteren
Andet niveau
Tredje niveau
Fjerde niveau
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097FCA-F993-754B-ADE5-FE22F61DC3B9}" type="slidenum">
              <a:rPr lang="da-DK" smtClean="0"/>
              <a:t>‹nr.›</a:t>
            </a:fld>
            <a:endParaRPr lang="da-DK"/>
          </a:p>
        </p:txBody>
      </p:sp>
    </p:spTree>
    <p:extLst>
      <p:ext uri="{BB962C8B-B14F-4D97-AF65-F5344CB8AC3E}">
        <p14:creationId xmlns:p14="http://schemas.microsoft.com/office/powerpoint/2010/main" val="34473399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Fors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122363"/>
            <a:ext cx="7772400" cy="2387600"/>
          </a:xfrm>
        </p:spPr>
        <p:txBody>
          <a:bodyPr anchor="b"/>
          <a:lstStyle>
            <a:lvl1pPr algn="ctr">
              <a:defRPr sz="4400" b="1" i="0">
                <a:latin typeface="Avenir Next Heavy" panose="020B0503020202020204" pitchFamily="34" charset="0"/>
              </a:defRPr>
            </a:lvl1pPr>
          </a:lstStyle>
          <a:p>
            <a:r>
              <a:rPr lang="da-DK" dirty="0"/>
              <a:t>Titel på tilbud</a:t>
            </a:r>
            <a:endParaRPr lang="en-US" dirty="0"/>
          </a:p>
        </p:txBody>
      </p:sp>
      <p:sp>
        <p:nvSpPr>
          <p:cNvPr id="3" name="Subtitle 2"/>
          <p:cNvSpPr>
            <a:spLocks noGrp="1"/>
          </p:cNvSpPr>
          <p:nvPr>
            <p:ph type="subTitle" idx="1" hasCustomPrompt="1"/>
          </p:nvPr>
        </p:nvSpPr>
        <p:spPr>
          <a:xfrm>
            <a:off x="1143000" y="4104860"/>
            <a:ext cx="6858000" cy="1152939"/>
          </a:xfrm>
        </p:spPr>
        <p:txBody>
          <a:bodyPr>
            <a:no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Kundens navn – måned år</a:t>
            </a:r>
            <a:endParaRPr lang="en-US" dirty="0"/>
          </a:p>
        </p:txBody>
      </p:sp>
    </p:spTree>
    <p:extLst>
      <p:ext uri="{BB962C8B-B14F-4D97-AF65-F5344CB8AC3E}">
        <p14:creationId xmlns:p14="http://schemas.microsoft.com/office/powerpoint/2010/main" val="2468211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2540" y="256655"/>
            <a:ext cx="7886700" cy="1325563"/>
          </a:xfrm>
        </p:spPr>
        <p:txBody>
          <a:bodyPr anchor="b" anchorCtr="0">
            <a:noAutofit/>
          </a:bodyPr>
          <a:lstStyle/>
          <a:p>
            <a:r>
              <a:rPr lang="da-DK" dirty="0"/>
              <a:t>Titel på slide - kort</a:t>
            </a:r>
            <a:endParaRPr lang="en-US" dirty="0"/>
          </a:p>
        </p:txBody>
      </p:sp>
      <p:sp>
        <p:nvSpPr>
          <p:cNvPr id="3" name="Content Placeholder 2"/>
          <p:cNvSpPr>
            <a:spLocks noGrp="1"/>
          </p:cNvSpPr>
          <p:nvPr>
            <p:ph idx="1"/>
          </p:nvPr>
        </p:nvSpPr>
        <p:spPr>
          <a:xfrm>
            <a:off x="352540" y="1818863"/>
            <a:ext cx="3202412" cy="4537488"/>
          </a:xfrm>
        </p:spPr>
        <p:txBody>
          <a:bodyPr anchor="t" anchorCtr="0">
            <a:noAutofit/>
          </a:bodyPr>
          <a:lstStyle>
            <a:lvl1pPr>
              <a:defRPr sz="1100"/>
            </a:lvl1pPr>
          </a:lstStyle>
          <a:p>
            <a:pPr lvl="0"/>
            <a:r>
              <a:rPr lang="da-DK"/>
              <a:t>Rediger teksttypografien i masteren
Andet niveau
Tredje niveau
Fjerde niveau
Femte niveau</a:t>
            </a:r>
            <a:endParaRPr lang="en-US" dirty="0"/>
          </a:p>
        </p:txBody>
      </p:sp>
      <p:sp>
        <p:nvSpPr>
          <p:cNvPr id="7" name="Content Placeholder 2">
            <a:extLst>
              <a:ext uri="{FF2B5EF4-FFF2-40B4-BE49-F238E27FC236}">
                <a16:creationId xmlns:a16="http://schemas.microsoft.com/office/drawing/2014/main" id="{C9F345EC-F218-4E47-9CC6-9E1DA9DEBA70}"/>
              </a:ext>
            </a:extLst>
          </p:cNvPr>
          <p:cNvSpPr>
            <a:spLocks noGrp="1"/>
          </p:cNvSpPr>
          <p:nvPr>
            <p:ph idx="13"/>
          </p:nvPr>
        </p:nvSpPr>
        <p:spPr>
          <a:xfrm>
            <a:off x="3896959" y="1818863"/>
            <a:ext cx="3199925" cy="4537487"/>
          </a:xfrm>
        </p:spPr>
        <p:txBody>
          <a:bodyPr anchor="t" anchorCtr="0">
            <a:noAutofit/>
          </a:bodyPr>
          <a:lstStyle/>
          <a:p>
            <a:pPr lvl="0"/>
            <a:r>
              <a:rPr lang="da-DK"/>
              <a:t>Rediger teksttypografien i masteren
Andet niveau
Tredje niveau
Fjerde niveau
Femte niveau</a:t>
            </a:r>
            <a:endParaRPr lang="en-US" dirty="0"/>
          </a:p>
        </p:txBody>
      </p:sp>
    </p:spTree>
    <p:extLst>
      <p:ext uri="{BB962C8B-B14F-4D97-AF65-F5344CB8AC3E}">
        <p14:creationId xmlns:p14="http://schemas.microsoft.com/office/powerpoint/2010/main" val="31528940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ap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4099F4-9155-A04E-BDF1-4C422344760B}"/>
              </a:ext>
            </a:extLst>
          </p:cNvPr>
          <p:cNvSpPr>
            <a:spLocks noGrp="1"/>
          </p:cNvSpPr>
          <p:nvPr>
            <p:ph type="title" hasCustomPrompt="1"/>
          </p:nvPr>
        </p:nvSpPr>
        <p:spPr>
          <a:xfrm>
            <a:off x="628650" y="2766218"/>
            <a:ext cx="7886700" cy="1325563"/>
          </a:xfrm>
        </p:spPr>
        <p:txBody>
          <a:bodyPr/>
          <a:lstStyle>
            <a:lvl1pPr algn="ctr">
              <a:defRPr sz="8000"/>
            </a:lvl1pPr>
          </a:lstStyle>
          <a:p>
            <a:r>
              <a:rPr lang="da-DK" dirty="0"/>
              <a:t>Kapitelslide</a:t>
            </a:r>
          </a:p>
        </p:txBody>
      </p:sp>
    </p:spTree>
    <p:extLst>
      <p:ext uri="{BB962C8B-B14F-4D97-AF65-F5344CB8AC3E}">
        <p14:creationId xmlns:p14="http://schemas.microsoft.com/office/powerpoint/2010/main" val="218376444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b" anchorCtr="0">
            <a:noAutofit/>
          </a:bodyPr>
          <a:lstStyle/>
          <a:p>
            <a:r>
              <a:rPr lang="da-DK" dirty="0"/>
              <a:t>Titel på slide - kort</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da-DK" dirty="0"/>
              <a:t>Rediger teksttypografien i masteren
Andet niveau
Tredje niveau
Fjerde niveau</a:t>
            </a:r>
          </a:p>
          <a:p>
            <a:pPr lvl="0"/>
            <a:r>
              <a:rPr lang="da-DK" dirty="0"/>
              <a:t>Femte niveau</a:t>
            </a:r>
            <a:endParaRPr lang="en-US" dirty="0"/>
          </a:p>
        </p:txBody>
      </p:sp>
    </p:spTree>
    <p:extLst>
      <p:ext uri="{BB962C8B-B14F-4D97-AF65-F5344CB8AC3E}">
        <p14:creationId xmlns:p14="http://schemas.microsoft.com/office/powerpoint/2010/main" val="4056464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hf hdr="0" ftr="0" dt="0"/>
  <p:txStyles>
    <p:titleStyle>
      <a:lvl1pPr algn="l" defTabSz="914400" rtl="0" eaLnBrk="1" latinLnBrk="0" hangingPunct="1">
        <a:lnSpc>
          <a:spcPct val="90000"/>
        </a:lnSpc>
        <a:spcBef>
          <a:spcPct val="0"/>
        </a:spcBef>
        <a:buNone/>
        <a:defRPr sz="3200" b="0" i="0" kern="1200">
          <a:solidFill>
            <a:schemeClr val="tx1"/>
          </a:solidFill>
          <a:latin typeface="Leitura News Roman 4" panose="02000503000000020004" pitchFamily="2" charset="77"/>
          <a:ea typeface="+mj-ea"/>
          <a:cs typeface="+mj-cs"/>
        </a:defRPr>
      </a:lvl1pPr>
    </p:titleStyle>
    <p:bodyStyle>
      <a:lvl1pPr marL="0" indent="0" algn="l" defTabSz="914400" rtl="0" eaLnBrk="1" latinLnBrk="0" hangingPunct="1">
        <a:lnSpc>
          <a:spcPct val="100000"/>
        </a:lnSpc>
        <a:spcBef>
          <a:spcPts val="1000"/>
        </a:spcBef>
        <a:buFont typeface="Arial" panose="020B0604020202020204" pitchFamily="34" charset="0"/>
        <a:buNone/>
        <a:defRPr sz="1100" kern="1200">
          <a:solidFill>
            <a:schemeClr val="tx1"/>
          </a:solidFill>
          <a:latin typeface="Avenir Next" panose="020B05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a:extLst>
              <a:ext uri="{FF2B5EF4-FFF2-40B4-BE49-F238E27FC236}">
                <a16:creationId xmlns:a16="http://schemas.microsoft.com/office/drawing/2014/main" id="{6A35B949-ECA7-BA49-8CF1-864FD03853DB}"/>
              </a:ext>
            </a:extLst>
          </p:cNvPr>
          <p:cNvPicPr>
            <a:picLocks noChangeAspect="1"/>
          </p:cNvPicPr>
          <p:nvPr/>
        </p:nvPicPr>
        <p:blipFill rotWithShape="1">
          <a:blip r:embed="rId2"/>
          <a:srcRect l="5534" r="5534"/>
          <a:stretch/>
        </p:blipFill>
        <p:spPr>
          <a:xfrm>
            <a:off x="-1" y="0"/>
            <a:ext cx="9144001" cy="6858000"/>
          </a:xfrm>
          <a:prstGeom prst="rect">
            <a:avLst/>
          </a:prstGeom>
        </p:spPr>
      </p:pic>
      <p:sp>
        <p:nvSpPr>
          <p:cNvPr id="5" name="Pladsholder til indhold 2">
            <a:extLst>
              <a:ext uri="{FF2B5EF4-FFF2-40B4-BE49-F238E27FC236}">
                <a16:creationId xmlns:a16="http://schemas.microsoft.com/office/drawing/2014/main" id="{1C1A96A0-020D-7149-A1FF-5751A2EDC3E4}"/>
              </a:ext>
            </a:extLst>
          </p:cNvPr>
          <p:cNvSpPr txBox="1">
            <a:spLocks/>
          </p:cNvSpPr>
          <p:nvPr/>
        </p:nvSpPr>
        <p:spPr>
          <a:xfrm>
            <a:off x="-1" y="0"/>
            <a:ext cx="9144001" cy="6858000"/>
          </a:xfrm>
          <a:prstGeom prst="rect">
            <a:avLst/>
          </a:prstGeom>
          <a:solidFill>
            <a:schemeClr val="tx1">
              <a:lumMod val="90000"/>
              <a:lumOff val="10000"/>
              <a:alpha val="84000"/>
            </a:schemeClr>
          </a:solidFill>
        </p:spPr>
        <p:txBody>
          <a:bodyPr vert="horz" lIns="91440" tIns="45720" rIns="91440" bIns="45720" numCol="1" spcCol="576000" rtlCol="0">
            <a:noAutofit/>
          </a:bodyPr>
          <a:lstStyle>
            <a:lvl1pPr marL="0" indent="0" algn="l" defTabSz="457200" rtl="0" eaLnBrk="1" latinLnBrk="0" hangingPunct="1">
              <a:spcBef>
                <a:spcPct val="20000"/>
              </a:spcBef>
              <a:buFont typeface="Wingdings" charset="2"/>
              <a:buNone/>
              <a:defRPr sz="1100" b="0" i="0" kern="1200">
                <a:solidFill>
                  <a:schemeClr val="tx1"/>
                </a:solidFill>
                <a:latin typeface="Avenir LT Std 35 Light"/>
                <a:ea typeface="+mn-ea"/>
                <a:cs typeface="Avenir LT Std 35 Light"/>
              </a:defRPr>
            </a:lvl1pPr>
            <a:lvl2pPr marL="742950" indent="-285750" algn="l" defTabSz="457200" rtl="0" eaLnBrk="1" latinLnBrk="0" hangingPunct="1">
              <a:spcBef>
                <a:spcPct val="20000"/>
              </a:spcBef>
              <a:buFont typeface="Arial" charset="0"/>
              <a:buChar char="•"/>
              <a:defRPr sz="1200" b="0" i="0" kern="1200">
                <a:solidFill>
                  <a:schemeClr val="tx1"/>
                </a:solidFill>
                <a:latin typeface="Avenir LT Std 35 Light"/>
                <a:ea typeface="+mn-ea"/>
                <a:cs typeface="Avenir LT Std 35 Light"/>
              </a:defRPr>
            </a:lvl2pPr>
            <a:lvl3pPr marL="1257300" indent="-342900" algn="l" defTabSz="457200" rtl="0" eaLnBrk="1" latinLnBrk="0" hangingPunct="1">
              <a:spcBef>
                <a:spcPct val="20000"/>
              </a:spcBef>
              <a:buFont typeface="Lucida Grande"/>
              <a:buChar char="-"/>
              <a:defRPr sz="1200" b="0" i="0" kern="1200">
                <a:solidFill>
                  <a:schemeClr val="tx1"/>
                </a:solidFill>
                <a:latin typeface="Avenir LT Std 35 Light"/>
                <a:ea typeface="+mn-ea"/>
                <a:cs typeface="Avenir LT Std 35 Light"/>
              </a:defRPr>
            </a:lvl3pPr>
            <a:lvl4pPr marL="1600200" indent="-228600" algn="l" defTabSz="457200" rtl="0" eaLnBrk="1" latinLnBrk="0" hangingPunct="1">
              <a:spcBef>
                <a:spcPct val="20000"/>
              </a:spcBef>
              <a:buFont typeface="Arial"/>
              <a:buChar char="–"/>
              <a:defRPr sz="1200" b="0" i="0" kern="1200">
                <a:solidFill>
                  <a:schemeClr val="tx1"/>
                </a:solidFill>
                <a:latin typeface="Avenir LT Std 35 Light"/>
                <a:ea typeface="+mn-ea"/>
                <a:cs typeface="Avenir LT Std 35 Light"/>
              </a:defRPr>
            </a:lvl4pPr>
            <a:lvl5pPr marL="1828800" indent="0" algn="l" defTabSz="457200" rtl="0" eaLnBrk="1" latinLnBrk="0" hangingPunct="1">
              <a:spcBef>
                <a:spcPct val="20000"/>
              </a:spcBef>
              <a:buFont typeface="Arial"/>
              <a:buNone/>
              <a:defRPr sz="1500" b="0" i="0" kern="1200">
                <a:solidFill>
                  <a:schemeClr val="tx1"/>
                </a:solidFill>
                <a:latin typeface="Avenir LT Std 35 Light"/>
                <a:ea typeface="+mn-ea"/>
                <a:cs typeface="Avenir LT Std 35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lnSpc>
                <a:spcPct val="130000"/>
              </a:lnSpc>
            </a:pPr>
            <a:endParaRPr lang="da-DK" sz="3200" dirty="0">
              <a:solidFill>
                <a:schemeClr val="bg1"/>
              </a:solidFill>
            </a:endParaRPr>
          </a:p>
        </p:txBody>
      </p:sp>
      <p:sp>
        <p:nvSpPr>
          <p:cNvPr id="7" name="Titel 1">
            <a:extLst>
              <a:ext uri="{FF2B5EF4-FFF2-40B4-BE49-F238E27FC236}">
                <a16:creationId xmlns:a16="http://schemas.microsoft.com/office/drawing/2014/main" id="{077838AD-891B-3845-BA59-EB2D68A7EED8}"/>
              </a:ext>
            </a:extLst>
          </p:cNvPr>
          <p:cNvSpPr>
            <a:spLocks noGrp="1"/>
          </p:cNvSpPr>
          <p:nvPr>
            <p:ph type="ctrTitle"/>
          </p:nvPr>
        </p:nvSpPr>
        <p:spPr>
          <a:xfrm>
            <a:off x="685800" y="779774"/>
            <a:ext cx="7772400" cy="2387600"/>
          </a:xfrm>
        </p:spPr>
        <p:txBody>
          <a:bodyPr/>
          <a:lstStyle/>
          <a:p>
            <a:r>
              <a:rPr lang="da-DK" dirty="0">
                <a:solidFill>
                  <a:schemeClr val="bg1"/>
                </a:solidFill>
              </a:rPr>
              <a:t>Entydig ledelse</a:t>
            </a:r>
          </a:p>
        </p:txBody>
      </p:sp>
      <p:sp>
        <p:nvSpPr>
          <p:cNvPr id="8" name="Undertitel 2">
            <a:extLst>
              <a:ext uri="{FF2B5EF4-FFF2-40B4-BE49-F238E27FC236}">
                <a16:creationId xmlns:a16="http://schemas.microsoft.com/office/drawing/2014/main" id="{758B574B-442F-064B-93D1-313D92EF1E78}"/>
              </a:ext>
            </a:extLst>
          </p:cNvPr>
          <p:cNvSpPr>
            <a:spLocks noGrp="1"/>
          </p:cNvSpPr>
          <p:nvPr>
            <p:ph type="subTitle" idx="1"/>
          </p:nvPr>
        </p:nvSpPr>
        <p:spPr>
          <a:xfrm>
            <a:off x="1143000" y="3762271"/>
            <a:ext cx="6858000" cy="1152939"/>
          </a:xfrm>
        </p:spPr>
        <p:txBody>
          <a:bodyPr/>
          <a:lstStyle/>
          <a:p>
            <a:r>
              <a:rPr lang="da-DK" dirty="0">
                <a:solidFill>
                  <a:schemeClr val="bg1"/>
                </a:solidFill>
              </a:rPr>
              <a:t>Procesværktøjskasse og måleredskab til entydig ledelse i boligsociale helhedsplaner.</a:t>
            </a:r>
          </a:p>
          <a:p>
            <a:endParaRPr lang="da-DK" dirty="0">
              <a:solidFill>
                <a:schemeClr val="bg1"/>
              </a:solidFill>
            </a:endParaRPr>
          </a:p>
          <a:p>
            <a:r>
              <a:rPr lang="da-DK" b="1" dirty="0">
                <a:solidFill>
                  <a:schemeClr val="bg1"/>
                </a:solidFill>
              </a:rPr>
              <a:t>INNOVATION</a:t>
            </a:r>
          </a:p>
          <a:p>
            <a:endParaRPr lang="da-DK" b="1" dirty="0">
              <a:solidFill>
                <a:schemeClr val="bg1"/>
              </a:solidFill>
            </a:endParaRPr>
          </a:p>
          <a:p>
            <a:r>
              <a:rPr lang="da-DK" dirty="0">
                <a:solidFill>
                  <a:schemeClr val="bg1"/>
                </a:solidFill>
              </a:rPr>
              <a:t>Udviklet for Landsbyggefonden af</a:t>
            </a:r>
          </a:p>
          <a:p>
            <a:r>
              <a:rPr lang="da-DK" sz="1800" dirty="0" err="1">
                <a:solidFill>
                  <a:schemeClr val="bg1"/>
                </a:solidFill>
              </a:rPr>
              <a:t>Naboskaber.dk</a:t>
            </a:r>
            <a:r>
              <a:rPr lang="da-DK" sz="1800" dirty="0">
                <a:solidFill>
                  <a:schemeClr val="bg1"/>
                </a:solidFill>
              </a:rPr>
              <a:t>, Resonans og RUC</a:t>
            </a:r>
          </a:p>
          <a:p>
            <a:endParaRPr lang="da-DK" b="1" dirty="0">
              <a:solidFill>
                <a:schemeClr val="bg1"/>
              </a:solidFill>
            </a:endParaRPr>
          </a:p>
        </p:txBody>
      </p:sp>
    </p:spTree>
    <p:extLst>
      <p:ext uri="{BB962C8B-B14F-4D97-AF65-F5344CB8AC3E}">
        <p14:creationId xmlns:p14="http://schemas.microsoft.com/office/powerpoint/2010/main" val="5240842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739F3B-D98A-2F4B-BBB8-253E58A82BF7}"/>
              </a:ext>
            </a:extLst>
          </p:cNvPr>
          <p:cNvSpPr>
            <a:spLocks noGrp="1"/>
          </p:cNvSpPr>
          <p:nvPr>
            <p:ph type="title"/>
          </p:nvPr>
        </p:nvSpPr>
        <p:spPr/>
        <p:txBody>
          <a:bodyPr/>
          <a:lstStyle/>
          <a:p>
            <a:r>
              <a:rPr lang="da-DK" dirty="0"/>
              <a:t>Hvordan sikrer bestyrelsen, at der innoveres, når der er behov for det?</a:t>
            </a:r>
          </a:p>
        </p:txBody>
      </p:sp>
      <p:sp>
        <p:nvSpPr>
          <p:cNvPr id="3" name="Pladsholder til indhold 2">
            <a:extLst>
              <a:ext uri="{FF2B5EF4-FFF2-40B4-BE49-F238E27FC236}">
                <a16:creationId xmlns:a16="http://schemas.microsoft.com/office/drawing/2014/main" id="{959C6A08-27ED-B24C-926E-639253503A90}"/>
              </a:ext>
            </a:extLst>
          </p:cNvPr>
          <p:cNvSpPr>
            <a:spLocks noGrp="1"/>
          </p:cNvSpPr>
          <p:nvPr>
            <p:ph idx="1"/>
          </p:nvPr>
        </p:nvSpPr>
        <p:spPr>
          <a:xfrm>
            <a:off x="352540" y="1818863"/>
            <a:ext cx="3873312" cy="4537488"/>
          </a:xfrm>
        </p:spPr>
        <p:txBody>
          <a:bodyPr/>
          <a:lstStyle/>
          <a:p>
            <a:pPr>
              <a:spcBef>
                <a:spcPts val="0"/>
              </a:spcBef>
            </a:pPr>
            <a:r>
              <a:rPr lang="da-DK" b="1" noProof="1">
                <a:solidFill>
                  <a:srgbClr val="141619"/>
                </a:solidFill>
                <a:cs typeface="LeituraNews-Italic 2"/>
              </a:rPr>
              <a:t>Innovation består af følgende procesværktøjer</a:t>
            </a:r>
            <a:r>
              <a:rPr lang="da-DK" noProof="1">
                <a:solidFill>
                  <a:srgbClr val="141619"/>
                </a:solidFill>
                <a:cs typeface="LeituraNews-Italic 2"/>
              </a:rPr>
              <a:t>:</a:t>
            </a:r>
          </a:p>
          <a:p>
            <a:pPr marL="171450" indent="-171450">
              <a:spcBef>
                <a:spcPts val="0"/>
              </a:spcBef>
              <a:buFont typeface="Arial" panose="020B0604020202020204" pitchFamily="34" charset="0"/>
              <a:buChar char="•"/>
            </a:pPr>
            <a:r>
              <a:rPr lang="da-DK" noProof="1">
                <a:solidFill>
                  <a:srgbClr val="141619"/>
                </a:solidFill>
                <a:cs typeface="LeituraNews-Italic 2"/>
              </a:rPr>
              <a:t>Innovationsmodel</a:t>
            </a:r>
          </a:p>
          <a:p>
            <a:pPr marL="171450" indent="-171450">
              <a:spcBef>
                <a:spcPts val="0"/>
              </a:spcBef>
              <a:buFont typeface="Arial" panose="020B0604020202020204" pitchFamily="34" charset="0"/>
              <a:buChar char="•"/>
            </a:pPr>
            <a:r>
              <a:rPr lang="da-DK" noProof="1">
                <a:solidFill>
                  <a:srgbClr val="141619"/>
                </a:solidFill>
                <a:cs typeface="LeituraNews-Italic 2"/>
              </a:rPr>
              <a:t>Innovationsspørgsmål</a:t>
            </a:r>
          </a:p>
          <a:p>
            <a:pPr>
              <a:spcBef>
                <a:spcPts val="0"/>
              </a:spcBef>
            </a:pPr>
            <a:endParaRPr lang="da-DK" noProof="1">
              <a:solidFill>
                <a:srgbClr val="141619"/>
              </a:solidFill>
              <a:cs typeface="LeituraNews-Italic 2"/>
            </a:endParaRPr>
          </a:p>
          <a:p>
            <a:pPr>
              <a:spcBef>
                <a:spcPts val="0"/>
              </a:spcBef>
            </a:pPr>
            <a:r>
              <a:rPr lang="da-DK" b="1" noProof="1">
                <a:solidFill>
                  <a:srgbClr val="141619"/>
                </a:solidFill>
                <a:cs typeface="LeituraNews-Italic 2"/>
              </a:rPr>
              <a:t>Om innovation i bestyrelsensarbejdet</a:t>
            </a:r>
            <a:endParaRPr lang="da-DK" noProof="1">
              <a:solidFill>
                <a:srgbClr val="141619"/>
              </a:solidFill>
              <a:cs typeface="LeituraNews-Italic 2"/>
            </a:endParaRPr>
          </a:p>
          <a:p>
            <a:pPr>
              <a:spcBef>
                <a:spcPts val="0"/>
              </a:spcBef>
            </a:pPr>
            <a:r>
              <a:rPr lang="da-DK" noProof="1">
                <a:solidFill>
                  <a:srgbClr val="141619"/>
                </a:solidFill>
                <a:cs typeface="LeituraNews-Italic 2"/>
              </a:rPr>
              <a:t>Bestyrelsen har både til opgave at følge op på og igangsætte aktiviteter og indsatser samt løbende overveje, om der skal ændres og justeres i måden den sociale helhedsplan er struktureret og organiseret. Derfor har bestyrelsen brug for at arbejde med et innvoativt mindset, hvor der arbejdes med at drøfte strategiske innovative overvejelser eksempelvis:</a:t>
            </a:r>
          </a:p>
          <a:p>
            <a:pPr>
              <a:spcBef>
                <a:spcPts val="0"/>
              </a:spcBef>
            </a:pPr>
            <a:endParaRPr lang="da-DK" noProof="1">
              <a:solidFill>
                <a:srgbClr val="141619"/>
              </a:solidFill>
              <a:cs typeface="LeituraNews-Italic 2"/>
            </a:endParaRPr>
          </a:p>
          <a:p>
            <a:pPr marL="171450" indent="-171450">
              <a:spcBef>
                <a:spcPts val="0"/>
              </a:spcBef>
              <a:buFont typeface="Arial" panose="020B0604020202020204" pitchFamily="34" charset="0"/>
              <a:buChar char="•"/>
            </a:pPr>
            <a:r>
              <a:rPr lang="da-DK" noProof="1">
                <a:solidFill>
                  <a:srgbClr val="141619"/>
                </a:solidFill>
                <a:cs typeface="LeituraNews-Italic 2"/>
              </a:rPr>
              <a:t>Gør vi det rigtige - rigtigt? Ved at genbesøge formål og mål løbende for de konkrete aktiviteter.</a:t>
            </a:r>
          </a:p>
          <a:p>
            <a:pPr marL="171450" indent="-171450">
              <a:spcBef>
                <a:spcPts val="0"/>
              </a:spcBef>
              <a:buFont typeface="Arial" panose="020B0604020202020204" pitchFamily="34" charset="0"/>
              <a:buChar char="•"/>
            </a:pPr>
            <a:r>
              <a:rPr lang="da-DK" noProof="1">
                <a:solidFill>
                  <a:srgbClr val="141619"/>
                </a:solidFill>
                <a:cs typeface="LeituraNews-Italic 2"/>
              </a:rPr>
              <a:t>Se på tværs af aktiviteter og konkrete indsatser for at lede efter samlende koncepter og helhedsorienterede tilgange.</a:t>
            </a:r>
          </a:p>
          <a:p>
            <a:pPr marL="171450" indent="-171450">
              <a:spcBef>
                <a:spcPts val="0"/>
              </a:spcBef>
              <a:buFont typeface="Arial" panose="020B0604020202020204" pitchFamily="34" charset="0"/>
              <a:buChar char="•"/>
            </a:pPr>
            <a:r>
              <a:rPr lang="da-DK" noProof="1">
                <a:solidFill>
                  <a:srgbClr val="141619"/>
                </a:solidFill>
                <a:cs typeface="LeituraNews-Italic 2"/>
              </a:rPr>
              <a:t>Stille åbne og nysgerrige spørgsmål til hinanden under bestyrelesmøderne.</a:t>
            </a:r>
          </a:p>
          <a:p>
            <a:pPr marL="171450" indent="-171450">
              <a:spcBef>
                <a:spcPts val="0"/>
              </a:spcBef>
              <a:buFontTx/>
              <a:buChar char="-"/>
            </a:pPr>
            <a:endParaRPr lang="da-DK" noProof="1">
              <a:solidFill>
                <a:srgbClr val="141619"/>
              </a:solidFill>
              <a:cs typeface="LeituraNews-Italic 2"/>
            </a:endParaRPr>
          </a:p>
          <a:p>
            <a:pPr marL="171450" indent="-171450">
              <a:spcBef>
                <a:spcPts val="0"/>
              </a:spcBef>
              <a:buFontTx/>
              <a:buChar char="-"/>
            </a:pPr>
            <a:endParaRPr lang="da-DK" noProof="1">
              <a:solidFill>
                <a:srgbClr val="141619"/>
              </a:solidFill>
              <a:cs typeface="LeituraNews-Italic 2"/>
            </a:endParaRPr>
          </a:p>
          <a:p>
            <a:pPr>
              <a:spcBef>
                <a:spcPts val="0"/>
              </a:spcBef>
            </a:pPr>
            <a:endParaRPr lang="da-DK" noProof="1">
              <a:solidFill>
                <a:srgbClr val="141619"/>
              </a:solidFill>
              <a:cs typeface="LeituraNews-Italic 2"/>
            </a:endParaRPr>
          </a:p>
          <a:p>
            <a:pPr lvl="0">
              <a:spcBef>
                <a:spcPts val="0"/>
              </a:spcBef>
            </a:pPr>
            <a:endParaRPr lang="da-DK" dirty="0"/>
          </a:p>
        </p:txBody>
      </p:sp>
      <p:sp>
        <p:nvSpPr>
          <p:cNvPr id="4" name="Pladsholder til indhold 3">
            <a:extLst>
              <a:ext uri="{FF2B5EF4-FFF2-40B4-BE49-F238E27FC236}">
                <a16:creationId xmlns:a16="http://schemas.microsoft.com/office/drawing/2014/main" id="{0E716A6A-AEF6-3141-98E5-4D8ECEC281B6}"/>
              </a:ext>
            </a:extLst>
          </p:cNvPr>
          <p:cNvSpPr>
            <a:spLocks noGrp="1"/>
          </p:cNvSpPr>
          <p:nvPr>
            <p:ph idx="13"/>
          </p:nvPr>
        </p:nvSpPr>
        <p:spPr>
          <a:xfrm>
            <a:off x="4572000" y="1818863"/>
            <a:ext cx="3870304" cy="4537487"/>
          </a:xfrm>
        </p:spPr>
        <p:txBody>
          <a:bodyPr/>
          <a:lstStyle/>
          <a:p>
            <a:pPr>
              <a:spcBef>
                <a:spcPts val="0"/>
              </a:spcBef>
            </a:pPr>
            <a:r>
              <a:rPr lang="da-DK" b="1" dirty="0">
                <a:solidFill>
                  <a:schemeClr val="accent4">
                    <a:lumMod val="25000"/>
                  </a:schemeClr>
                </a:solidFill>
              </a:rPr>
              <a:t>Formål med innovationsfokus</a:t>
            </a:r>
          </a:p>
          <a:p>
            <a:pPr marL="171450" indent="-171450">
              <a:buFont typeface="Arial" charset="0"/>
              <a:buChar char="•"/>
            </a:pPr>
            <a:r>
              <a:rPr lang="da-DK" noProof="1">
                <a:solidFill>
                  <a:srgbClr val="141619"/>
                </a:solidFill>
                <a:cs typeface="Avenir LT Std 35 Light"/>
              </a:rPr>
              <a:t>At sætte strategiske og innovative perspektiver i spil </a:t>
            </a:r>
          </a:p>
          <a:p>
            <a:pPr marL="171450" indent="-171450">
              <a:buFont typeface="Arial" charset="0"/>
              <a:buChar char="•"/>
            </a:pPr>
            <a:r>
              <a:rPr lang="da-DK" noProof="1">
                <a:solidFill>
                  <a:srgbClr val="141619"/>
                </a:solidFill>
                <a:cs typeface="Avenir LT Std 35 Light"/>
              </a:rPr>
              <a:t>At tænke på tværs og skalere små successer i større koncepter</a:t>
            </a:r>
          </a:p>
          <a:p>
            <a:pPr marL="171450" indent="-171450">
              <a:buFont typeface="Arial" charset="0"/>
              <a:buChar char="•"/>
            </a:pPr>
            <a:r>
              <a:rPr lang="da-DK" noProof="1">
                <a:solidFill>
                  <a:srgbClr val="141619"/>
                </a:solidFill>
                <a:cs typeface="Avenir LT Std 35 Light"/>
              </a:rPr>
              <a:t>At styrke de eksterne relationer og netværk ifht. fremtidige samarbejdspartnere </a:t>
            </a:r>
          </a:p>
          <a:p>
            <a:pPr marL="171450" indent="-171450">
              <a:buFont typeface="Arial" charset="0"/>
              <a:buChar char="•"/>
            </a:pPr>
            <a:r>
              <a:rPr lang="da-DK" noProof="1">
                <a:solidFill>
                  <a:srgbClr val="141619"/>
                </a:solidFill>
                <a:cs typeface="Avenir LT Std 35 Light"/>
              </a:rPr>
              <a:t>At eksperimentere og være risikovillige</a:t>
            </a:r>
          </a:p>
          <a:p>
            <a:pPr marL="171450" indent="-171450">
              <a:spcBef>
                <a:spcPts val="0"/>
              </a:spcBef>
              <a:buFont typeface="Arial" charset="0"/>
              <a:buChar char="•"/>
            </a:pPr>
            <a:endParaRPr lang="da-DK" dirty="0">
              <a:solidFill>
                <a:schemeClr val="accent4">
                  <a:lumMod val="25000"/>
                </a:schemeClr>
              </a:solidFill>
            </a:endParaRPr>
          </a:p>
          <a:p>
            <a:pPr>
              <a:lnSpc>
                <a:spcPct val="130000"/>
              </a:lnSpc>
              <a:spcBef>
                <a:spcPts val="0"/>
              </a:spcBef>
            </a:pPr>
            <a:r>
              <a:rPr lang="da-DK" b="1" noProof="1">
                <a:solidFill>
                  <a:srgbClr val="141619"/>
                </a:solidFill>
                <a:cs typeface="LeituraNews-Italic 2"/>
              </a:rPr>
              <a:t>Gode råd og opmærksomhedpunkter</a:t>
            </a:r>
          </a:p>
          <a:p>
            <a:pPr marL="171450" indent="-171450">
              <a:buFont typeface="Arial" charset="0"/>
              <a:buChar char="•"/>
            </a:pPr>
            <a:r>
              <a:rPr lang="da-DK" noProof="1">
                <a:solidFill>
                  <a:srgbClr val="141619"/>
                </a:solidFill>
                <a:cs typeface="Avenir LT Std 35 Light"/>
              </a:rPr>
              <a:t>Give tid til dialoger, hvor I brainstormer på ‘Hvad nu hvis spørgsmål’.</a:t>
            </a:r>
          </a:p>
          <a:p>
            <a:pPr marL="171450" indent="-171450">
              <a:buFont typeface="Arial" charset="0"/>
              <a:buChar char="•"/>
            </a:pPr>
            <a:r>
              <a:rPr lang="da-DK" noProof="1">
                <a:solidFill>
                  <a:srgbClr val="141619"/>
                </a:solidFill>
                <a:cs typeface="Avenir LT Std 35 Light"/>
              </a:rPr>
              <a:t>Bring eksterne forstyrrelser ind fx fra nye typer af samarbejdspartnere, erhvervslivet og foreninger mfl.</a:t>
            </a:r>
          </a:p>
          <a:p>
            <a:pPr marL="171450" indent="-171450">
              <a:buFont typeface="Arial" charset="0"/>
              <a:buChar char="•"/>
            </a:pPr>
            <a:r>
              <a:rPr lang="da-DK" noProof="1">
                <a:solidFill>
                  <a:srgbClr val="141619"/>
                </a:solidFill>
                <a:cs typeface="Avenir LT Std 35 Light"/>
              </a:rPr>
              <a:t>Sæt beboernes og borgerne i kommunes perspetkiver i spil via ude-fra-ind input.</a:t>
            </a:r>
          </a:p>
        </p:txBody>
      </p:sp>
      <p:sp>
        <p:nvSpPr>
          <p:cNvPr id="7" name="Pladsholder til diasnummer 3">
            <a:extLst>
              <a:ext uri="{FF2B5EF4-FFF2-40B4-BE49-F238E27FC236}">
                <a16:creationId xmlns:a16="http://schemas.microsoft.com/office/drawing/2014/main" id="{A01A142E-80AC-7A4A-85CE-7E9542751F3D}"/>
              </a:ext>
            </a:extLst>
          </p:cNvPr>
          <p:cNvSpPr txBox="1">
            <a:spLocks/>
          </p:cNvSpPr>
          <p:nvPr/>
        </p:nvSpPr>
        <p:spPr>
          <a:xfrm>
            <a:off x="6431845" y="6173787"/>
            <a:ext cx="2133600" cy="365125"/>
          </a:xfrm>
        </p:spPr>
        <p:txBody>
          <a:bodyPr lIns="90000" anchor="ctr" anchorCtr="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E9272471-701E-C340-B344-40602829DF7D}" type="slidenum">
              <a:rPr lang="da-DK" sz="1000" smtClean="0">
                <a:latin typeface="Avenir Next" panose="020B0503020202020204" pitchFamily="34" charset="0"/>
                <a:cs typeface="Avenir LT Std 35 Light"/>
              </a:rPr>
              <a:pPr algn="r"/>
              <a:t>2</a:t>
            </a:fld>
            <a:endParaRPr lang="da-DK" sz="1000" dirty="0">
              <a:latin typeface="Avenir Next" panose="020B0503020202020204" pitchFamily="34" charset="0"/>
              <a:cs typeface="Avenir LT Std 35 Light"/>
            </a:endParaRPr>
          </a:p>
        </p:txBody>
      </p:sp>
    </p:spTree>
    <p:extLst>
      <p:ext uri="{BB962C8B-B14F-4D97-AF65-F5344CB8AC3E}">
        <p14:creationId xmlns:p14="http://schemas.microsoft.com/office/powerpoint/2010/main" val="10295188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Billede 4">
            <a:extLst>
              <a:ext uri="{FF2B5EF4-FFF2-40B4-BE49-F238E27FC236}">
                <a16:creationId xmlns:a16="http://schemas.microsoft.com/office/drawing/2014/main" id="{704C574F-FD59-4A4A-87BB-E2DAC78785E5}"/>
              </a:ext>
            </a:extLst>
          </p:cNvPr>
          <p:cNvPicPr>
            <a:picLocks noChangeAspect="1"/>
          </p:cNvPicPr>
          <p:nvPr/>
        </p:nvPicPr>
        <p:blipFill>
          <a:blip r:embed="rId2">
            <a:alphaModFix/>
            <a:extLst>
              <a:ext uri="{BEBA8EAE-BF5A-486C-A8C5-ECC9F3942E4B}">
                <a14:imgProps xmlns:a14="http://schemas.microsoft.com/office/drawing/2010/main">
                  <a14:imgLayer r:embed="rId3">
                    <a14:imgEffect>
                      <a14:colorTemperature colorTemp="5300"/>
                    </a14:imgEffect>
                    <a14:imgEffect>
                      <a14:saturation sat="0"/>
                    </a14:imgEffect>
                  </a14:imgLayer>
                </a14:imgProps>
              </a:ext>
            </a:extLst>
          </a:blip>
          <a:stretch>
            <a:fillRect/>
          </a:stretch>
        </p:blipFill>
        <p:spPr>
          <a:xfrm>
            <a:off x="677873" y="992802"/>
            <a:ext cx="397916" cy="584096"/>
          </a:xfrm>
          <a:prstGeom prst="rect">
            <a:avLst/>
          </a:prstGeom>
        </p:spPr>
      </p:pic>
      <p:sp>
        <p:nvSpPr>
          <p:cNvPr id="8" name="Ellipse 7">
            <a:extLst>
              <a:ext uri="{FF2B5EF4-FFF2-40B4-BE49-F238E27FC236}">
                <a16:creationId xmlns:a16="http://schemas.microsoft.com/office/drawing/2014/main" id="{9E1212FC-E773-4E49-8411-CA4405E86A81}"/>
              </a:ext>
            </a:extLst>
          </p:cNvPr>
          <p:cNvSpPr/>
          <p:nvPr/>
        </p:nvSpPr>
        <p:spPr>
          <a:xfrm>
            <a:off x="432367" y="840386"/>
            <a:ext cx="888928" cy="888928"/>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 name="Titel 1">
            <a:extLst>
              <a:ext uri="{FF2B5EF4-FFF2-40B4-BE49-F238E27FC236}">
                <a16:creationId xmlns:a16="http://schemas.microsoft.com/office/drawing/2014/main" id="{FC739F3B-D98A-2F4B-BBB8-253E58A82BF7}"/>
              </a:ext>
            </a:extLst>
          </p:cNvPr>
          <p:cNvSpPr>
            <a:spLocks noGrp="1"/>
          </p:cNvSpPr>
          <p:nvPr>
            <p:ph type="title"/>
          </p:nvPr>
        </p:nvSpPr>
        <p:spPr>
          <a:xfrm>
            <a:off x="1415530" y="409641"/>
            <a:ext cx="5498978" cy="1325563"/>
          </a:xfrm>
        </p:spPr>
        <p:txBody>
          <a:bodyPr/>
          <a:lstStyle/>
          <a:p>
            <a:pPr>
              <a:lnSpc>
                <a:spcPct val="100000"/>
              </a:lnSpc>
            </a:pPr>
            <a:r>
              <a:rPr lang="da-DK" sz="1500" dirty="0"/>
              <a:t>Værktøj:</a:t>
            </a:r>
            <a:br>
              <a:rPr lang="da-DK" dirty="0"/>
            </a:br>
            <a:r>
              <a:rPr lang="da-DK" dirty="0"/>
              <a:t>Innovationsmodel</a:t>
            </a:r>
          </a:p>
        </p:txBody>
      </p:sp>
      <p:sp>
        <p:nvSpPr>
          <p:cNvPr id="7" name="Pladsholder til diasnummer 3">
            <a:extLst>
              <a:ext uri="{FF2B5EF4-FFF2-40B4-BE49-F238E27FC236}">
                <a16:creationId xmlns:a16="http://schemas.microsoft.com/office/drawing/2014/main" id="{A01A142E-80AC-7A4A-85CE-7E9542751F3D}"/>
              </a:ext>
            </a:extLst>
          </p:cNvPr>
          <p:cNvSpPr txBox="1">
            <a:spLocks/>
          </p:cNvSpPr>
          <p:nvPr/>
        </p:nvSpPr>
        <p:spPr>
          <a:xfrm>
            <a:off x="6431845" y="6173787"/>
            <a:ext cx="2133600" cy="365125"/>
          </a:xfrm>
        </p:spPr>
        <p:txBody>
          <a:bodyPr lIns="90000" anchor="ctr" anchorCtr="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E9272471-701E-C340-B344-40602829DF7D}" type="slidenum">
              <a:rPr lang="da-DK" sz="1000" smtClean="0">
                <a:latin typeface="Avenir Next" panose="020B0503020202020204" pitchFamily="34" charset="0"/>
                <a:cs typeface="Avenir LT Std 35 Light"/>
              </a:rPr>
              <a:pPr algn="r"/>
              <a:t>3</a:t>
            </a:fld>
            <a:endParaRPr lang="da-DK" sz="1000" dirty="0">
              <a:latin typeface="Avenir Next" panose="020B0503020202020204" pitchFamily="34" charset="0"/>
              <a:cs typeface="Avenir LT Std 35 Light"/>
            </a:endParaRPr>
          </a:p>
        </p:txBody>
      </p:sp>
      <p:sp>
        <p:nvSpPr>
          <p:cNvPr id="9" name="Pladsholder til indhold 2">
            <a:extLst>
              <a:ext uri="{FF2B5EF4-FFF2-40B4-BE49-F238E27FC236}">
                <a16:creationId xmlns:a16="http://schemas.microsoft.com/office/drawing/2014/main" id="{A0CE0F88-D915-4D44-BE8E-FED96CC0775B}"/>
              </a:ext>
            </a:extLst>
          </p:cNvPr>
          <p:cNvSpPr txBox="1">
            <a:spLocks/>
          </p:cNvSpPr>
          <p:nvPr/>
        </p:nvSpPr>
        <p:spPr>
          <a:xfrm>
            <a:off x="352540" y="2000302"/>
            <a:ext cx="8395332" cy="1391113"/>
          </a:xfrm>
          <a:prstGeom prst="rect">
            <a:avLst/>
          </a:prstGeom>
        </p:spPr>
        <p:txBody>
          <a:bodyPr numCol="1" spcCol="576000">
            <a:noAutofit/>
          </a:bodyPr>
          <a:lstStyle>
            <a:lvl1pPr marL="285750" indent="-285750" algn="l" defTabSz="457200" rtl="0" eaLnBrk="1" latinLnBrk="0" hangingPunct="1">
              <a:spcBef>
                <a:spcPct val="20000"/>
              </a:spcBef>
              <a:buFont typeface="Wingdings" charset="2"/>
              <a:buChar char="§"/>
              <a:defRPr sz="1200" b="0" i="0" kern="1200">
                <a:solidFill>
                  <a:schemeClr val="tx1"/>
                </a:solidFill>
                <a:latin typeface="Avenir LT Std 35 Light"/>
                <a:ea typeface="+mn-ea"/>
                <a:cs typeface="Avenir LT Std 35 Light"/>
              </a:defRPr>
            </a:lvl1pPr>
            <a:lvl2pPr marL="742950" indent="-285750" algn="l" defTabSz="457200" rtl="0" eaLnBrk="1" latinLnBrk="0" hangingPunct="1">
              <a:spcBef>
                <a:spcPct val="20000"/>
              </a:spcBef>
              <a:buFont typeface="Wingdings" charset="2"/>
              <a:buChar char="§"/>
              <a:defRPr sz="1200" b="0" i="0" kern="1200">
                <a:solidFill>
                  <a:schemeClr val="tx1"/>
                </a:solidFill>
                <a:latin typeface="Avenir LT Std 35 Light"/>
                <a:ea typeface="+mn-ea"/>
                <a:cs typeface="Avenir LT Std 35 Light"/>
              </a:defRPr>
            </a:lvl2pPr>
            <a:lvl3pPr marL="1257300" indent="-342900" algn="l" defTabSz="457200" rtl="0" eaLnBrk="1" latinLnBrk="0" hangingPunct="1">
              <a:spcBef>
                <a:spcPct val="20000"/>
              </a:spcBef>
              <a:buFont typeface="Lucida Grande"/>
              <a:buChar char="-"/>
              <a:defRPr sz="1200" b="0" i="0" kern="1200">
                <a:solidFill>
                  <a:schemeClr val="tx1"/>
                </a:solidFill>
                <a:latin typeface="Avenir LT Std 35 Light"/>
                <a:ea typeface="+mn-ea"/>
                <a:cs typeface="Avenir LT Std 35 Light"/>
              </a:defRPr>
            </a:lvl3pPr>
            <a:lvl4pPr marL="1600200" indent="-228600" algn="l" defTabSz="457200" rtl="0" eaLnBrk="1" latinLnBrk="0" hangingPunct="1">
              <a:spcBef>
                <a:spcPct val="20000"/>
              </a:spcBef>
              <a:buFont typeface="Arial"/>
              <a:buChar char="–"/>
              <a:defRPr sz="1200" b="0" i="0" kern="1200">
                <a:solidFill>
                  <a:schemeClr val="tx1"/>
                </a:solidFill>
                <a:latin typeface="Avenir LT Std 35 Light"/>
                <a:ea typeface="+mn-ea"/>
                <a:cs typeface="Avenir LT Std 35 Light"/>
              </a:defRPr>
            </a:lvl4pPr>
            <a:lvl5pPr marL="1828800" indent="0" algn="l" defTabSz="457200" rtl="0" eaLnBrk="1" latinLnBrk="0" hangingPunct="1">
              <a:spcBef>
                <a:spcPct val="20000"/>
              </a:spcBef>
              <a:buFont typeface="Arial"/>
              <a:buNone/>
              <a:defRPr sz="1500" b="0" i="0" kern="1200">
                <a:solidFill>
                  <a:schemeClr val="tx1"/>
                </a:solidFill>
                <a:latin typeface="Avenir LT Std 35 Light"/>
                <a:ea typeface="+mn-ea"/>
                <a:cs typeface="Avenir LT Std 35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da-DK" sz="1100" b="1" dirty="0">
                <a:latin typeface="Avenir Next" panose="020B0503020202020204" pitchFamily="34" charset="0"/>
              </a:rPr>
              <a:t>Udfold jeres visionære ambitioner med et udefra-ind perspektiv</a:t>
            </a:r>
          </a:p>
          <a:p>
            <a:pPr marL="0" indent="0">
              <a:buNone/>
            </a:pPr>
            <a:r>
              <a:rPr lang="da-DK" sz="1100" dirty="0">
                <a:solidFill>
                  <a:schemeClr val="accent4">
                    <a:lumMod val="25000"/>
                  </a:schemeClr>
                </a:solidFill>
                <a:latin typeface="Avenir Next" panose="020B0503020202020204" pitchFamily="34" charset="0"/>
              </a:rPr>
              <a:t>Formålet med at bestyrelsen arbejder strategisk ud fra en innovationsmodel er at sikre en undersøgende og afprøvende arbejdsform. Når I arbejder innovationsstrategisk arbejder i mindre lineært  og mere cirkulært ved at arbejde frem og tilbage, så I kan tilpasse og justere undervejs. Det løbende innovationsfokus bruges til at udfolde jeres visionære ambitioner og løfte de løbende forbedringer og enkeltstående løsninger til helhedsorienterede tilgange. Innovation kan være på flere niveauer fra </a:t>
            </a:r>
            <a:r>
              <a:rPr lang="da-DK" sz="1100" dirty="0" err="1">
                <a:solidFill>
                  <a:schemeClr val="accent4">
                    <a:lumMod val="25000"/>
                  </a:schemeClr>
                </a:solidFill>
                <a:latin typeface="Avenir Next" panose="020B0503020202020204" pitchFamily="34" charset="0"/>
              </a:rPr>
              <a:t>inkrementel</a:t>
            </a:r>
            <a:r>
              <a:rPr lang="da-DK" sz="1100" dirty="0">
                <a:solidFill>
                  <a:schemeClr val="accent4">
                    <a:lumMod val="25000"/>
                  </a:schemeClr>
                </a:solidFill>
                <a:latin typeface="Avenir Next" panose="020B0503020202020204" pitchFamily="34" charset="0"/>
              </a:rPr>
              <a:t> innovation med </a:t>
            </a:r>
            <a:r>
              <a:rPr lang="da-DK" sz="1100" dirty="0">
                <a:latin typeface="Avenir Next" panose="020B0503020202020204" pitchFamily="34" charset="0"/>
              </a:rPr>
              <a:t>små ændringer i hverdagen til de radikale ændringer og løsninger på større og mere komplekse udfordringer.</a:t>
            </a:r>
          </a:p>
        </p:txBody>
      </p:sp>
      <p:sp>
        <p:nvSpPr>
          <p:cNvPr id="10" name="Pladsholder til indhold 2">
            <a:extLst>
              <a:ext uri="{FF2B5EF4-FFF2-40B4-BE49-F238E27FC236}">
                <a16:creationId xmlns:a16="http://schemas.microsoft.com/office/drawing/2014/main" id="{5FE14E85-3367-8A42-8CF8-FC0726767281}"/>
              </a:ext>
            </a:extLst>
          </p:cNvPr>
          <p:cNvSpPr txBox="1">
            <a:spLocks/>
          </p:cNvSpPr>
          <p:nvPr/>
        </p:nvSpPr>
        <p:spPr>
          <a:xfrm>
            <a:off x="5943551" y="3731877"/>
            <a:ext cx="2728391" cy="1587662"/>
          </a:xfrm>
          <a:prstGeom prst="rect">
            <a:avLst/>
          </a:prstGeom>
        </p:spPr>
        <p:txBody>
          <a:bodyPr numCol="1" spcCol="576000">
            <a:noAutofit/>
          </a:bodyPr>
          <a:lstStyle>
            <a:lvl1pPr marL="285750" indent="-285750" algn="l" defTabSz="457200" rtl="0" eaLnBrk="1" latinLnBrk="0" hangingPunct="1">
              <a:spcBef>
                <a:spcPct val="20000"/>
              </a:spcBef>
              <a:buFont typeface="Wingdings" charset="2"/>
              <a:buChar char="§"/>
              <a:defRPr sz="1200" b="0" i="0" kern="1200">
                <a:solidFill>
                  <a:schemeClr val="tx1"/>
                </a:solidFill>
                <a:latin typeface="Avenir LT Std 35 Light"/>
                <a:ea typeface="+mn-ea"/>
                <a:cs typeface="Avenir LT Std 35 Light"/>
              </a:defRPr>
            </a:lvl1pPr>
            <a:lvl2pPr marL="742950" indent="-285750" algn="l" defTabSz="457200" rtl="0" eaLnBrk="1" latinLnBrk="0" hangingPunct="1">
              <a:spcBef>
                <a:spcPct val="20000"/>
              </a:spcBef>
              <a:buFont typeface="Wingdings" charset="2"/>
              <a:buChar char="§"/>
              <a:defRPr sz="1200" b="0" i="0" kern="1200">
                <a:solidFill>
                  <a:schemeClr val="tx1"/>
                </a:solidFill>
                <a:latin typeface="Avenir LT Std 35 Light"/>
                <a:ea typeface="+mn-ea"/>
                <a:cs typeface="Avenir LT Std 35 Light"/>
              </a:defRPr>
            </a:lvl2pPr>
            <a:lvl3pPr marL="1257300" indent="-342900" algn="l" defTabSz="457200" rtl="0" eaLnBrk="1" latinLnBrk="0" hangingPunct="1">
              <a:spcBef>
                <a:spcPct val="20000"/>
              </a:spcBef>
              <a:buFont typeface="Lucida Grande"/>
              <a:buChar char="-"/>
              <a:defRPr sz="1200" b="0" i="0" kern="1200">
                <a:solidFill>
                  <a:schemeClr val="tx1"/>
                </a:solidFill>
                <a:latin typeface="Avenir LT Std 35 Light"/>
                <a:ea typeface="+mn-ea"/>
                <a:cs typeface="Avenir LT Std 35 Light"/>
              </a:defRPr>
            </a:lvl3pPr>
            <a:lvl4pPr marL="1600200" indent="-228600" algn="l" defTabSz="457200" rtl="0" eaLnBrk="1" latinLnBrk="0" hangingPunct="1">
              <a:spcBef>
                <a:spcPct val="20000"/>
              </a:spcBef>
              <a:buFont typeface="Arial"/>
              <a:buChar char="–"/>
              <a:defRPr sz="1200" b="0" i="0" kern="1200">
                <a:solidFill>
                  <a:schemeClr val="tx1"/>
                </a:solidFill>
                <a:latin typeface="Avenir LT Std 35 Light"/>
                <a:ea typeface="+mn-ea"/>
                <a:cs typeface="Avenir LT Std 35 Light"/>
              </a:defRPr>
            </a:lvl4pPr>
            <a:lvl5pPr marL="1828800" indent="0" algn="l" defTabSz="457200" rtl="0" eaLnBrk="1" latinLnBrk="0" hangingPunct="1">
              <a:spcBef>
                <a:spcPct val="20000"/>
              </a:spcBef>
              <a:buFont typeface="Arial"/>
              <a:buNone/>
              <a:defRPr sz="1500" b="0" i="0" kern="1200">
                <a:solidFill>
                  <a:schemeClr val="tx1"/>
                </a:solidFill>
                <a:latin typeface="Avenir LT Std 35 Light"/>
                <a:ea typeface="+mn-ea"/>
                <a:cs typeface="Avenir LT Std 35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da-DK" sz="1100" b="1" dirty="0"/>
              <a:t>Tid</a:t>
            </a:r>
          </a:p>
          <a:p>
            <a:pPr marL="0" indent="0">
              <a:buNone/>
            </a:pPr>
            <a:r>
              <a:rPr lang="da-DK" sz="1100" dirty="0"/>
              <a:t>Anbefalet 30 minutter</a:t>
            </a:r>
          </a:p>
          <a:p>
            <a:pPr marL="0" indent="0">
              <a:buNone/>
            </a:pPr>
            <a:endParaRPr lang="da-DK" sz="1100" dirty="0"/>
          </a:p>
          <a:p>
            <a:pPr marL="0" indent="0">
              <a:buNone/>
            </a:pPr>
            <a:r>
              <a:rPr lang="da-DK" sz="1100" b="1" dirty="0"/>
              <a:t>Materialer</a:t>
            </a:r>
          </a:p>
          <a:p>
            <a:pPr marL="0" indent="0">
              <a:buNone/>
            </a:pPr>
            <a:r>
              <a:rPr lang="da-DK" sz="1100" dirty="0"/>
              <a:t>Skabelon</a:t>
            </a:r>
          </a:p>
          <a:p>
            <a:pPr marL="0" indent="0">
              <a:buNone/>
            </a:pPr>
            <a:r>
              <a:rPr lang="da-DK" sz="1100" dirty="0"/>
              <a:t>Post-</a:t>
            </a:r>
            <a:r>
              <a:rPr lang="da-DK" sz="1100" dirty="0" err="1"/>
              <a:t>it’s</a:t>
            </a:r>
            <a:endParaRPr lang="da-DK" sz="1100" dirty="0"/>
          </a:p>
          <a:p>
            <a:pPr marL="0" indent="0">
              <a:buNone/>
            </a:pPr>
            <a:r>
              <a:rPr lang="da-DK" sz="1100" dirty="0"/>
              <a:t>Tuscher</a:t>
            </a:r>
          </a:p>
          <a:p>
            <a:pPr marL="0" indent="0">
              <a:buNone/>
            </a:pPr>
            <a:endParaRPr lang="da-DK" sz="1100" b="1" dirty="0"/>
          </a:p>
        </p:txBody>
      </p:sp>
      <p:sp>
        <p:nvSpPr>
          <p:cNvPr id="11" name="Tekstfelt 10">
            <a:extLst>
              <a:ext uri="{FF2B5EF4-FFF2-40B4-BE49-F238E27FC236}">
                <a16:creationId xmlns:a16="http://schemas.microsoft.com/office/drawing/2014/main" id="{79B23092-34D3-1346-BD22-8E2F17E722AA}"/>
              </a:ext>
            </a:extLst>
          </p:cNvPr>
          <p:cNvSpPr txBox="1"/>
          <p:nvPr/>
        </p:nvSpPr>
        <p:spPr>
          <a:xfrm>
            <a:off x="432367" y="3731877"/>
            <a:ext cx="5178167" cy="2140586"/>
          </a:xfrm>
          <a:prstGeom prst="rect">
            <a:avLst/>
          </a:prstGeom>
          <a:noFill/>
        </p:spPr>
        <p:txBody>
          <a:bodyPr wrap="square" rtlCol="0">
            <a:spAutoFit/>
          </a:bodyPr>
          <a:lstStyle/>
          <a:p>
            <a:r>
              <a:rPr lang="da-DK" sz="1100" b="1" dirty="0">
                <a:latin typeface="Avenir Next" panose="020B0503020202020204" pitchFamily="34" charset="0"/>
                <a:cs typeface="Avenir LT Std 35 Light"/>
              </a:rPr>
              <a:t>Trin – vejledning til brug af værktøjet</a:t>
            </a:r>
          </a:p>
          <a:p>
            <a:endParaRPr lang="da-DK" sz="1100" b="1" dirty="0">
              <a:latin typeface="Avenir Next" panose="020B0503020202020204" pitchFamily="34" charset="0"/>
              <a:cs typeface="Avenir LT Std 35 Light"/>
            </a:endParaRPr>
          </a:p>
          <a:p>
            <a:pPr>
              <a:lnSpc>
                <a:spcPct val="130000"/>
              </a:lnSpc>
            </a:pPr>
            <a:r>
              <a:rPr lang="da-DK" sz="1100" b="1" dirty="0">
                <a:solidFill>
                  <a:schemeClr val="accent4">
                    <a:lumMod val="25000"/>
                  </a:schemeClr>
                </a:solidFill>
                <a:latin typeface="Avenir Next" panose="020B0503020202020204" pitchFamily="34" charset="0"/>
              </a:rPr>
              <a:t>Fase 1</a:t>
            </a:r>
            <a:r>
              <a:rPr lang="da-DK" sz="1100" dirty="0">
                <a:solidFill>
                  <a:schemeClr val="accent4">
                    <a:lumMod val="25000"/>
                  </a:schemeClr>
                </a:solidFill>
                <a:latin typeface="Avenir Next" panose="020B0503020202020204" pitchFamily="34" charset="0"/>
              </a:rPr>
              <a:t>: I beskriver og definerer fokus for jeres ambitioner. </a:t>
            </a:r>
          </a:p>
          <a:p>
            <a:pPr>
              <a:lnSpc>
                <a:spcPct val="130000"/>
              </a:lnSpc>
            </a:pPr>
            <a:r>
              <a:rPr lang="da-DK" sz="1100" b="1" dirty="0">
                <a:solidFill>
                  <a:schemeClr val="accent4">
                    <a:lumMod val="25000"/>
                  </a:schemeClr>
                </a:solidFill>
                <a:latin typeface="Avenir Next" panose="020B0503020202020204" pitchFamily="34" charset="0"/>
              </a:rPr>
              <a:t>Fase 2</a:t>
            </a:r>
            <a:r>
              <a:rPr lang="da-DK" sz="1100" dirty="0">
                <a:solidFill>
                  <a:schemeClr val="accent4">
                    <a:lumMod val="25000"/>
                  </a:schemeClr>
                </a:solidFill>
                <a:latin typeface="Avenir Next" panose="020B0503020202020204" pitchFamily="34" charset="0"/>
              </a:rPr>
              <a:t>: I går på opdagelse i nu-situationen, problemer og potentialer (er der fx indsatser der ikke har fremdrift?)</a:t>
            </a:r>
          </a:p>
          <a:p>
            <a:pPr>
              <a:lnSpc>
                <a:spcPct val="130000"/>
              </a:lnSpc>
            </a:pPr>
            <a:r>
              <a:rPr lang="da-DK" sz="1100" b="1" dirty="0">
                <a:solidFill>
                  <a:schemeClr val="accent4">
                    <a:lumMod val="25000"/>
                  </a:schemeClr>
                </a:solidFill>
                <a:latin typeface="Avenir Next" panose="020B0503020202020204" pitchFamily="34" charset="0"/>
              </a:rPr>
              <a:t>Fase 3</a:t>
            </a:r>
            <a:r>
              <a:rPr lang="da-DK" sz="1100" dirty="0">
                <a:solidFill>
                  <a:schemeClr val="accent4">
                    <a:lumMod val="25000"/>
                  </a:schemeClr>
                </a:solidFill>
                <a:latin typeface="Avenir Next" panose="020B0503020202020204" pitchFamily="34" charset="0"/>
              </a:rPr>
              <a:t>: I skaber og samskaber nye ideer og tiltag med interne og eksterne aktører</a:t>
            </a:r>
          </a:p>
          <a:p>
            <a:pPr>
              <a:lnSpc>
                <a:spcPct val="130000"/>
              </a:lnSpc>
            </a:pPr>
            <a:r>
              <a:rPr lang="da-DK" sz="1100" b="1" dirty="0">
                <a:solidFill>
                  <a:schemeClr val="accent4">
                    <a:lumMod val="25000"/>
                  </a:schemeClr>
                </a:solidFill>
                <a:latin typeface="Avenir Next" panose="020B0503020202020204" pitchFamily="34" charset="0"/>
              </a:rPr>
              <a:t>Fase 4</a:t>
            </a:r>
            <a:r>
              <a:rPr lang="da-DK" sz="1100" dirty="0">
                <a:solidFill>
                  <a:schemeClr val="accent4">
                    <a:lumMod val="25000"/>
                  </a:schemeClr>
                </a:solidFill>
                <a:latin typeface="Avenir Next" panose="020B0503020202020204" pitchFamily="34" charset="0"/>
              </a:rPr>
              <a:t>: I tester løsninger af via eksperimenter</a:t>
            </a:r>
          </a:p>
          <a:p>
            <a:pPr>
              <a:lnSpc>
                <a:spcPct val="130000"/>
              </a:lnSpc>
            </a:pPr>
            <a:r>
              <a:rPr lang="da-DK" sz="1100" b="1" dirty="0">
                <a:solidFill>
                  <a:schemeClr val="accent4">
                    <a:lumMod val="25000"/>
                  </a:schemeClr>
                </a:solidFill>
                <a:latin typeface="Avenir Next" panose="020B0503020202020204" pitchFamily="34" charset="0"/>
              </a:rPr>
              <a:t>Fase 5</a:t>
            </a:r>
            <a:r>
              <a:rPr lang="da-DK" sz="1100" dirty="0">
                <a:solidFill>
                  <a:schemeClr val="accent4">
                    <a:lumMod val="25000"/>
                  </a:schemeClr>
                </a:solidFill>
                <a:latin typeface="Avenir Next" panose="020B0503020202020204" pitchFamily="34" charset="0"/>
              </a:rPr>
              <a:t>: I realiser og skalerer den merværdi, der er skabt</a:t>
            </a:r>
          </a:p>
          <a:p>
            <a:endParaRPr lang="da-DK" sz="1100" b="1" dirty="0">
              <a:latin typeface="Avenir Next" panose="020B0503020202020204" pitchFamily="34" charset="0"/>
              <a:cs typeface="Avenir LT Std 35 Light"/>
            </a:endParaRPr>
          </a:p>
        </p:txBody>
      </p:sp>
      <p:cxnSp>
        <p:nvCxnSpPr>
          <p:cNvPr id="12" name="Lige forbindelse 11">
            <a:extLst>
              <a:ext uri="{FF2B5EF4-FFF2-40B4-BE49-F238E27FC236}">
                <a16:creationId xmlns:a16="http://schemas.microsoft.com/office/drawing/2014/main" id="{0712A7AA-B5EF-8048-A943-33C1ABFD2790}"/>
              </a:ext>
            </a:extLst>
          </p:cNvPr>
          <p:cNvCxnSpPr>
            <a:cxnSpLocks/>
          </p:cNvCxnSpPr>
          <p:nvPr/>
        </p:nvCxnSpPr>
        <p:spPr>
          <a:xfrm>
            <a:off x="5754950" y="3606800"/>
            <a:ext cx="0" cy="2390739"/>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915567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739F3B-D98A-2F4B-BBB8-253E58A82BF7}"/>
              </a:ext>
            </a:extLst>
          </p:cNvPr>
          <p:cNvSpPr>
            <a:spLocks noGrp="1"/>
          </p:cNvSpPr>
          <p:nvPr>
            <p:ph type="title"/>
          </p:nvPr>
        </p:nvSpPr>
        <p:spPr/>
        <p:txBody>
          <a:bodyPr/>
          <a:lstStyle/>
          <a:p>
            <a:r>
              <a:rPr lang="da-DK" dirty="0"/>
              <a:t>Eksempel på innovationsmodel</a:t>
            </a:r>
          </a:p>
        </p:txBody>
      </p:sp>
      <p:sp>
        <p:nvSpPr>
          <p:cNvPr id="7" name="Pladsholder til diasnummer 3">
            <a:extLst>
              <a:ext uri="{FF2B5EF4-FFF2-40B4-BE49-F238E27FC236}">
                <a16:creationId xmlns:a16="http://schemas.microsoft.com/office/drawing/2014/main" id="{A01A142E-80AC-7A4A-85CE-7E9542751F3D}"/>
              </a:ext>
            </a:extLst>
          </p:cNvPr>
          <p:cNvSpPr txBox="1">
            <a:spLocks/>
          </p:cNvSpPr>
          <p:nvPr/>
        </p:nvSpPr>
        <p:spPr>
          <a:xfrm>
            <a:off x="6431845" y="6173787"/>
            <a:ext cx="2133600" cy="365125"/>
          </a:xfrm>
        </p:spPr>
        <p:txBody>
          <a:bodyPr lIns="90000" anchor="ctr" anchorCtr="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E9272471-701E-C340-B344-40602829DF7D}" type="slidenum">
              <a:rPr lang="da-DK" sz="1000" smtClean="0">
                <a:latin typeface="Avenir Next" panose="020B0503020202020204" pitchFamily="34" charset="0"/>
                <a:cs typeface="Avenir LT Std 35 Light"/>
              </a:rPr>
              <a:pPr algn="r"/>
              <a:t>4</a:t>
            </a:fld>
            <a:endParaRPr lang="da-DK" sz="1000" dirty="0">
              <a:latin typeface="Avenir Next" panose="020B0503020202020204" pitchFamily="34" charset="0"/>
              <a:cs typeface="Avenir LT Std 35 Light"/>
            </a:endParaRPr>
          </a:p>
        </p:txBody>
      </p:sp>
      <p:pic>
        <p:nvPicPr>
          <p:cNvPr id="12" name="Billede 11">
            <a:extLst>
              <a:ext uri="{FF2B5EF4-FFF2-40B4-BE49-F238E27FC236}">
                <a16:creationId xmlns:a16="http://schemas.microsoft.com/office/drawing/2014/main" id="{80120977-6A5B-4B46-86BF-704383B6B935}"/>
              </a:ext>
            </a:extLst>
          </p:cNvPr>
          <p:cNvPicPr>
            <a:picLocks noChangeAspect="1"/>
          </p:cNvPicPr>
          <p:nvPr/>
        </p:nvPicPr>
        <p:blipFill>
          <a:blip r:embed="rId2"/>
          <a:stretch>
            <a:fillRect/>
          </a:stretch>
        </p:blipFill>
        <p:spPr>
          <a:xfrm>
            <a:off x="2117331" y="1620746"/>
            <a:ext cx="5381314" cy="5120176"/>
          </a:xfrm>
          <a:prstGeom prst="rect">
            <a:avLst/>
          </a:prstGeom>
        </p:spPr>
      </p:pic>
      <p:sp>
        <p:nvSpPr>
          <p:cNvPr id="13" name="Tekstfelt 12">
            <a:extLst>
              <a:ext uri="{FF2B5EF4-FFF2-40B4-BE49-F238E27FC236}">
                <a16:creationId xmlns:a16="http://schemas.microsoft.com/office/drawing/2014/main" id="{76E0498E-AB18-844B-BCE0-3E38A1F4568B}"/>
              </a:ext>
            </a:extLst>
          </p:cNvPr>
          <p:cNvSpPr txBox="1"/>
          <p:nvPr/>
        </p:nvSpPr>
        <p:spPr>
          <a:xfrm>
            <a:off x="352540" y="6339735"/>
            <a:ext cx="5591629" cy="261610"/>
          </a:xfrm>
          <a:prstGeom prst="rect">
            <a:avLst/>
          </a:prstGeom>
          <a:noFill/>
        </p:spPr>
        <p:txBody>
          <a:bodyPr wrap="square" rtlCol="0">
            <a:spAutoFit/>
          </a:bodyPr>
          <a:lstStyle/>
          <a:p>
            <a:r>
              <a:rPr lang="da-DK" sz="1100" i="1">
                <a:latin typeface="Avenir Next" panose="020B0503020202020204" pitchFamily="34" charset="0"/>
                <a:cs typeface="Avenir LT Std 35 Light"/>
              </a:rPr>
              <a:t>Kilde: Professor Jeanne Lietdka og Resonans A/S</a:t>
            </a:r>
          </a:p>
        </p:txBody>
      </p:sp>
    </p:spTree>
    <p:extLst>
      <p:ext uri="{BB962C8B-B14F-4D97-AF65-F5344CB8AC3E}">
        <p14:creationId xmlns:p14="http://schemas.microsoft.com/office/powerpoint/2010/main" val="888244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701D1474-8DCB-1A45-B581-87E537609E4C}"/>
              </a:ext>
            </a:extLst>
          </p:cNvPr>
          <p:cNvSpPr>
            <a:spLocks noGrp="1"/>
          </p:cNvSpPr>
          <p:nvPr>
            <p:ph type="title"/>
          </p:nvPr>
        </p:nvSpPr>
        <p:spPr>
          <a:xfrm>
            <a:off x="1413893" y="256655"/>
            <a:ext cx="7886700" cy="1325563"/>
          </a:xfrm>
        </p:spPr>
        <p:txBody>
          <a:bodyPr/>
          <a:lstStyle/>
          <a:p>
            <a:pPr>
              <a:lnSpc>
                <a:spcPct val="100000"/>
              </a:lnSpc>
            </a:pPr>
            <a:r>
              <a:rPr lang="da-DK" sz="1500" dirty="0"/>
              <a:t>Processpørgsmål:</a:t>
            </a:r>
            <a:br>
              <a:rPr lang="da-DK" dirty="0"/>
            </a:br>
            <a:r>
              <a:rPr lang="da-DK" dirty="0" err="1"/>
              <a:t>Innovationsmindset</a:t>
            </a:r>
            <a:endParaRPr lang="da-DK" dirty="0"/>
          </a:p>
        </p:txBody>
      </p:sp>
      <p:sp>
        <p:nvSpPr>
          <p:cNvPr id="8" name="Ellipse 7">
            <a:extLst>
              <a:ext uri="{FF2B5EF4-FFF2-40B4-BE49-F238E27FC236}">
                <a16:creationId xmlns:a16="http://schemas.microsoft.com/office/drawing/2014/main" id="{0C7AD5F5-7BBD-0F41-B765-74BBE5072AEC}"/>
              </a:ext>
            </a:extLst>
          </p:cNvPr>
          <p:cNvSpPr/>
          <p:nvPr/>
        </p:nvSpPr>
        <p:spPr>
          <a:xfrm>
            <a:off x="432367" y="677872"/>
            <a:ext cx="888928" cy="888928"/>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0" name="Pladsholder til diasnummer 3">
            <a:extLst>
              <a:ext uri="{FF2B5EF4-FFF2-40B4-BE49-F238E27FC236}">
                <a16:creationId xmlns:a16="http://schemas.microsoft.com/office/drawing/2014/main" id="{0A459AA7-2711-914F-84DE-2B9C68E9C6F7}"/>
              </a:ext>
            </a:extLst>
          </p:cNvPr>
          <p:cNvSpPr txBox="1">
            <a:spLocks/>
          </p:cNvSpPr>
          <p:nvPr/>
        </p:nvSpPr>
        <p:spPr>
          <a:xfrm>
            <a:off x="6431845" y="6173787"/>
            <a:ext cx="2133600" cy="365125"/>
          </a:xfrm>
        </p:spPr>
        <p:txBody>
          <a:bodyPr lIns="90000" anchor="ctr" anchorCtr="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E9272471-701E-C340-B344-40602829DF7D}" type="slidenum">
              <a:rPr lang="da-DK" sz="1000" smtClean="0">
                <a:latin typeface="Avenir Next" panose="020B0503020202020204" pitchFamily="34" charset="0"/>
                <a:cs typeface="Avenir LT Std 35 Light"/>
              </a:rPr>
              <a:pPr algn="r"/>
              <a:t>5</a:t>
            </a:fld>
            <a:endParaRPr lang="da-DK" sz="1000" dirty="0">
              <a:latin typeface="Avenir Next" panose="020B0503020202020204" pitchFamily="34" charset="0"/>
              <a:cs typeface="Avenir LT Std 35 Light"/>
            </a:endParaRPr>
          </a:p>
        </p:txBody>
      </p:sp>
      <p:sp>
        <p:nvSpPr>
          <p:cNvPr id="37" name="Titel 1">
            <a:extLst>
              <a:ext uri="{FF2B5EF4-FFF2-40B4-BE49-F238E27FC236}">
                <a16:creationId xmlns:a16="http://schemas.microsoft.com/office/drawing/2014/main" id="{B4148A24-C4C2-2844-8A56-5059E3CC7DFD}"/>
              </a:ext>
            </a:extLst>
          </p:cNvPr>
          <p:cNvSpPr txBox="1">
            <a:spLocks/>
          </p:cNvSpPr>
          <p:nvPr/>
        </p:nvSpPr>
        <p:spPr>
          <a:xfrm>
            <a:off x="432367" y="2966663"/>
            <a:ext cx="5125952" cy="2822638"/>
          </a:xfrm>
          <a:prstGeom prst="rect">
            <a:avLst/>
          </a:prstGeom>
          <a:solidFill>
            <a:schemeClr val="bg1">
              <a:lumMod val="95000"/>
            </a:schemeClr>
          </a:solidFill>
          <a:ln>
            <a:noFill/>
          </a:ln>
          <a:effectLst>
            <a:outerShdw blurRad="215900" dist="127000" dir="8100000" sx="98000" sy="98000" algn="tr" rotWithShape="0">
              <a:prstClr val="black">
                <a:alpha val="20000"/>
              </a:prstClr>
            </a:outerShdw>
          </a:effectLst>
        </p:spPr>
        <p:txBody>
          <a:bodyPr vert="horz" lIns="91440" tIns="45720" rIns="91440" bIns="45720" rtlCol="0" anchor="ctr">
            <a:normAutofit fontScale="97500"/>
          </a:bodyPr>
          <a:lstStyle>
            <a:lvl1pPr algn="l" defTabSz="457200" rtl="0" eaLnBrk="1" latinLnBrk="0" hangingPunct="1">
              <a:spcBef>
                <a:spcPct val="0"/>
              </a:spcBef>
              <a:buNone/>
              <a:defRPr sz="2600" b="0" i="0" kern="1200">
                <a:solidFill>
                  <a:schemeClr val="tx1"/>
                </a:solidFill>
                <a:latin typeface="Avenir LT Std 65 Medium"/>
                <a:ea typeface="+mj-ea"/>
                <a:cs typeface="Avenir LT Std 65 Medium"/>
              </a:defRPr>
            </a:lvl1pPr>
          </a:lstStyle>
          <a:p>
            <a:endParaRPr lang="da-DK" sz="1100" dirty="0">
              <a:latin typeface="Avenir Roman" panose="02000503020000020003" pitchFamily="2" charset="0"/>
            </a:endParaRPr>
          </a:p>
        </p:txBody>
      </p:sp>
      <p:sp>
        <p:nvSpPr>
          <p:cNvPr id="38" name="Tekstfelt 37">
            <a:extLst>
              <a:ext uri="{FF2B5EF4-FFF2-40B4-BE49-F238E27FC236}">
                <a16:creationId xmlns:a16="http://schemas.microsoft.com/office/drawing/2014/main" id="{75D1212C-0644-A64E-986B-9CEE8BF9E163}"/>
              </a:ext>
            </a:extLst>
          </p:cNvPr>
          <p:cNvSpPr txBox="1"/>
          <p:nvPr/>
        </p:nvSpPr>
        <p:spPr>
          <a:xfrm>
            <a:off x="525686" y="3258445"/>
            <a:ext cx="4764487" cy="2239074"/>
          </a:xfrm>
          <a:prstGeom prst="rect">
            <a:avLst/>
          </a:prstGeom>
          <a:noFill/>
        </p:spPr>
        <p:txBody>
          <a:bodyPr wrap="square" rtlCol="0">
            <a:spAutoFit/>
          </a:bodyPr>
          <a:lstStyle/>
          <a:p>
            <a:pPr marL="171450" indent="-171450" fontAlgn="base">
              <a:lnSpc>
                <a:spcPct val="130000"/>
              </a:lnSpc>
              <a:buFont typeface="Arial" panose="020B0604020202020204" pitchFamily="34" charset="0"/>
              <a:buChar char="•"/>
            </a:pPr>
            <a:r>
              <a:rPr lang="da-DK" sz="1200" dirty="0">
                <a:latin typeface="Avenir Next" panose="020B0503020202020204" pitchFamily="34" charset="0"/>
              </a:rPr>
              <a:t>At der bliver stillet </a:t>
            </a:r>
            <a:r>
              <a:rPr lang="da-DK" sz="1200" b="1" dirty="0">
                <a:latin typeface="Avenir Next" panose="020B0503020202020204" pitchFamily="34" charset="0"/>
              </a:rPr>
              <a:t>spørgsmål, </a:t>
            </a:r>
            <a:r>
              <a:rPr lang="da-DK" sz="1200" dirty="0">
                <a:latin typeface="Avenir Next" panose="020B0503020202020204" pitchFamily="34" charset="0"/>
              </a:rPr>
              <a:t>så nysgerrigheden holdes intakt</a:t>
            </a:r>
          </a:p>
          <a:p>
            <a:pPr marL="171450" indent="-171450" fontAlgn="base">
              <a:lnSpc>
                <a:spcPct val="130000"/>
              </a:lnSpc>
              <a:buFont typeface="Arial" panose="020B0604020202020204" pitchFamily="34" charset="0"/>
              <a:buChar char="•"/>
            </a:pPr>
            <a:endParaRPr lang="da-DK" sz="1200" dirty="0">
              <a:latin typeface="Avenir Next" panose="020B0503020202020204" pitchFamily="34" charset="0"/>
            </a:endParaRPr>
          </a:p>
          <a:p>
            <a:pPr marL="171450" indent="-171450" fontAlgn="base">
              <a:lnSpc>
                <a:spcPct val="130000"/>
              </a:lnSpc>
              <a:buFont typeface="Arial" panose="020B0604020202020204" pitchFamily="34" charset="0"/>
              <a:buChar char="•"/>
            </a:pPr>
            <a:r>
              <a:rPr lang="da-DK" sz="1200" dirty="0">
                <a:latin typeface="Avenir Next" panose="020B0503020202020204" pitchFamily="34" charset="0"/>
              </a:rPr>
              <a:t>At man </a:t>
            </a:r>
            <a:r>
              <a:rPr lang="da-DK" sz="1200" b="1" dirty="0">
                <a:latin typeface="Avenir Next" panose="020B0503020202020204" pitchFamily="34" charset="0"/>
              </a:rPr>
              <a:t>observerer</a:t>
            </a:r>
            <a:r>
              <a:rPr lang="da-DK" sz="1200" dirty="0">
                <a:latin typeface="Avenir Next" panose="020B0503020202020204" pitchFamily="34" charset="0"/>
              </a:rPr>
              <a:t> og undersøger hverdagens praksis for at hente inspiration</a:t>
            </a:r>
          </a:p>
          <a:p>
            <a:pPr marL="171450" indent="-171450" fontAlgn="base">
              <a:lnSpc>
                <a:spcPct val="130000"/>
              </a:lnSpc>
              <a:buFont typeface="Arial" panose="020B0604020202020204" pitchFamily="34" charset="0"/>
              <a:buChar char="•"/>
            </a:pPr>
            <a:endParaRPr lang="da-DK" sz="1200" dirty="0">
              <a:latin typeface="Avenir Next" panose="020B0503020202020204" pitchFamily="34" charset="0"/>
            </a:endParaRPr>
          </a:p>
          <a:p>
            <a:pPr marL="171450" indent="-171450" fontAlgn="base">
              <a:lnSpc>
                <a:spcPct val="130000"/>
              </a:lnSpc>
              <a:buFont typeface="Arial" panose="020B0604020202020204" pitchFamily="34" charset="0"/>
              <a:buChar char="•"/>
            </a:pPr>
            <a:r>
              <a:rPr lang="da-DK" sz="1200" dirty="0">
                <a:latin typeface="Avenir Next" panose="020B0503020202020204" pitchFamily="34" charset="0"/>
              </a:rPr>
              <a:t>At der </a:t>
            </a:r>
            <a:r>
              <a:rPr lang="da-DK" sz="1200" b="1" dirty="0" err="1">
                <a:latin typeface="Avenir Next" panose="020B0503020202020204" pitchFamily="34" charset="0"/>
              </a:rPr>
              <a:t>netværkes</a:t>
            </a:r>
            <a:r>
              <a:rPr lang="da-DK" sz="1200" b="1" dirty="0">
                <a:latin typeface="Avenir Next" panose="020B0503020202020204" pitchFamily="34" charset="0"/>
              </a:rPr>
              <a:t> </a:t>
            </a:r>
            <a:r>
              <a:rPr lang="da-DK" sz="1200" dirty="0">
                <a:latin typeface="Avenir Next" panose="020B0503020202020204" pitchFamily="34" charset="0"/>
              </a:rPr>
              <a:t>og dermed bringes viden ind fra andre fag, brancher og områder</a:t>
            </a:r>
          </a:p>
          <a:p>
            <a:pPr marL="171450" indent="-171450" fontAlgn="base">
              <a:lnSpc>
                <a:spcPct val="130000"/>
              </a:lnSpc>
              <a:buFont typeface="Arial" panose="020B0604020202020204" pitchFamily="34" charset="0"/>
              <a:buChar char="•"/>
            </a:pPr>
            <a:endParaRPr lang="da-DK" sz="1200" dirty="0">
              <a:latin typeface="Avenir Next" panose="020B0503020202020204" pitchFamily="34" charset="0"/>
            </a:endParaRPr>
          </a:p>
          <a:p>
            <a:pPr marL="171450" indent="-171450" fontAlgn="base">
              <a:lnSpc>
                <a:spcPct val="130000"/>
              </a:lnSpc>
              <a:buFont typeface="Arial" panose="020B0604020202020204" pitchFamily="34" charset="0"/>
              <a:buChar char="•"/>
            </a:pPr>
            <a:r>
              <a:rPr lang="da-DK" sz="1200" dirty="0">
                <a:latin typeface="Avenir Next" panose="020B0503020202020204" pitchFamily="34" charset="0"/>
              </a:rPr>
              <a:t>At der foretages </a:t>
            </a:r>
            <a:r>
              <a:rPr lang="da-DK" sz="1200" b="1" dirty="0">
                <a:latin typeface="Avenir Next" panose="020B0503020202020204" pitchFamily="34" charset="0"/>
              </a:rPr>
              <a:t>eksperimenter </a:t>
            </a:r>
            <a:r>
              <a:rPr lang="da-DK" sz="1200" dirty="0">
                <a:latin typeface="Avenir Next" panose="020B0503020202020204" pitchFamily="34" charset="0"/>
              </a:rPr>
              <a:t>og test af, hvad der virker</a:t>
            </a:r>
          </a:p>
        </p:txBody>
      </p:sp>
      <p:pic>
        <p:nvPicPr>
          <p:cNvPr id="31" name="Billede 30" descr="Et billede, der indeholder objekt&#10;&#10;&#10;&#10;Automatisk oprettet beskrivelse">
            <a:extLst>
              <a:ext uri="{FF2B5EF4-FFF2-40B4-BE49-F238E27FC236}">
                <a16:creationId xmlns:a16="http://schemas.microsoft.com/office/drawing/2014/main" id="{C425FB2C-9CF0-164C-8F81-1DC82EFC8A02}"/>
              </a:ext>
            </a:extLst>
          </p:cNvPr>
          <p:cNvPicPr>
            <a:picLocks noChangeAspect="1"/>
          </p:cNvPicPr>
          <p:nvPr/>
        </p:nvPicPr>
        <p:blipFill>
          <a:blip r:embed="rId2"/>
          <a:stretch>
            <a:fillRect/>
          </a:stretch>
        </p:blipFill>
        <p:spPr>
          <a:xfrm>
            <a:off x="516649" y="864921"/>
            <a:ext cx="720363" cy="500463"/>
          </a:xfrm>
          <a:prstGeom prst="rect">
            <a:avLst/>
          </a:prstGeom>
        </p:spPr>
      </p:pic>
      <p:sp>
        <p:nvSpPr>
          <p:cNvPr id="9" name="Pladsholder til indhold 2">
            <a:extLst>
              <a:ext uri="{FF2B5EF4-FFF2-40B4-BE49-F238E27FC236}">
                <a16:creationId xmlns:a16="http://schemas.microsoft.com/office/drawing/2014/main" id="{6744FFA6-DF47-3441-BB9E-248E0CE0CB07}"/>
              </a:ext>
            </a:extLst>
          </p:cNvPr>
          <p:cNvSpPr txBox="1">
            <a:spLocks/>
          </p:cNvSpPr>
          <p:nvPr/>
        </p:nvSpPr>
        <p:spPr>
          <a:xfrm>
            <a:off x="374334" y="1891996"/>
            <a:ext cx="8395332" cy="1391113"/>
          </a:xfrm>
          <a:prstGeom prst="rect">
            <a:avLst/>
          </a:prstGeom>
        </p:spPr>
        <p:txBody>
          <a:bodyPr numCol="1" spcCol="576000">
            <a:noAutofit/>
          </a:bodyPr>
          <a:lstStyle>
            <a:lvl1pPr marL="285750" indent="-285750" algn="l" defTabSz="457200" rtl="0" eaLnBrk="1" latinLnBrk="0" hangingPunct="1">
              <a:spcBef>
                <a:spcPct val="20000"/>
              </a:spcBef>
              <a:buFont typeface="Wingdings" charset="2"/>
              <a:buChar char="§"/>
              <a:defRPr sz="1200" b="0" i="0" kern="1200">
                <a:solidFill>
                  <a:schemeClr val="tx1"/>
                </a:solidFill>
                <a:latin typeface="Avenir LT Std 35 Light"/>
                <a:ea typeface="+mn-ea"/>
                <a:cs typeface="Avenir LT Std 35 Light"/>
              </a:defRPr>
            </a:lvl1pPr>
            <a:lvl2pPr marL="742950" indent="-285750" algn="l" defTabSz="457200" rtl="0" eaLnBrk="1" latinLnBrk="0" hangingPunct="1">
              <a:spcBef>
                <a:spcPct val="20000"/>
              </a:spcBef>
              <a:buFont typeface="Wingdings" charset="2"/>
              <a:buChar char="§"/>
              <a:defRPr sz="1200" b="0" i="0" kern="1200">
                <a:solidFill>
                  <a:schemeClr val="tx1"/>
                </a:solidFill>
                <a:latin typeface="Avenir LT Std 35 Light"/>
                <a:ea typeface="+mn-ea"/>
                <a:cs typeface="Avenir LT Std 35 Light"/>
              </a:defRPr>
            </a:lvl2pPr>
            <a:lvl3pPr marL="1257300" indent="-342900" algn="l" defTabSz="457200" rtl="0" eaLnBrk="1" latinLnBrk="0" hangingPunct="1">
              <a:spcBef>
                <a:spcPct val="20000"/>
              </a:spcBef>
              <a:buFont typeface="Lucida Grande"/>
              <a:buChar char="-"/>
              <a:defRPr sz="1200" b="0" i="0" kern="1200">
                <a:solidFill>
                  <a:schemeClr val="tx1"/>
                </a:solidFill>
                <a:latin typeface="Avenir LT Std 35 Light"/>
                <a:ea typeface="+mn-ea"/>
                <a:cs typeface="Avenir LT Std 35 Light"/>
              </a:defRPr>
            </a:lvl3pPr>
            <a:lvl4pPr marL="1600200" indent="-228600" algn="l" defTabSz="457200" rtl="0" eaLnBrk="1" latinLnBrk="0" hangingPunct="1">
              <a:spcBef>
                <a:spcPct val="20000"/>
              </a:spcBef>
              <a:buFont typeface="Arial"/>
              <a:buChar char="–"/>
              <a:defRPr sz="1200" b="0" i="0" kern="1200">
                <a:solidFill>
                  <a:schemeClr val="tx1"/>
                </a:solidFill>
                <a:latin typeface="Avenir LT Std 35 Light"/>
                <a:ea typeface="+mn-ea"/>
                <a:cs typeface="Avenir LT Std 35 Light"/>
              </a:defRPr>
            </a:lvl4pPr>
            <a:lvl5pPr marL="1828800" indent="0" algn="l" defTabSz="457200" rtl="0" eaLnBrk="1" latinLnBrk="0" hangingPunct="1">
              <a:spcBef>
                <a:spcPct val="20000"/>
              </a:spcBef>
              <a:buFont typeface="Arial"/>
              <a:buNone/>
              <a:defRPr sz="1500" b="0" i="0" kern="1200">
                <a:solidFill>
                  <a:schemeClr val="tx1"/>
                </a:solidFill>
                <a:latin typeface="Avenir LT Std 35 Light"/>
                <a:ea typeface="+mn-ea"/>
                <a:cs typeface="Avenir LT Std 35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30000"/>
              </a:lnSpc>
              <a:buNone/>
            </a:pPr>
            <a:r>
              <a:rPr lang="da-DK" sz="1100" dirty="0">
                <a:latin typeface="Avenir Next" panose="020B0503020202020204" pitchFamily="34" charset="0"/>
              </a:rPr>
              <a:t>En stor international undersøgelser blandt innovative virksomheder viser, at et innovativt </a:t>
            </a:r>
            <a:r>
              <a:rPr lang="da-DK" sz="1100" dirty="0" err="1">
                <a:latin typeface="Avenir Next" panose="020B0503020202020204" pitchFamily="34" charset="0"/>
              </a:rPr>
              <a:t>mindset</a:t>
            </a:r>
            <a:r>
              <a:rPr lang="da-DK" sz="1100" dirty="0">
                <a:latin typeface="Avenir Next" panose="020B0503020202020204" pitchFamily="34" charset="0"/>
              </a:rPr>
              <a:t> understøttes af følgende fire dimensioner: </a:t>
            </a:r>
          </a:p>
        </p:txBody>
      </p:sp>
    </p:spTree>
    <p:extLst>
      <p:ext uri="{BB962C8B-B14F-4D97-AF65-F5344CB8AC3E}">
        <p14:creationId xmlns:p14="http://schemas.microsoft.com/office/powerpoint/2010/main" val="16259202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701D1474-8DCB-1A45-B581-87E537609E4C}"/>
              </a:ext>
            </a:extLst>
          </p:cNvPr>
          <p:cNvSpPr>
            <a:spLocks noGrp="1"/>
          </p:cNvSpPr>
          <p:nvPr>
            <p:ph type="title"/>
          </p:nvPr>
        </p:nvSpPr>
        <p:spPr>
          <a:xfrm>
            <a:off x="1413893" y="256655"/>
            <a:ext cx="7886700" cy="1325563"/>
          </a:xfrm>
        </p:spPr>
        <p:txBody>
          <a:bodyPr/>
          <a:lstStyle/>
          <a:p>
            <a:pPr>
              <a:lnSpc>
                <a:spcPct val="100000"/>
              </a:lnSpc>
            </a:pPr>
            <a:r>
              <a:rPr lang="da-DK" sz="1500" dirty="0"/>
              <a:t>Processpørgsmål:</a:t>
            </a:r>
            <a:br>
              <a:rPr lang="da-DK" dirty="0"/>
            </a:br>
            <a:r>
              <a:rPr lang="da-DK" dirty="0"/>
              <a:t>Innovationsspørgsmål</a:t>
            </a:r>
          </a:p>
        </p:txBody>
      </p:sp>
      <p:sp>
        <p:nvSpPr>
          <p:cNvPr id="8" name="Ellipse 7">
            <a:extLst>
              <a:ext uri="{FF2B5EF4-FFF2-40B4-BE49-F238E27FC236}">
                <a16:creationId xmlns:a16="http://schemas.microsoft.com/office/drawing/2014/main" id="{0C7AD5F5-7BBD-0F41-B765-74BBE5072AEC}"/>
              </a:ext>
            </a:extLst>
          </p:cNvPr>
          <p:cNvSpPr/>
          <p:nvPr/>
        </p:nvSpPr>
        <p:spPr>
          <a:xfrm>
            <a:off x="432367" y="677872"/>
            <a:ext cx="888928" cy="888928"/>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0" name="Pladsholder til diasnummer 3">
            <a:extLst>
              <a:ext uri="{FF2B5EF4-FFF2-40B4-BE49-F238E27FC236}">
                <a16:creationId xmlns:a16="http://schemas.microsoft.com/office/drawing/2014/main" id="{0A459AA7-2711-914F-84DE-2B9C68E9C6F7}"/>
              </a:ext>
            </a:extLst>
          </p:cNvPr>
          <p:cNvSpPr txBox="1">
            <a:spLocks/>
          </p:cNvSpPr>
          <p:nvPr/>
        </p:nvSpPr>
        <p:spPr>
          <a:xfrm>
            <a:off x="6431845" y="6173787"/>
            <a:ext cx="2133600" cy="365125"/>
          </a:xfrm>
        </p:spPr>
        <p:txBody>
          <a:bodyPr lIns="90000" anchor="ctr" anchorCtr="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E9272471-701E-C340-B344-40602829DF7D}" type="slidenum">
              <a:rPr lang="da-DK" sz="1000" smtClean="0">
                <a:latin typeface="Avenir Next" panose="020B0503020202020204" pitchFamily="34" charset="0"/>
                <a:cs typeface="Avenir LT Std 35 Light"/>
              </a:rPr>
              <a:pPr algn="r"/>
              <a:t>6</a:t>
            </a:fld>
            <a:endParaRPr lang="da-DK" sz="1000" dirty="0">
              <a:latin typeface="Avenir Next" panose="020B0503020202020204" pitchFamily="34" charset="0"/>
              <a:cs typeface="Avenir LT Std 35 Light"/>
            </a:endParaRPr>
          </a:p>
        </p:txBody>
      </p:sp>
      <p:sp>
        <p:nvSpPr>
          <p:cNvPr id="37" name="Titel 1">
            <a:extLst>
              <a:ext uri="{FF2B5EF4-FFF2-40B4-BE49-F238E27FC236}">
                <a16:creationId xmlns:a16="http://schemas.microsoft.com/office/drawing/2014/main" id="{B4148A24-C4C2-2844-8A56-5059E3CC7DFD}"/>
              </a:ext>
            </a:extLst>
          </p:cNvPr>
          <p:cNvSpPr txBox="1">
            <a:spLocks/>
          </p:cNvSpPr>
          <p:nvPr/>
        </p:nvSpPr>
        <p:spPr>
          <a:xfrm>
            <a:off x="432367" y="2472153"/>
            <a:ext cx="5125952" cy="3310847"/>
          </a:xfrm>
          <a:prstGeom prst="rect">
            <a:avLst/>
          </a:prstGeom>
          <a:solidFill>
            <a:schemeClr val="bg1">
              <a:lumMod val="95000"/>
            </a:schemeClr>
          </a:solidFill>
          <a:ln>
            <a:noFill/>
          </a:ln>
          <a:effectLst>
            <a:outerShdw blurRad="215900" dist="127000" dir="8100000" sx="98000" sy="98000" algn="tr" rotWithShape="0">
              <a:prstClr val="black">
                <a:alpha val="20000"/>
              </a:prstClr>
            </a:outerShdw>
          </a:effectLst>
        </p:spPr>
        <p:txBody>
          <a:bodyPr vert="horz" lIns="91440" tIns="45720" rIns="91440" bIns="45720" rtlCol="0" anchor="ctr">
            <a:normAutofit fontScale="97500"/>
          </a:bodyPr>
          <a:lstStyle>
            <a:lvl1pPr algn="l" defTabSz="457200" rtl="0" eaLnBrk="1" latinLnBrk="0" hangingPunct="1">
              <a:spcBef>
                <a:spcPct val="0"/>
              </a:spcBef>
              <a:buNone/>
              <a:defRPr sz="2600" b="0" i="0" kern="1200">
                <a:solidFill>
                  <a:schemeClr val="tx1"/>
                </a:solidFill>
                <a:latin typeface="Avenir LT Std 65 Medium"/>
                <a:ea typeface="+mj-ea"/>
                <a:cs typeface="Avenir LT Std 65 Medium"/>
              </a:defRPr>
            </a:lvl1pPr>
          </a:lstStyle>
          <a:p>
            <a:endParaRPr lang="da-DK" sz="1100" dirty="0">
              <a:latin typeface="Avenir Roman" panose="02000503020000020003" pitchFamily="2" charset="0"/>
            </a:endParaRPr>
          </a:p>
        </p:txBody>
      </p:sp>
      <p:sp>
        <p:nvSpPr>
          <p:cNvPr id="38" name="Tekstfelt 37">
            <a:extLst>
              <a:ext uri="{FF2B5EF4-FFF2-40B4-BE49-F238E27FC236}">
                <a16:creationId xmlns:a16="http://schemas.microsoft.com/office/drawing/2014/main" id="{75D1212C-0644-A64E-986B-9CEE8BF9E163}"/>
              </a:ext>
            </a:extLst>
          </p:cNvPr>
          <p:cNvSpPr txBox="1"/>
          <p:nvPr/>
        </p:nvSpPr>
        <p:spPr>
          <a:xfrm>
            <a:off x="525686" y="2763936"/>
            <a:ext cx="4764487" cy="2719206"/>
          </a:xfrm>
          <a:prstGeom prst="rect">
            <a:avLst/>
          </a:prstGeom>
          <a:noFill/>
        </p:spPr>
        <p:txBody>
          <a:bodyPr wrap="square" rtlCol="0">
            <a:spAutoFit/>
          </a:bodyPr>
          <a:lstStyle/>
          <a:p>
            <a:pPr>
              <a:lnSpc>
                <a:spcPct val="130000"/>
              </a:lnSpc>
            </a:pPr>
            <a:r>
              <a:rPr lang="da-DK" sz="1200" b="1" dirty="0">
                <a:solidFill>
                  <a:schemeClr val="accent4">
                    <a:lumMod val="25000"/>
                  </a:schemeClr>
                </a:solidFill>
                <a:latin typeface="Avenir Next" panose="020B0503020202020204" pitchFamily="34" charset="0"/>
              </a:rPr>
              <a:t>I hvor høj grad har I…</a:t>
            </a:r>
          </a:p>
          <a:p>
            <a:pPr>
              <a:lnSpc>
                <a:spcPct val="130000"/>
              </a:lnSpc>
            </a:pPr>
            <a:endParaRPr lang="da-DK" sz="1200" dirty="0">
              <a:solidFill>
                <a:schemeClr val="accent4">
                  <a:lumMod val="25000"/>
                </a:schemeClr>
              </a:solidFill>
              <a:latin typeface="Avenir Next" panose="020B0503020202020204" pitchFamily="34" charset="0"/>
            </a:endParaRPr>
          </a:p>
          <a:p>
            <a:pPr marL="171450" indent="-171450">
              <a:lnSpc>
                <a:spcPct val="130000"/>
              </a:lnSpc>
              <a:buFont typeface="Arial" panose="020B0604020202020204" pitchFamily="34" charset="0"/>
              <a:buChar char="•"/>
            </a:pPr>
            <a:r>
              <a:rPr lang="da-DK" sz="1200" dirty="0">
                <a:solidFill>
                  <a:schemeClr val="accent4">
                    <a:lumMod val="25000"/>
                  </a:schemeClr>
                </a:solidFill>
                <a:latin typeface="Avenir Next" panose="020B0503020202020204" pitchFamily="34" charset="0"/>
              </a:rPr>
              <a:t>Fået input og forstyrrelser i jeres strategiske arbejde fra </a:t>
            </a:r>
            <a:r>
              <a:rPr lang="da-DK" sz="1200" dirty="0">
                <a:latin typeface="Avenir Next" panose="020B0503020202020204" pitchFamily="34" charset="0"/>
              </a:rPr>
              <a:t>personer og organisationer udefra?</a:t>
            </a:r>
          </a:p>
          <a:p>
            <a:pPr marL="171450" indent="-171450">
              <a:lnSpc>
                <a:spcPct val="130000"/>
              </a:lnSpc>
              <a:buFont typeface="Arial" panose="020B0604020202020204" pitchFamily="34" charset="0"/>
              <a:buChar char="•"/>
            </a:pPr>
            <a:endParaRPr lang="da-DK" sz="1200" dirty="0">
              <a:latin typeface="Avenir Next" panose="020B0503020202020204" pitchFamily="34" charset="0"/>
            </a:endParaRPr>
          </a:p>
          <a:p>
            <a:pPr marL="171450" indent="-171450">
              <a:lnSpc>
                <a:spcPct val="130000"/>
              </a:lnSpc>
              <a:buFont typeface="Arial" panose="020B0604020202020204" pitchFamily="34" charset="0"/>
              <a:buChar char="•"/>
            </a:pPr>
            <a:r>
              <a:rPr lang="da-DK" sz="1200" dirty="0">
                <a:latin typeface="Avenir Next" panose="020B0503020202020204" pitchFamily="34" charset="0"/>
              </a:rPr>
              <a:t>Spurgt til, hvad udfordringen betyder for de forskellige målgrupper? (beboergrupper, fagpersoner og strategiske samarbejdspersoner)</a:t>
            </a:r>
          </a:p>
          <a:p>
            <a:pPr marL="171450" indent="-171450">
              <a:lnSpc>
                <a:spcPct val="130000"/>
              </a:lnSpc>
              <a:buFont typeface="Arial" panose="020B0604020202020204" pitchFamily="34" charset="0"/>
              <a:buChar char="•"/>
            </a:pPr>
            <a:endParaRPr lang="da-DK" sz="1200" dirty="0">
              <a:latin typeface="Avenir Next" panose="020B0503020202020204" pitchFamily="34" charset="0"/>
            </a:endParaRPr>
          </a:p>
          <a:p>
            <a:pPr marL="171450" indent="-171450">
              <a:lnSpc>
                <a:spcPct val="130000"/>
              </a:lnSpc>
              <a:buFont typeface="Arial" panose="020B0604020202020204" pitchFamily="34" charset="0"/>
              <a:buChar char="•"/>
            </a:pPr>
            <a:r>
              <a:rPr lang="da-DK" sz="1200" dirty="0">
                <a:latin typeface="Avenir Next" panose="020B0503020202020204" pitchFamily="34" charset="0"/>
              </a:rPr>
              <a:t>Hentet inspiration fra andre sammenhænge, der har haft en lignende udfordring?</a:t>
            </a:r>
          </a:p>
        </p:txBody>
      </p:sp>
      <p:pic>
        <p:nvPicPr>
          <p:cNvPr id="31" name="Billede 30" descr="Et billede, der indeholder objekt&#10;&#10;&#10;&#10;Automatisk oprettet beskrivelse">
            <a:extLst>
              <a:ext uri="{FF2B5EF4-FFF2-40B4-BE49-F238E27FC236}">
                <a16:creationId xmlns:a16="http://schemas.microsoft.com/office/drawing/2014/main" id="{C425FB2C-9CF0-164C-8F81-1DC82EFC8A02}"/>
              </a:ext>
            </a:extLst>
          </p:cNvPr>
          <p:cNvPicPr>
            <a:picLocks noChangeAspect="1"/>
          </p:cNvPicPr>
          <p:nvPr/>
        </p:nvPicPr>
        <p:blipFill>
          <a:blip r:embed="rId2"/>
          <a:stretch>
            <a:fillRect/>
          </a:stretch>
        </p:blipFill>
        <p:spPr>
          <a:xfrm>
            <a:off x="516649" y="864921"/>
            <a:ext cx="720363" cy="500463"/>
          </a:xfrm>
          <a:prstGeom prst="rect">
            <a:avLst/>
          </a:prstGeom>
        </p:spPr>
      </p:pic>
      <p:sp>
        <p:nvSpPr>
          <p:cNvPr id="9" name="Pladsholder til indhold 2">
            <a:extLst>
              <a:ext uri="{FF2B5EF4-FFF2-40B4-BE49-F238E27FC236}">
                <a16:creationId xmlns:a16="http://schemas.microsoft.com/office/drawing/2014/main" id="{6744FFA6-DF47-3441-BB9E-248E0CE0CB07}"/>
              </a:ext>
            </a:extLst>
          </p:cNvPr>
          <p:cNvSpPr txBox="1">
            <a:spLocks/>
          </p:cNvSpPr>
          <p:nvPr/>
        </p:nvSpPr>
        <p:spPr>
          <a:xfrm>
            <a:off x="374334" y="1891996"/>
            <a:ext cx="8395332" cy="1391113"/>
          </a:xfrm>
          <a:prstGeom prst="rect">
            <a:avLst/>
          </a:prstGeom>
        </p:spPr>
        <p:txBody>
          <a:bodyPr numCol="1" spcCol="576000">
            <a:noAutofit/>
          </a:bodyPr>
          <a:lstStyle>
            <a:lvl1pPr marL="285750" indent="-285750" algn="l" defTabSz="457200" rtl="0" eaLnBrk="1" latinLnBrk="0" hangingPunct="1">
              <a:spcBef>
                <a:spcPct val="20000"/>
              </a:spcBef>
              <a:buFont typeface="Wingdings" charset="2"/>
              <a:buChar char="§"/>
              <a:defRPr sz="1200" b="0" i="0" kern="1200">
                <a:solidFill>
                  <a:schemeClr val="tx1"/>
                </a:solidFill>
                <a:latin typeface="Avenir LT Std 35 Light"/>
                <a:ea typeface="+mn-ea"/>
                <a:cs typeface="Avenir LT Std 35 Light"/>
              </a:defRPr>
            </a:lvl1pPr>
            <a:lvl2pPr marL="742950" indent="-285750" algn="l" defTabSz="457200" rtl="0" eaLnBrk="1" latinLnBrk="0" hangingPunct="1">
              <a:spcBef>
                <a:spcPct val="20000"/>
              </a:spcBef>
              <a:buFont typeface="Wingdings" charset="2"/>
              <a:buChar char="§"/>
              <a:defRPr sz="1200" b="0" i="0" kern="1200">
                <a:solidFill>
                  <a:schemeClr val="tx1"/>
                </a:solidFill>
                <a:latin typeface="Avenir LT Std 35 Light"/>
                <a:ea typeface="+mn-ea"/>
                <a:cs typeface="Avenir LT Std 35 Light"/>
              </a:defRPr>
            </a:lvl2pPr>
            <a:lvl3pPr marL="1257300" indent="-342900" algn="l" defTabSz="457200" rtl="0" eaLnBrk="1" latinLnBrk="0" hangingPunct="1">
              <a:spcBef>
                <a:spcPct val="20000"/>
              </a:spcBef>
              <a:buFont typeface="Lucida Grande"/>
              <a:buChar char="-"/>
              <a:defRPr sz="1200" b="0" i="0" kern="1200">
                <a:solidFill>
                  <a:schemeClr val="tx1"/>
                </a:solidFill>
                <a:latin typeface="Avenir LT Std 35 Light"/>
                <a:ea typeface="+mn-ea"/>
                <a:cs typeface="Avenir LT Std 35 Light"/>
              </a:defRPr>
            </a:lvl3pPr>
            <a:lvl4pPr marL="1600200" indent="-228600" algn="l" defTabSz="457200" rtl="0" eaLnBrk="1" latinLnBrk="0" hangingPunct="1">
              <a:spcBef>
                <a:spcPct val="20000"/>
              </a:spcBef>
              <a:buFont typeface="Arial"/>
              <a:buChar char="–"/>
              <a:defRPr sz="1200" b="0" i="0" kern="1200">
                <a:solidFill>
                  <a:schemeClr val="tx1"/>
                </a:solidFill>
                <a:latin typeface="Avenir LT Std 35 Light"/>
                <a:ea typeface="+mn-ea"/>
                <a:cs typeface="Avenir LT Std 35 Light"/>
              </a:defRPr>
            </a:lvl4pPr>
            <a:lvl5pPr marL="1828800" indent="0" algn="l" defTabSz="457200" rtl="0" eaLnBrk="1" latinLnBrk="0" hangingPunct="1">
              <a:spcBef>
                <a:spcPct val="20000"/>
              </a:spcBef>
              <a:buFont typeface="Arial"/>
              <a:buNone/>
              <a:defRPr sz="1500" b="0" i="0" kern="1200">
                <a:solidFill>
                  <a:schemeClr val="tx1"/>
                </a:solidFill>
                <a:latin typeface="Avenir LT Std 35 Light"/>
                <a:ea typeface="+mn-ea"/>
                <a:cs typeface="Avenir LT Std 35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30000"/>
              </a:lnSpc>
              <a:buNone/>
            </a:pPr>
            <a:r>
              <a:rPr lang="da-DK" sz="1100" dirty="0">
                <a:solidFill>
                  <a:schemeClr val="accent4">
                    <a:lumMod val="25000"/>
                  </a:schemeClr>
                </a:solidFill>
                <a:latin typeface="Avenir Next" panose="020B0503020202020204" pitchFamily="34" charset="0"/>
              </a:rPr>
              <a:t>Lav i bestyrelsen en temperaturmåling på følgende spørgsmål:</a:t>
            </a:r>
          </a:p>
        </p:txBody>
      </p:sp>
      <p:sp>
        <p:nvSpPr>
          <p:cNvPr id="2" name="Rektangel 1">
            <a:extLst>
              <a:ext uri="{FF2B5EF4-FFF2-40B4-BE49-F238E27FC236}">
                <a16:creationId xmlns:a16="http://schemas.microsoft.com/office/drawing/2014/main" id="{E48DA329-065D-FA4A-AA40-8D2706785CE1}"/>
              </a:ext>
            </a:extLst>
          </p:cNvPr>
          <p:cNvSpPr/>
          <p:nvPr/>
        </p:nvSpPr>
        <p:spPr>
          <a:xfrm>
            <a:off x="374334" y="6045302"/>
            <a:ext cx="6921110" cy="442044"/>
          </a:xfrm>
          <a:prstGeom prst="rect">
            <a:avLst/>
          </a:prstGeom>
        </p:spPr>
        <p:txBody>
          <a:bodyPr wrap="square">
            <a:spAutoFit/>
          </a:bodyPr>
          <a:lstStyle/>
          <a:p>
            <a:pPr>
              <a:lnSpc>
                <a:spcPct val="130000"/>
              </a:lnSpc>
            </a:pPr>
            <a:r>
              <a:rPr lang="da-DK" sz="900" dirty="0">
                <a:solidFill>
                  <a:schemeClr val="accent4">
                    <a:lumMod val="25000"/>
                  </a:schemeClr>
                </a:solidFill>
                <a:latin typeface="Avenir Next" panose="020B0503020202020204" pitchFamily="34" charset="0"/>
              </a:rPr>
              <a:t>Kilde: </a:t>
            </a:r>
            <a:r>
              <a:rPr lang="en" sz="900" dirty="0">
                <a:latin typeface="Avenir Next" panose="020B0503020202020204" pitchFamily="34" charset="0"/>
              </a:rPr>
              <a:t>The Innovator's DNA: Mastering the Five Skills of Disruptive Innovators, der </a:t>
            </a:r>
            <a:r>
              <a:rPr lang="en" sz="900" dirty="0" err="1">
                <a:latin typeface="Avenir Next" panose="020B0503020202020204" pitchFamily="34" charset="0"/>
              </a:rPr>
              <a:t>er</a:t>
            </a:r>
            <a:r>
              <a:rPr lang="en" sz="900" dirty="0">
                <a:latin typeface="Avenir Next" panose="020B0503020202020204" pitchFamily="34" charset="0"/>
              </a:rPr>
              <a:t> </a:t>
            </a:r>
            <a:r>
              <a:rPr lang="en" sz="900" dirty="0" err="1">
                <a:latin typeface="Avenir Next" panose="020B0503020202020204" pitchFamily="34" charset="0"/>
              </a:rPr>
              <a:t>baseret</a:t>
            </a:r>
            <a:r>
              <a:rPr lang="en" sz="900" dirty="0">
                <a:latin typeface="Avenir Next" panose="020B0503020202020204" pitchFamily="34" charset="0"/>
              </a:rPr>
              <a:t> </a:t>
            </a:r>
            <a:r>
              <a:rPr lang="en" sz="900" dirty="0" err="1">
                <a:latin typeface="Avenir Next" panose="020B0503020202020204" pitchFamily="34" charset="0"/>
              </a:rPr>
              <a:t>på</a:t>
            </a:r>
            <a:r>
              <a:rPr lang="en" sz="900" dirty="0">
                <a:latin typeface="Avenir Next" panose="020B0503020202020204" pitchFamily="34" charset="0"/>
              </a:rPr>
              <a:t> 8 </a:t>
            </a:r>
            <a:r>
              <a:rPr lang="en" sz="900" dirty="0" err="1">
                <a:latin typeface="Avenir Next" panose="020B0503020202020204" pitchFamily="34" charset="0"/>
              </a:rPr>
              <a:t>års</a:t>
            </a:r>
            <a:r>
              <a:rPr lang="en" sz="900" dirty="0">
                <a:latin typeface="Avenir Next" panose="020B0503020202020204" pitchFamily="34" charset="0"/>
              </a:rPr>
              <a:t> studier </a:t>
            </a:r>
            <a:r>
              <a:rPr lang="en" sz="900" dirty="0" err="1">
                <a:latin typeface="Avenir Next" panose="020B0503020202020204" pitchFamily="34" charset="0"/>
              </a:rPr>
              <a:t>i</a:t>
            </a:r>
            <a:r>
              <a:rPr lang="en" sz="900" dirty="0">
                <a:latin typeface="Avenir Next" panose="020B0503020202020204" pitchFamily="34" charset="0"/>
              </a:rPr>
              <a:t>  75 </a:t>
            </a:r>
            <a:r>
              <a:rPr lang="en" sz="900" dirty="0" err="1">
                <a:latin typeface="Avenir Next" panose="020B0503020202020204" pitchFamily="34" charset="0"/>
              </a:rPr>
              <a:t>lande</a:t>
            </a:r>
            <a:r>
              <a:rPr lang="en" sz="900" dirty="0">
                <a:latin typeface="Avenir Next" panose="020B0503020202020204" pitchFamily="34" charset="0"/>
              </a:rPr>
              <a:t> </a:t>
            </a:r>
            <a:r>
              <a:rPr lang="en" sz="900" dirty="0" err="1">
                <a:latin typeface="Avenir Next" panose="020B0503020202020204" pitchFamily="34" charset="0"/>
              </a:rPr>
              <a:t>blandt</a:t>
            </a:r>
            <a:r>
              <a:rPr lang="en" sz="900" dirty="0">
                <a:latin typeface="Avenir Next" panose="020B0503020202020204" pitchFamily="34" charset="0"/>
              </a:rPr>
              <a:t> </a:t>
            </a:r>
            <a:r>
              <a:rPr lang="da-DK" sz="900" i="1" dirty="0">
                <a:latin typeface="Avenir Next" panose="020B0503020202020204" pitchFamily="34" charset="0"/>
              </a:rPr>
              <a:t>500 innovatorer og 5.000 ledere og mellemledere.</a:t>
            </a:r>
            <a:endParaRPr lang="da-DK" sz="900" dirty="0">
              <a:solidFill>
                <a:schemeClr val="accent4">
                  <a:lumMod val="25000"/>
                </a:schemeClr>
              </a:solidFill>
              <a:latin typeface="Avenir Next" panose="020B0503020202020204" pitchFamily="34" charset="0"/>
            </a:endParaRPr>
          </a:p>
        </p:txBody>
      </p:sp>
    </p:spTree>
    <p:extLst>
      <p:ext uri="{BB962C8B-B14F-4D97-AF65-F5344CB8AC3E}">
        <p14:creationId xmlns:p14="http://schemas.microsoft.com/office/powerpoint/2010/main" val="978510588"/>
      </p:ext>
    </p:extLst>
  </p:cSld>
  <p:clrMapOvr>
    <a:masterClrMapping/>
  </p:clrMapOvr>
</p:sld>
</file>

<file path=ppt/theme/theme1.xml><?xml version="1.0" encoding="utf-8"?>
<a:theme xmlns:a="http://schemas.openxmlformats.org/drawingml/2006/main" name="Office-tema">
  <a:themeElements>
    <a:clrScheme name="Brugerdefineret 3">
      <a:dk1>
        <a:srgbClr val="141619"/>
      </a:dk1>
      <a:lt1>
        <a:srgbClr val="FFFFFF"/>
      </a:lt1>
      <a:dk2>
        <a:srgbClr val="FFFFFF"/>
      </a:dk2>
      <a:lt2>
        <a:srgbClr val="FFFFFF"/>
      </a:lt2>
      <a:accent1>
        <a:srgbClr val="2B3037"/>
      </a:accent1>
      <a:accent2>
        <a:srgbClr val="FFCF00"/>
      </a:accent2>
      <a:accent3>
        <a:srgbClr val="545D65"/>
      </a:accent3>
      <a:accent4>
        <a:srgbClr val="889199"/>
      </a:accent4>
      <a:accent5>
        <a:srgbClr val="FFE77F"/>
      </a:accent5>
      <a:accent6>
        <a:srgbClr val="B0B6BA"/>
      </a:accent6>
      <a:hlink>
        <a:srgbClr val="141619"/>
      </a:hlink>
      <a:folHlink>
        <a:srgbClr val="1A1A1A"/>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ilbudsskabelon" id="{920E0C07-F4F9-6A4B-8A61-A6F49282B61D}" vid="{BBE54B63-99CB-B041-8F98-1EE39C0805B0}"/>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F87457EE6FBFCA4394DAB153E64BD71F" ma:contentTypeVersion="10" ma:contentTypeDescription="Opret et nyt dokument." ma:contentTypeScope="" ma:versionID="712ca407395351b4b0be711fff33454d">
  <xsd:schema xmlns:xsd="http://www.w3.org/2001/XMLSchema" xmlns:xs="http://www.w3.org/2001/XMLSchema" xmlns:p="http://schemas.microsoft.com/office/2006/metadata/properties" xmlns:ns2="09808135-ec78-4e01-958c-19416e141670" xmlns:ns3="7f3b9c80-b753-4ee3-b5c8-40e102bf9a6f" targetNamespace="http://schemas.microsoft.com/office/2006/metadata/properties" ma:root="true" ma:fieldsID="4646b33543922fa2f54665c0bf235d14" ns2:_="" ns3:_="">
    <xsd:import namespace="09808135-ec78-4e01-958c-19416e141670"/>
    <xsd:import namespace="7f3b9c80-b753-4ee3-b5c8-40e102bf9a6f"/>
    <xsd:element name="properties">
      <xsd:complexType>
        <xsd:sequence>
          <xsd:element name="documentManagement">
            <xsd:complexType>
              <xsd:all>
                <xsd:element ref="ns2:SharedWithUsers" minOccurs="0"/>
                <xsd:element ref="ns2:SharingHintHash" minOccurs="0"/>
                <xsd:element ref="ns2:SharedWithDetails" minOccurs="0"/>
                <xsd:element ref="ns2:LastSharedByUser" minOccurs="0"/>
                <xsd:element ref="ns2:LastSharedByTime" minOccurs="0"/>
                <xsd:element ref="ns3:MediaServiceMetadata" minOccurs="0"/>
                <xsd:element ref="ns3:MediaServiceFastMetadata" minOccurs="0"/>
                <xsd:element ref="ns3:MediaServiceAutoTags" minOccurs="0"/>
                <xsd:element ref="ns3:MediaServiceOCR"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808135-ec78-4e01-958c-19416e141670" elementFormDefault="qualified">
    <xsd:import namespace="http://schemas.microsoft.com/office/2006/documentManagement/types"/>
    <xsd:import namespace="http://schemas.microsoft.com/office/infopath/2007/PartnerControls"/>
    <xsd:element name="SharedWithUsers" ma:index="8"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Hashværdi for deling" ma:internalName="SharingHintHash" ma:readOnly="true">
      <xsd:simpleType>
        <xsd:restriction base="dms:Text"/>
      </xsd:simpleType>
    </xsd:element>
    <xsd:element name="SharedWithDetails" ma:index="10" nillable="true" ma:displayName="Delt med detaljer" ma:description="" ma:internalName="SharedWithDetails" ma:readOnly="true">
      <xsd:simpleType>
        <xsd:restriction base="dms:Note">
          <xsd:maxLength value="255"/>
        </xsd:restriction>
      </xsd:simpleType>
    </xsd:element>
    <xsd:element name="LastSharedByUser" ma:index="11" nillable="true" ma:displayName="Sidst delt efter bruger" ma:description="" ma:internalName="LastSharedByUser" ma:readOnly="true">
      <xsd:simpleType>
        <xsd:restriction base="dms:Note">
          <xsd:maxLength value="255"/>
        </xsd:restriction>
      </xsd:simpleType>
    </xsd:element>
    <xsd:element name="LastSharedByTime" ma:index="12" nillable="true" ma:displayName="Sidst delt efter tid"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7f3b9c80-b753-4ee3-b5c8-40e102bf9a6f"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AutoTags" ma:index="15" nillable="true" ma:displayName="MediaServiceAutoTags" ma:internalName="MediaServiceAutoTags"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4F6224C-3F54-4BC1-9C59-A68CACBC173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9808135-ec78-4e01-958c-19416e141670"/>
    <ds:schemaRef ds:uri="7f3b9c80-b753-4ee3-b5c8-40e102bf9a6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2ACFC11-20A3-4297-AD9E-FBFEB1463BC9}">
  <ds:schemaRefs>
    <ds:schemaRef ds:uri="http://schemas.openxmlformats.org/package/2006/metadata/core-properties"/>
    <ds:schemaRef ds:uri="http://www.w3.org/XML/1998/namespace"/>
    <ds:schemaRef ds:uri="09808135-ec78-4e01-958c-19416e141670"/>
    <ds:schemaRef ds:uri="http://purl.org/dc/terms/"/>
    <ds:schemaRef ds:uri="http://schemas.microsoft.com/office/infopath/2007/PartnerControls"/>
    <ds:schemaRef ds:uri="http://schemas.microsoft.com/office/2006/documentManagement/types"/>
    <ds:schemaRef ds:uri="http://schemas.microsoft.com/office/2006/metadata/properties"/>
    <ds:schemaRef ds:uri="http://purl.org/dc/elements/1.1/"/>
    <ds:schemaRef ds:uri="7f3b9c80-b753-4ee3-b5c8-40e102bf9a6f"/>
    <ds:schemaRef ds:uri="http://purl.org/dc/dcmitype/"/>
  </ds:schemaRefs>
</ds:datastoreItem>
</file>

<file path=customXml/itemProps3.xml><?xml version="1.0" encoding="utf-8"?>
<ds:datastoreItem xmlns:ds="http://schemas.openxmlformats.org/officeDocument/2006/customXml" ds:itemID="{722792C8-AF22-4B69-B01F-CA41C1FDDE3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Office-tema</Template>
  <TotalTime>687</TotalTime>
  <Words>573</Words>
  <Application>Microsoft Office PowerPoint</Application>
  <PresentationFormat>Skærmshow (4:3)</PresentationFormat>
  <Paragraphs>73</Paragraphs>
  <Slides>6</Slides>
  <Notes>0</Notes>
  <HiddenSlides>0</HiddenSlides>
  <MMClips>0</MMClips>
  <ScaleCrop>false</ScaleCrop>
  <HeadingPairs>
    <vt:vector size="6" baseType="variant">
      <vt:variant>
        <vt:lpstr>Benyttede skrifttyper</vt:lpstr>
      </vt:variant>
      <vt:variant>
        <vt:i4>8</vt:i4>
      </vt:variant>
      <vt:variant>
        <vt:lpstr>Tema</vt:lpstr>
      </vt:variant>
      <vt:variant>
        <vt:i4>1</vt:i4>
      </vt:variant>
      <vt:variant>
        <vt:lpstr>Slidetitler</vt:lpstr>
      </vt:variant>
      <vt:variant>
        <vt:i4>6</vt:i4>
      </vt:variant>
    </vt:vector>
  </HeadingPairs>
  <TitlesOfParts>
    <vt:vector size="15" baseType="lpstr">
      <vt:lpstr>Arial</vt:lpstr>
      <vt:lpstr>Avenir LT Std 35 Light</vt:lpstr>
      <vt:lpstr>Avenir Next</vt:lpstr>
      <vt:lpstr>Avenir Next Heavy</vt:lpstr>
      <vt:lpstr>Avenir Roman</vt:lpstr>
      <vt:lpstr>Calibri</vt:lpstr>
      <vt:lpstr>Leitura News Roman 4</vt:lpstr>
      <vt:lpstr>Wingdings</vt:lpstr>
      <vt:lpstr>Office-tema</vt:lpstr>
      <vt:lpstr>Entydig ledelse</vt:lpstr>
      <vt:lpstr>Hvordan sikrer bestyrelsen, at der innoveres, når der er behov for det?</vt:lpstr>
      <vt:lpstr>Værktøj: Innovationsmodel</vt:lpstr>
      <vt:lpstr>Eksempel på innovationsmodel</vt:lpstr>
      <vt:lpstr>Processpørgsmål: Innovationsmindset</vt:lpstr>
      <vt:lpstr>Processpørgsmål: Innovationsspørgsmål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 på tilbud</dc:title>
  <dc:creator>Karoline Mia Jessen</dc:creator>
  <cp:lastModifiedBy>louise Aner</cp:lastModifiedBy>
  <cp:revision>42</cp:revision>
  <cp:lastPrinted>2018-12-07T12:59:34Z</cp:lastPrinted>
  <dcterms:created xsi:type="dcterms:W3CDTF">2018-12-10T11:59:39Z</dcterms:created>
  <dcterms:modified xsi:type="dcterms:W3CDTF">2019-02-25T19:38:22Z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0x010100F87457EE6FBFCA4394DAB153E64BD71F</vt:lpwstr>
  </property>
</Properties>
</file>