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sldIdLst>
    <p:sldId id="257" r:id="rId5"/>
    <p:sldId id="260" r:id="rId6"/>
    <p:sldId id="703" r:id="rId7"/>
    <p:sldId id="722" r:id="rId8"/>
    <p:sldId id="709" r:id="rId9"/>
    <p:sldId id="725" r:id="rId10"/>
    <p:sldId id="727" r:id="rId11"/>
    <p:sldId id="728" r:id="rId12"/>
    <p:sldId id="729" r:id="rId13"/>
    <p:sldId id="723" r:id="rId14"/>
    <p:sldId id="73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474A2-FAF5-9D4B-9A3D-97FFB5F48262}" v="4" dt="2019-02-19T15:03:38.13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5"/>
    <p:restoredTop sz="94643"/>
  </p:normalViewPr>
  <p:slideViewPr>
    <p:cSldViewPr snapToGrid="0" snapToObjects="1">
      <p:cViewPr varScale="1">
        <p:scale>
          <a:sx n="67" d="100"/>
          <a:sy n="67" d="100"/>
        </p:scale>
        <p:origin x="11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C09C7-3A7C-BB41-BDFD-F004F730ECF5}" type="datetimeFigureOut">
              <a:rPr lang="da-DK" smtClean="0"/>
              <a:t>25-02-2019</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97FCA-F993-754B-ADE5-FE22F61DC3B9}" type="slidenum">
              <a:rPr lang="da-DK" smtClean="0"/>
              <a:t>‹nr.›</a:t>
            </a:fld>
            <a:endParaRPr lang="da-DK"/>
          </a:p>
        </p:txBody>
      </p:sp>
    </p:spTree>
    <p:extLst>
      <p:ext uri="{BB962C8B-B14F-4D97-AF65-F5344CB8AC3E}">
        <p14:creationId xmlns:p14="http://schemas.microsoft.com/office/powerpoint/2010/main" val="344733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4400" b="1" i="0">
                <a:latin typeface="Avenir Next Heavy" panose="020B0503020202020204" pitchFamily="34" charset="0"/>
              </a:defRPr>
            </a:lvl1pPr>
          </a:lstStyle>
          <a:p>
            <a:r>
              <a:rPr lang="da-DK" dirty="0"/>
              <a:t>Titel på tilbud</a:t>
            </a:r>
            <a:endParaRPr lang="en-US" dirty="0"/>
          </a:p>
        </p:txBody>
      </p:sp>
      <p:sp>
        <p:nvSpPr>
          <p:cNvPr id="3" name="Subtitle 2"/>
          <p:cNvSpPr>
            <a:spLocks noGrp="1"/>
          </p:cNvSpPr>
          <p:nvPr>
            <p:ph type="subTitle" idx="1" hasCustomPrompt="1"/>
          </p:nvPr>
        </p:nvSpPr>
        <p:spPr>
          <a:xfrm>
            <a:off x="1143000" y="4104860"/>
            <a:ext cx="6858000" cy="1152939"/>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Kundens navn – måned år</a:t>
            </a:r>
            <a:endParaRPr lang="en-US" dirty="0"/>
          </a:p>
        </p:txBody>
      </p:sp>
    </p:spTree>
    <p:extLst>
      <p:ext uri="{BB962C8B-B14F-4D97-AF65-F5344CB8AC3E}">
        <p14:creationId xmlns:p14="http://schemas.microsoft.com/office/powerpoint/2010/main" val="24682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540" y="256655"/>
            <a:ext cx="7886700" cy="1325563"/>
          </a:xfrm>
        </p:spPr>
        <p:txBody>
          <a:bodyPr anchor="b" anchorCtr="0">
            <a:noAutofit/>
          </a:bodyPr>
          <a:lstStyle/>
          <a:p>
            <a:r>
              <a:rPr lang="da-DK" dirty="0"/>
              <a:t>Titel på slide - kort</a:t>
            </a:r>
            <a:endParaRPr lang="en-US" dirty="0"/>
          </a:p>
        </p:txBody>
      </p:sp>
      <p:sp>
        <p:nvSpPr>
          <p:cNvPr id="3" name="Content Placeholder 2"/>
          <p:cNvSpPr>
            <a:spLocks noGrp="1"/>
          </p:cNvSpPr>
          <p:nvPr>
            <p:ph idx="1"/>
          </p:nvPr>
        </p:nvSpPr>
        <p:spPr>
          <a:xfrm>
            <a:off x="352540" y="1818863"/>
            <a:ext cx="3202412" cy="4537488"/>
          </a:xfrm>
        </p:spPr>
        <p:txBody>
          <a:bodyPr anchor="t" anchorCtr="0">
            <a:noAutofit/>
          </a:bodyPr>
          <a:lstStyle>
            <a:lvl1pPr>
              <a:defRPr sz="1100"/>
            </a:lvl1pPr>
          </a:lstStyle>
          <a:p>
            <a:pPr lvl="0"/>
            <a:r>
              <a:rPr lang="da-DK"/>
              <a:t>Rediger teksttypografien i masteren
Andet niveau
Tredje niveau
Fjerde niveau
Femte niveau</a:t>
            </a:r>
            <a:endParaRPr lang="en-US" dirty="0"/>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3896959" y="1818863"/>
            <a:ext cx="3199925" cy="4537487"/>
          </a:xfrm>
        </p:spPr>
        <p:txBody>
          <a:bodyPr anchor="t" anchorCtr="0">
            <a:noAutofit/>
          </a:bodyPr>
          <a:lstStyle/>
          <a:p>
            <a:pPr lvl="0"/>
            <a:r>
              <a:rPr lang="da-DK"/>
              <a:t>Rediger teksttypografien i masteren
Andet niveau
Tredje niveau
Fjerde niveau
Femte niveau</a:t>
            </a:r>
            <a:endParaRPr lang="en-US" dirty="0"/>
          </a:p>
        </p:txBody>
      </p:sp>
    </p:spTree>
    <p:extLst>
      <p:ext uri="{BB962C8B-B14F-4D97-AF65-F5344CB8AC3E}">
        <p14:creationId xmlns:p14="http://schemas.microsoft.com/office/powerpoint/2010/main" val="315289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099F4-9155-A04E-BDF1-4C422344760B}"/>
              </a:ext>
            </a:extLst>
          </p:cNvPr>
          <p:cNvSpPr>
            <a:spLocks noGrp="1"/>
          </p:cNvSpPr>
          <p:nvPr>
            <p:ph type="title" hasCustomPrompt="1"/>
          </p:nvPr>
        </p:nvSpPr>
        <p:spPr>
          <a:xfrm>
            <a:off x="628650" y="2766218"/>
            <a:ext cx="7886700" cy="1325563"/>
          </a:xfrm>
        </p:spPr>
        <p:txBody>
          <a:bodyPr/>
          <a:lstStyle>
            <a:lvl1pPr algn="ctr">
              <a:defRPr sz="8000"/>
            </a:lvl1pPr>
          </a:lstStyle>
          <a:p>
            <a:r>
              <a:rPr lang="da-DK" dirty="0"/>
              <a:t>Kapitelslide</a:t>
            </a:r>
          </a:p>
        </p:txBody>
      </p:sp>
    </p:spTree>
    <p:extLst>
      <p:ext uri="{BB962C8B-B14F-4D97-AF65-F5344CB8AC3E}">
        <p14:creationId xmlns:p14="http://schemas.microsoft.com/office/powerpoint/2010/main" val="2183764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Autofit/>
          </a:bodyPr>
          <a:lstStyle/>
          <a:p>
            <a:r>
              <a:rPr lang="da-DK" dirty="0"/>
              <a:t>Titel på slide - kort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Rediger teksttypografien i masteren
Andet niveau
Tredje niveau
Fjerde niveau</a:t>
            </a:r>
          </a:p>
          <a:p>
            <a:pPr lvl="0"/>
            <a:r>
              <a:rPr lang="da-DK" dirty="0"/>
              <a:t>Femte niveau</a:t>
            </a:r>
            <a:endParaRPr lang="en-US" dirty="0"/>
          </a:p>
        </p:txBody>
      </p:sp>
    </p:spTree>
    <p:extLst>
      <p:ext uri="{BB962C8B-B14F-4D97-AF65-F5344CB8AC3E}">
        <p14:creationId xmlns:p14="http://schemas.microsoft.com/office/powerpoint/2010/main" val="40564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Leitura News Roman 4" panose="02000503000000020004"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1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A35B949-ECA7-BA49-8CF1-864FD03853DB}"/>
              </a:ext>
            </a:extLst>
          </p:cNvPr>
          <p:cNvPicPr>
            <a:picLocks noChangeAspect="1"/>
          </p:cNvPicPr>
          <p:nvPr/>
        </p:nvPicPr>
        <p:blipFill rotWithShape="1">
          <a:blip r:embed="rId2"/>
          <a:srcRect l="5534" r="5534"/>
          <a:stretch/>
        </p:blipFill>
        <p:spPr>
          <a:xfrm>
            <a:off x="-1" y="0"/>
            <a:ext cx="9144001" cy="6858000"/>
          </a:xfrm>
          <a:prstGeom prst="rect">
            <a:avLst/>
          </a:prstGeom>
        </p:spPr>
      </p:pic>
      <p:sp>
        <p:nvSpPr>
          <p:cNvPr id="5" name="Pladsholder til indhold 2">
            <a:extLst>
              <a:ext uri="{FF2B5EF4-FFF2-40B4-BE49-F238E27FC236}">
                <a16:creationId xmlns:a16="http://schemas.microsoft.com/office/drawing/2014/main" id="{1C1A96A0-020D-7149-A1FF-5751A2EDC3E4}"/>
              </a:ext>
            </a:extLst>
          </p:cNvPr>
          <p:cNvSpPr txBox="1">
            <a:spLocks/>
          </p:cNvSpPr>
          <p:nvPr/>
        </p:nvSpPr>
        <p:spPr>
          <a:xfrm>
            <a:off x="-1" y="0"/>
            <a:ext cx="9144001" cy="6858000"/>
          </a:xfrm>
          <a:prstGeom prst="rect">
            <a:avLst/>
          </a:prstGeom>
          <a:solidFill>
            <a:schemeClr val="tx1">
              <a:lumMod val="90000"/>
              <a:lumOff val="10000"/>
              <a:alpha val="84000"/>
            </a:schemeClr>
          </a:solidFill>
        </p:spPr>
        <p:txBody>
          <a:bodyPr vert="horz" lIns="91440" tIns="45720" rIns="91440" bIns="45720" numCol="1" spcCol="576000" rtlCol="0">
            <a:noAutofit/>
          </a:bodyPr>
          <a:lstStyle>
            <a:lvl1pPr marL="0" indent="0" algn="l" defTabSz="457200" rtl="0" eaLnBrk="1" latinLnBrk="0" hangingPunct="1">
              <a:spcBef>
                <a:spcPct val="20000"/>
              </a:spcBef>
              <a:buFont typeface="Wingdings" charset="2"/>
              <a:buNone/>
              <a:defRPr sz="11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Arial" charset="0"/>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endParaRPr lang="da-DK" sz="3200" dirty="0">
              <a:solidFill>
                <a:schemeClr val="bg1"/>
              </a:solidFill>
            </a:endParaRPr>
          </a:p>
        </p:txBody>
      </p:sp>
      <p:sp>
        <p:nvSpPr>
          <p:cNvPr id="7" name="Titel 1">
            <a:extLst>
              <a:ext uri="{FF2B5EF4-FFF2-40B4-BE49-F238E27FC236}">
                <a16:creationId xmlns:a16="http://schemas.microsoft.com/office/drawing/2014/main" id="{077838AD-891B-3845-BA59-EB2D68A7EED8}"/>
              </a:ext>
            </a:extLst>
          </p:cNvPr>
          <p:cNvSpPr>
            <a:spLocks noGrp="1"/>
          </p:cNvSpPr>
          <p:nvPr>
            <p:ph type="ctrTitle"/>
          </p:nvPr>
        </p:nvSpPr>
        <p:spPr>
          <a:xfrm>
            <a:off x="685800" y="779774"/>
            <a:ext cx="7772400" cy="2387600"/>
          </a:xfrm>
        </p:spPr>
        <p:txBody>
          <a:bodyPr/>
          <a:lstStyle/>
          <a:p>
            <a:r>
              <a:rPr lang="da-DK" dirty="0">
                <a:solidFill>
                  <a:schemeClr val="bg1"/>
                </a:solidFill>
              </a:rPr>
              <a:t>Entydig ledelse</a:t>
            </a:r>
          </a:p>
        </p:txBody>
      </p:sp>
      <p:sp>
        <p:nvSpPr>
          <p:cNvPr id="8" name="Undertitel 2">
            <a:extLst>
              <a:ext uri="{FF2B5EF4-FFF2-40B4-BE49-F238E27FC236}">
                <a16:creationId xmlns:a16="http://schemas.microsoft.com/office/drawing/2014/main" id="{758B574B-442F-064B-93D1-313D92EF1E78}"/>
              </a:ext>
            </a:extLst>
          </p:cNvPr>
          <p:cNvSpPr>
            <a:spLocks noGrp="1"/>
          </p:cNvSpPr>
          <p:nvPr>
            <p:ph type="subTitle" idx="1"/>
          </p:nvPr>
        </p:nvSpPr>
        <p:spPr>
          <a:xfrm>
            <a:off x="1143000" y="3762271"/>
            <a:ext cx="6858000" cy="1152939"/>
          </a:xfrm>
        </p:spPr>
        <p:txBody>
          <a:bodyPr/>
          <a:lstStyle/>
          <a:p>
            <a:r>
              <a:rPr lang="da-DK" dirty="0">
                <a:solidFill>
                  <a:schemeClr val="bg1"/>
                </a:solidFill>
              </a:rPr>
              <a:t>Procesværktøjskasse og måleredskab til entydig ledelse i boligsociale helhedsplaner.</a:t>
            </a:r>
          </a:p>
          <a:p>
            <a:endParaRPr lang="da-DK" dirty="0">
              <a:solidFill>
                <a:schemeClr val="bg1"/>
              </a:solidFill>
            </a:endParaRPr>
          </a:p>
          <a:p>
            <a:r>
              <a:rPr lang="da-DK" b="1" dirty="0">
                <a:solidFill>
                  <a:schemeClr val="bg1"/>
                </a:solidFill>
              </a:rPr>
              <a:t>STYRING</a:t>
            </a:r>
          </a:p>
          <a:p>
            <a:endParaRPr lang="da-DK" b="1" dirty="0">
              <a:solidFill>
                <a:schemeClr val="bg1"/>
              </a:solidFill>
            </a:endParaRPr>
          </a:p>
          <a:p>
            <a:r>
              <a:rPr lang="da-DK" dirty="0">
                <a:solidFill>
                  <a:schemeClr val="bg1"/>
                </a:solidFill>
              </a:rPr>
              <a:t>Udviklet for Landsbyggefonden af</a:t>
            </a:r>
          </a:p>
          <a:p>
            <a:r>
              <a:rPr lang="da-DK" sz="1800" dirty="0" err="1">
                <a:solidFill>
                  <a:schemeClr val="bg1"/>
                </a:solidFill>
              </a:rPr>
              <a:t>Naboskaber.dk</a:t>
            </a:r>
            <a:r>
              <a:rPr lang="da-DK" sz="1800" dirty="0">
                <a:solidFill>
                  <a:schemeClr val="bg1"/>
                </a:solidFill>
              </a:rPr>
              <a:t>, Resonans og RUC</a:t>
            </a:r>
          </a:p>
          <a:p>
            <a:endParaRPr lang="da-DK" b="1" dirty="0">
              <a:solidFill>
                <a:schemeClr val="bg1"/>
              </a:solidFill>
            </a:endParaRPr>
          </a:p>
        </p:txBody>
      </p:sp>
    </p:spTree>
    <p:extLst>
      <p:ext uri="{BB962C8B-B14F-4D97-AF65-F5344CB8AC3E}">
        <p14:creationId xmlns:p14="http://schemas.microsoft.com/office/powerpoint/2010/main" val="52408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41CDB-E29C-9A4F-9D54-D3A8563464FE}"/>
              </a:ext>
            </a:extLst>
          </p:cNvPr>
          <p:cNvSpPr>
            <a:spLocks noGrp="1"/>
          </p:cNvSpPr>
          <p:nvPr>
            <p:ph type="title"/>
          </p:nvPr>
        </p:nvSpPr>
        <p:spPr>
          <a:xfrm>
            <a:off x="1413893" y="256655"/>
            <a:ext cx="7886700" cy="1325563"/>
          </a:xfrm>
        </p:spPr>
        <p:txBody>
          <a:bodyPr/>
          <a:lstStyle/>
          <a:p>
            <a:pPr>
              <a:lnSpc>
                <a:spcPct val="120000"/>
              </a:lnSpc>
            </a:pPr>
            <a:r>
              <a:rPr lang="da-DK" sz="1500" dirty="0"/>
              <a:t>Skabelon:</a:t>
            </a:r>
            <a:br>
              <a:rPr lang="da-DK" dirty="0"/>
            </a:br>
            <a:r>
              <a:rPr lang="da-DK" dirty="0"/>
              <a:t>Roller og ansvar</a:t>
            </a:r>
          </a:p>
        </p:txBody>
      </p:sp>
      <p:pic>
        <p:nvPicPr>
          <p:cNvPr id="7" name="Billede 6" descr="Logo - yellow white_ny.psd">
            <a:extLst>
              <a:ext uri="{FF2B5EF4-FFF2-40B4-BE49-F238E27FC236}">
                <a16:creationId xmlns:a16="http://schemas.microsoft.com/office/drawing/2014/main" id="{241ABC6C-B428-DD43-9CCC-DC4D02229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8" name="Pladsholder til diasnummer 3">
            <a:extLst>
              <a:ext uri="{FF2B5EF4-FFF2-40B4-BE49-F238E27FC236}">
                <a16:creationId xmlns:a16="http://schemas.microsoft.com/office/drawing/2014/main" id="{4875171C-7BA3-5440-9024-27B23449456B}"/>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10</a:t>
            </a:fld>
            <a:endParaRPr lang="da-DK" sz="1000" dirty="0">
              <a:latin typeface="Avenir Next" panose="020B0503020202020204" pitchFamily="34" charset="0"/>
              <a:cs typeface="Avenir LT Std 35 Light"/>
            </a:endParaRPr>
          </a:p>
        </p:txBody>
      </p:sp>
      <p:sp>
        <p:nvSpPr>
          <p:cNvPr id="11" name="Ellipse 10">
            <a:extLst>
              <a:ext uri="{FF2B5EF4-FFF2-40B4-BE49-F238E27FC236}">
                <a16:creationId xmlns:a16="http://schemas.microsoft.com/office/drawing/2014/main" id="{7BD0B0FD-99AB-B749-8CA1-E356746C66D9}"/>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Billede 11">
            <a:extLst>
              <a:ext uri="{FF2B5EF4-FFF2-40B4-BE49-F238E27FC236}">
                <a16:creationId xmlns:a16="http://schemas.microsoft.com/office/drawing/2014/main" id="{924CBD67-5197-E947-B23A-9CF74B8057D6}"/>
              </a:ext>
            </a:extLst>
          </p:cNvPr>
          <p:cNvPicPr>
            <a:picLocks noChangeAspect="1"/>
          </p:cNvPicPr>
          <p:nvPr/>
        </p:nvPicPr>
        <p:blipFill>
          <a:blip r:embed="rId3"/>
          <a:stretch>
            <a:fillRect/>
          </a:stretch>
        </p:blipFill>
        <p:spPr>
          <a:xfrm>
            <a:off x="625047" y="819095"/>
            <a:ext cx="462317" cy="606481"/>
          </a:xfrm>
          <a:prstGeom prst="rect">
            <a:avLst/>
          </a:prstGeom>
        </p:spPr>
      </p:pic>
      <p:sp>
        <p:nvSpPr>
          <p:cNvPr id="9" name="Ellipse 8">
            <a:extLst>
              <a:ext uri="{FF2B5EF4-FFF2-40B4-BE49-F238E27FC236}">
                <a16:creationId xmlns:a16="http://schemas.microsoft.com/office/drawing/2014/main" id="{F3CE8AC3-2077-2243-B2CE-587D08D3FA54}"/>
              </a:ext>
            </a:extLst>
          </p:cNvPr>
          <p:cNvSpPr/>
          <p:nvPr/>
        </p:nvSpPr>
        <p:spPr>
          <a:xfrm>
            <a:off x="2277548" y="2003682"/>
            <a:ext cx="2045432" cy="204543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p>
        </p:txBody>
      </p:sp>
      <p:sp>
        <p:nvSpPr>
          <p:cNvPr id="10" name="Ellipse 9">
            <a:extLst>
              <a:ext uri="{FF2B5EF4-FFF2-40B4-BE49-F238E27FC236}">
                <a16:creationId xmlns:a16="http://schemas.microsoft.com/office/drawing/2014/main" id="{1F1A82FB-F10A-484D-8F86-2E5F5B111CD1}"/>
              </a:ext>
            </a:extLst>
          </p:cNvPr>
          <p:cNvSpPr/>
          <p:nvPr/>
        </p:nvSpPr>
        <p:spPr>
          <a:xfrm>
            <a:off x="4572000" y="2003682"/>
            <a:ext cx="2045432" cy="2045432"/>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p>
        </p:txBody>
      </p:sp>
      <p:sp>
        <p:nvSpPr>
          <p:cNvPr id="13" name="Ellipse 12">
            <a:extLst>
              <a:ext uri="{FF2B5EF4-FFF2-40B4-BE49-F238E27FC236}">
                <a16:creationId xmlns:a16="http://schemas.microsoft.com/office/drawing/2014/main" id="{FF9521DE-2281-9649-A94D-4594DB779359}"/>
              </a:ext>
            </a:extLst>
          </p:cNvPr>
          <p:cNvSpPr/>
          <p:nvPr/>
        </p:nvSpPr>
        <p:spPr>
          <a:xfrm>
            <a:off x="2277548" y="4168684"/>
            <a:ext cx="2045432" cy="20454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p>
        </p:txBody>
      </p:sp>
      <p:sp>
        <p:nvSpPr>
          <p:cNvPr id="14" name="Bue 13">
            <a:extLst>
              <a:ext uri="{FF2B5EF4-FFF2-40B4-BE49-F238E27FC236}">
                <a16:creationId xmlns:a16="http://schemas.microsoft.com/office/drawing/2014/main" id="{B2B87986-C78E-054E-9D43-C1C7F68EC3E5}"/>
              </a:ext>
            </a:extLst>
          </p:cNvPr>
          <p:cNvSpPr/>
          <p:nvPr/>
        </p:nvSpPr>
        <p:spPr>
          <a:xfrm rot="13602599">
            <a:off x="2134638" y="3484723"/>
            <a:ext cx="1066072" cy="1128782"/>
          </a:xfrm>
          <a:prstGeom prst="arc">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5" name="Bue 14">
            <a:extLst>
              <a:ext uri="{FF2B5EF4-FFF2-40B4-BE49-F238E27FC236}">
                <a16:creationId xmlns:a16="http://schemas.microsoft.com/office/drawing/2014/main" id="{C7BDF719-658B-144E-B361-5288DB465167}"/>
              </a:ext>
            </a:extLst>
          </p:cNvPr>
          <p:cNvSpPr/>
          <p:nvPr/>
        </p:nvSpPr>
        <p:spPr>
          <a:xfrm rot="2519973">
            <a:off x="5656817" y="3591865"/>
            <a:ext cx="1066072" cy="1128782"/>
          </a:xfrm>
          <a:prstGeom prst="arc">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6" name="Bue 15">
            <a:extLst>
              <a:ext uri="{FF2B5EF4-FFF2-40B4-BE49-F238E27FC236}">
                <a16:creationId xmlns:a16="http://schemas.microsoft.com/office/drawing/2014/main" id="{7CBD9501-D281-9C4A-9A4B-77211D38404D}"/>
              </a:ext>
            </a:extLst>
          </p:cNvPr>
          <p:cNvSpPr/>
          <p:nvPr/>
        </p:nvSpPr>
        <p:spPr>
          <a:xfrm rot="18755833">
            <a:off x="3914454" y="1918018"/>
            <a:ext cx="1066072" cy="1128782"/>
          </a:xfrm>
          <a:prstGeom prst="arc">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7" name="Tekstfelt 16">
            <a:extLst>
              <a:ext uri="{FF2B5EF4-FFF2-40B4-BE49-F238E27FC236}">
                <a16:creationId xmlns:a16="http://schemas.microsoft.com/office/drawing/2014/main" id="{37786521-0282-924F-B18B-CE38ADF69C0F}"/>
              </a:ext>
            </a:extLst>
          </p:cNvPr>
          <p:cNvSpPr txBox="1"/>
          <p:nvPr/>
        </p:nvSpPr>
        <p:spPr>
          <a:xfrm>
            <a:off x="6866452" y="2120989"/>
            <a:ext cx="1419192" cy="523220"/>
          </a:xfrm>
          <a:prstGeom prst="rect">
            <a:avLst/>
          </a:prstGeom>
          <a:noFill/>
        </p:spPr>
        <p:txBody>
          <a:bodyPr wrap="square" rtlCol="0">
            <a:spAutoFit/>
          </a:bodyPr>
          <a:lstStyle/>
          <a:p>
            <a:r>
              <a:rPr lang="da-DK" sz="1400" b="1" dirty="0">
                <a:latin typeface="Avenir Next" panose="020B0503020202020204" pitchFamily="34" charset="0"/>
              </a:rPr>
              <a:t>Styregruppe/</a:t>
            </a:r>
          </a:p>
          <a:p>
            <a:r>
              <a:rPr lang="da-DK" sz="1400" b="1" dirty="0">
                <a:latin typeface="Avenir Next" panose="020B0503020202020204" pitchFamily="34" charset="0"/>
              </a:rPr>
              <a:t>følgegruppe</a:t>
            </a:r>
          </a:p>
        </p:txBody>
      </p:sp>
      <p:sp>
        <p:nvSpPr>
          <p:cNvPr id="18" name="Tekstfelt 17">
            <a:extLst>
              <a:ext uri="{FF2B5EF4-FFF2-40B4-BE49-F238E27FC236}">
                <a16:creationId xmlns:a16="http://schemas.microsoft.com/office/drawing/2014/main" id="{420F7D57-0C2B-C24A-886B-BBF21309256B}"/>
              </a:ext>
            </a:extLst>
          </p:cNvPr>
          <p:cNvSpPr txBox="1"/>
          <p:nvPr/>
        </p:nvSpPr>
        <p:spPr>
          <a:xfrm>
            <a:off x="1037638" y="5703475"/>
            <a:ext cx="1325076" cy="430887"/>
          </a:xfrm>
          <a:prstGeom prst="rect">
            <a:avLst/>
          </a:prstGeom>
          <a:noFill/>
        </p:spPr>
        <p:txBody>
          <a:bodyPr wrap="square" rtlCol="0">
            <a:spAutoFit/>
          </a:bodyPr>
          <a:lstStyle/>
          <a:p>
            <a:pPr marL="285750" indent="-285750">
              <a:buFont typeface="Arial" panose="020B0604020202020204" pitchFamily="34" charset="0"/>
              <a:buChar char="•"/>
            </a:pPr>
            <a:r>
              <a:rPr lang="da-DK" sz="1100" dirty="0">
                <a:latin typeface="Avenir Next" panose="020B0503020202020204" pitchFamily="34" charset="0"/>
              </a:rPr>
              <a:t>Projektchef</a:t>
            </a:r>
          </a:p>
          <a:p>
            <a:pPr marL="285750" indent="-285750">
              <a:buFont typeface="Arial" panose="020B0604020202020204" pitchFamily="34" charset="0"/>
              <a:buChar char="•"/>
            </a:pPr>
            <a:r>
              <a:rPr lang="da-DK" sz="1100" dirty="0">
                <a:latin typeface="Avenir Next" panose="020B0503020202020204" pitchFamily="34" charset="0"/>
              </a:rPr>
              <a:t>Sekretariat</a:t>
            </a:r>
          </a:p>
        </p:txBody>
      </p:sp>
      <p:sp>
        <p:nvSpPr>
          <p:cNvPr id="19" name="Tekstfelt 18">
            <a:extLst>
              <a:ext uri="{FF2B5EF4-FFF2-40B4-BE49-F238E27FC236}">
                <a16:creationId xmlns:a16="http://schemas.microsoft.com/office/drawing/2014/main" id="{213694DF-1229-084F-83E3-07AF40BCFE98}"/>
              </a:ext>
            </a:extLst>
          </p:cNvPr>
          <p:cNvSpPr txBox="1"/>
          <p:nvPr/>
        </p:nvSpPr>
        <p:spPr>
          <a:xfrm>
            <a:off x="1017447" y="5351415"/>
            <a:ext cx="1074599" cy="307777"/>
          </a:xfrm>
          <a:prstGeom prst="rect">
            <a:avLst/>
          </a:prstGeom>
          <a:noFill/>
        </p:spPr>
        <p:txBody>
          <a:bodyPr wrap="square" rtlCol="0">
            <a:spAutoFit/>
          </a:bodyPr>
          <a:lstStyle/>
          <a:p>
            <a:r>
              <a:rPr lang="da-DK" sz="1400" b="1" dirty="0" err="1">
                <a:latin typeface="Avenir Next" panose="020B0503020202020204" pitchFamily="34" charset="0"/>
              </a:rPr>
              <a:t>Betjenere</a:t>
            </a:r>
            <a:endParaRPr lang="da-DK" sz="1400" b="1" dirty="0">
              <a:latin typeface="Avenir Next" panose="020B0503020202020204" pitchFamily="34" charset="0"/>
            </a:endParaRPr>
          </a:p>
        </p:txBody>
      </p:sp>
      <p:sp>
        <p:nvSpPr>
          <p:cNvPr id="20" name="Tekstfelt 19">
            <a:extLst>
              <a:ext uri="{FF2B5EF4-FFF2-40B4-BE49-F238E27FC236}">
                <a16:creationId xmlns:a16="http://schemas.microsoft.com/office/drawing/2014/main" id="{D53E937A-FDC2-6741-95E8-F06ED618CE38}"/>
              </a:ext>
            </a:extLst>
          </p:cNvPr>
          <p:cNvSpPr txBox="1"/>
          <p:nvPr/>
        </p:nvSpPr>
        <p:spPr>
          <a:xfrm>
            <a:off x="1017447" y="2081643"/>
            <a:ext cx="1304633" cy="307777"/>
          </a:xfrm>
          <a:prstGeom prst="rect">
            <a:avLst/>
          </a:prstGeom>
          <a:noFill/>
        </p:spPr>
        <p:txBody>
          <a:bodyPr wrap="square" rtlCol="0">
            <a:spAutoFit/>
          </a:bodyPr>
          <a:lstStyle/>
          <a:p>
            <a:r>
              <a:rPr lang="da-DK" sz="1400" b="1" dirty="0">
                <a:latin typeface="Avenir Next" panose="020B0503020202020204" pitchFamily="34" charset="0"/>
                <a:cs typeface="Avenir LT Std 35 Light"/>
              </a:rPr>
              <a:t>Bestyrelse</a:t>
            </a:r>
          </a:p>
        </p:txBody>
      </p:sp>
      <p:sp>
        <p:nvSpPr>
          <p:cNvPr id="21" name="Ellipse 20">
            <a:extLst>
              <a:ext uri="{FF2B5EF4-FFF2-40B4-BE49-F238E27FC236}">
                <a16:creationId xmlns:a16="http://schemas.microsoft.com/office/drawing/2014/main" id="{2E9E5F83-2289-A848-9D28-CF33A3398249}"/>
              </a:ext>
            </a:extLst>
          </p:cNvPr>
          <p:cNvSpPr/>
          <p:nvPr/>
        </p:nvSpPr>
        <p:spPr>
          <a:xfrm>
            <a:off x="4572000" y="4168684"/>
            <a:ext cx="2045432" cy="2045432"/>
          </a:xfrm>
          <a:prstGeom prst="ellipse">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00"/>
          </a:p>
        </p:txBody>
      </p:sp>
      <p:sp>
        <p:nvSpPr>
          <p:cNvPr id="22" name="Bue 21">
            <a:extLst>
              <a:ext uri="{FF2B5EF4-FFF2-40B4-BE49-F238E27FC236}">
                <a16:creationId xmlns:a16="http://schemas.microsoft.com/office/drawing/2014/main" id="{7EF60DBE-CC2F-1549-BB7F-AAFD39697CCD}"/>
              </a:ext>
            </a:extLst>
          </p:cNvPr>
          <p:cNvSpPr/>
          <p:nvPr/>
        </p:nvSpPr>
        <p:spPr>
          <a:xfrm rot="8034884">
            <a:off x="3838854" y="5189026"/>
            <a:ext cx="1066071" cy="1128781"/>
          </a:xfrm>
          <a:prstGeom prst="arc">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4" name="Tekstfelt 23">
            <a:extLst>
              <a:ext uri="{FF2B5EF4-FFF2-40B4-BE49-F238E27FC236}">
                <a16:creationId xmlns:a16="http://schemas.microsoft.com/office/drawing/2014/main" id="{16F42A12-FACC-1440-BC4E-8F9BE73CB900}"/>
              </a:ext>
            </a:extLst>
          </p:cNvPr>
          <p:cNvSpPr txBox="1"/>
          <p:nvPr/>
        </p:nvSpPr>
        <p:spPr>
          <a:xfrm>
            <a:off x="6828956" y="5242715"/>
            <a:ext cx="1345203" cy="523220"/>
          </a:xfrm>
          <a:prstGeom prst="rect">
            <a:avLst/>
          </a:prstGeom>
          <a:noFill/>
        </p:spPr>
        <p:txBody>
          <a:bodyPr wrap="square" rtlCol="0">
            <a:spAutoFit/>
          </a:bodyPr>
          <a:lstStyle/>
          <a:p>
            <a:r>
              <a:rPr lang="da-DK" sz="1400" b="1" dirty="0">
                <a:latin typeface="Avenir Next" panose="020B0503020202020204" pitchFamily="34" charset="0"/>
              </a:rPr>
              <a:t>Praksisnære </a:t>
            </a:r>
          </a:p>
          <a:p>
            <a:r>
              <a:rPr lang="da-DK" sz="1400" b="1" dirty="0">
                <a:latin typeface="Avenir Next" panose="020B0503020202020204" pitchFamily="34" charset="0"/>
              </a:rPr>
              <a:t>netværk</a:t>
            </a:r>
          </a:p>
        </p:txBody>
      </p:sp>
    </p:spTree>
    <p:extLst>
      <p:ext uri="{BB962C8B-B14F-4D97-AF65-F5344CB8AC3E}">
        <p14:creationId xmlns:p14="http://schemas.microsoft.com/office/powerpoint/2010/main" val="115795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Eksempel på kortlægning</a:t>
            </a:r>
          </a:p>
        </p:txBody>
      </p:sp>
      <p:pic>
        <p:nvPicPr>
          <p:cNvPr id="6" name="Billede 5" descr="Logo - yellow white_ny.psd">
            <a:extLst>
              <a:ext uri="{FF2B5EF4-FFF2-40B4-BE49-F238E27FC236}">
                <a16:creationId xmlns:a16="http://schemas.microsoft.com/office/drawing/2014/main" id="{236EA3B7-0ACD-9549-BABB-C4F896F16C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grpSp>
        <p:nvGrpSpPr>
          <p:cNvPr id="68" name="Gruppe 67">
            <a:extLst>
              <a:ext uri="{FF2B5EF4-FFF2-40B4-BE49-F238E27FC236}">
                <a16:creationId xmlns:a16="http://schemas.microsoft.com/office/drawing/2014/main" id="{064A1A19-7ACF-AE4B-9F02-09C9E00F9C65}"/>
              </a:ext>
            </a:extLst>
          </p:cNvPr>
          <p:cNvGrpSpPr/>
          <p:nvPr/>
        </p:nvGrpSpPr>
        <p:grpSpPr>
          <a:xfrm>
            <a:off x="352540" y="1560896"/>
            <a:ext cx="8140463" cy="5402023"/>
            <a:chOff x="-95798" y="1214728"/>
            <a:chExt cx="8690950" cy="5767327"/>
          </a:xfrm>
        </p:grpSpPr>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61552" y="6142964"/>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11</a:t>
              </a:fld>
              <a:endParaRPr lang="da-DK" sz="1000" dirty="0">
                <a:latin typeface="Avenir Next" panose="020B0503020202020204" pitchFamily="34" charset="0"/>
                <a:cs typeface="Avenir LT Std 35 Light"/>
              </a:endParaRPr>
            </a:p>
          </p:txBody>
        </p:sp>
        <p:sp>
          <p:nvSpPr>
            <p:cNvPr id="11" name="Ellipse 10">
              <a:extLst>
                <a:ext uri="{FF2B5EF4-FFF2-40B4-BE49-F238E27FC236}">
                  <a16:creationId xmlns:a16="http://schemas.microsoft.com/office/drawing/2014/main" id="{254721B0-9A6E-2943-AAAA-F15B99BCE095}"/>
                </a:ext>
              </a:extLst>
            </p:cNvPr>
            <p:cNvSpPr/>
            <p:nvPr/>
          </p:nvSpPr>
          <p:spPr>
            <a:xfrm>
              <a:off x="1403327" y="3599719"/>
              <a:ext cx="6488291" cy="31235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sp>
          <p:nvSpPr>
            <p:cNvPr id="12" name="Ellipse 11">
              <a:extLst>
                <a:ext uri="{FF2B5EF4-FFF2-40B4-BE49-F238E27FC236}">
                  <a16:creationId xmlns:a16="http://schemas.microsoft.com/office/drawing/2014/main" id="{1B715A5F-7910-2546-AD86-DD36E98D6CC3}"/>
                </a:ext>
              </a:extLst>
            </p:cNvPr>
            <p:cNvSpPr/>
            <p:nvPr/>
          </p:nvSpPr>
          <p:spPr>
            <a:xfrm rot="7535627">
              <a:off x="6028207" y="2335193"/>
              <a:ext cx="3066974" cy="1696493"/>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13" name="Billede 12">
              <a:extLst>
                <a:ext uri="{FF2B5EF4-FFF2-40B4-BE49-F238E27FC236}">
                  <a16:creationId xmlns:a16="http://schemas.microsoft.com/office/drawing/2014/main" id="{E9E8C389-095A-F44D-B677-ACEAF1ECF015}"/>
                </a:ext>
              </a:extLst>
            </p:cNvPr>
            <p:cNvPicPr>
              <a:picLocks noChangeAspect="1"/>
            </p:cNvPicPr>
            <p:nvPr/>
          </p:nvPicPr>
          <p:blipFill>
            <a:blip r:embed="rId3"/>
            <a:stretch>
              <a:fillRect/>
            </a:stretch>
          </p:blipFill>
          <p:spPr>
            <a:xfrm>
              <a:off x="1219123" y="2922085"/>
              <a:ext cx="446260" cy="430129"/>
            </a:xfrm>
            <a:prstGeom prst="rect">
              <a:avLst/>
            </a:prstGeom>
          </p:spPr>
        </p:pic>
        <p:pic>
          <p:nvPicPr>
            <p:cNvPr id="14" name="Billede 13">
              <a:extLst>
                <a:ext uri="{FF2B5EF4-FFF2-40B4-BE49-F238E27FC236}">
                  <a16:creationId xmlns:a16="http://schemas.microsoft.com/office/drawing/2014/main" id="{5B9D5C7E-AE98-E548-8414-B784B5536690}"/>
                </a:ext>
              </a:extLst>
            </p:cNvPr>
            <p:cNvPicPr>
              <a:picLocks noChangeAspect="1"/>
            </p:cNvPicPr>
            <p:nvPr/>
          </p:nvPicPr>
          <p:blipFill>
            <a:blip r:embed="rId3"/>
            <a:stretch>
              <a:fillRect/>
            </a:stretch>
          </p:blipFill>
          <p:spPr>
            <a:xfrm>
              <a:off x="1303330" y="2420480"/>
              <a:ext cx="446260" cy="430129"/>
            </a:xfrm>
            <a:prstGeom prst="rect">
              <a:avLst/>
            </a:prstGeom>
          </p:spPr>
        </p:pic>
        <p:pic>
          <p:nvPicPr>
            <p:cNvPr id="15" name="Billede 14">
              <a:extLst>
                <a:ext uri="{FF2B5EF4-FFF2-40B4-BE49-F238E27FC236}">
                  <a16:creationId xmlns:a16="http://schemas.microsoft.com/office/drawing/2014/main" id="{C621DBA7-DE00-B34E-B6A5-6D3410707B91}"/>
                </a:ext>
              </a:extLst>
            </p:cNvPr>
            <p:cNvPicPr>
              <a:picLocks noChangeAspect="1"/>
            </p:cNvPicPr>
            <p:nvPr/>
          </p:nvPicPr>
          <p:blipFill>
            <a:blip r:embed="rId3"/>
            <a:stretch>
              <a:fillRect/>
            </a:stretch>
          </p:blipFill>
          <p:spPr>
            <a:xfrm>
              <a:off x="1922582" y="2605146"/>
              <a:ext cx="446260" cy="430129"/>
            </a:xfrm>
            <a:prstGeom prst="rect">
              <a:avLst/>
            </a:prstGeom>
          </p:spPr>
        </p:pic>
        <p:sp>
          <p:nvSpPr>
            <p:cNvPr id="16" name="Ellipse 15">
              <a:extLst>
                <a:ext uri="{FF2B5EF4-FFF2-40B4-BE49-F238E27FC236}">
                  <a16:creationId xmlns:a16="http://schemas.microsoft.com/office/drawing/2014/main" id="{C2711850-2535-6043-AE38-147D747FF1B1}"/>
                </a:ext>
              </a:extLst>
            </p:cNvPr>
            <p:cNvSpPr/>
            <p:nvPr/>
          </p:nvSpPr>
          <p:spPr>
            <a:xfrm>
              <a:off x="2356890" y="4076757"/>
              <a:ext cx="4490356" cy="14020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sp>
          <p:nvSpPr>
            <p:cNvPr id="17" name="Ellipse 16">
              <a:extLst>
                <a:ext uri="{FF2B5EF4-FFF2-40B4-BE49-F238E27FC236}">
                  <a16:creationId xmlns:a16="http://schemas.microsoft.com/office/drawing/2014/main" id="{6AA162AA-F3A4-FE44-96AE-70EB6E87CCD4}"/>
                </a:ext>
              </a:extLst>
            </p:cNvPr>
            <p:cNvSpPr/>
            <p:nvPr/>
          </p:nvSpPr>
          <p:spPr>
            <a:xfrm>
              <a:off x="3476703" y="4832400"/>
              <a:ext cx="2464536" cy="964972"/>
            </a:xfrm>
            <a:prstGeom prst="ellipse">
              <a:avLst/>
            </a:prstGeom>
            <a:solidFill>
              <a:schemeClr val="bg1"/>
            </a:solid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18" name="Billede 17">
              <a:extLst>
                <a:ext uri="{FF2B5EF4-FFF2-40B4-BE49-F238E27FC236}">
                  <a16:creationId xmlns:a16="http://schemas.microsoft.com/office/drawing/2014/main" id="{161DF9F6-E063-1B4F-9BEB-3231F794254D}"/>
                </a:ext>
              </a:extLst>
            </p:cNvPr>
            <p:cNvPicPr>
              <a:picLocks noChangeAspect="1"/>
            </p:cNvPicPr>
            <p:nvPr/>
          </p:nvPicPr>
          <p:blipFill>
            <a:blip r:embed="rId3"/>
            <a:stretch>
              <a:fillRect/>
            </a:stretch>
          </p:blipFill>
          <p:spPr>
            <a:xfrm>
              <a:off x="3530947" y="1910303"/>
              <a:ext cx="446260" cy="430129"/>
            </a:xfrm>
            <a:prstGeom prst="rect">
              <a:avLst/>
            </a:prstGeom>
          </p:spPr>
        </p:pic>
        <p:pic>
          <p:nvPicPr>
            <p:cNvPr id="19" name="Billede 18">
              <a:extLst>
                <a:ext uri="{FF2B5EF4-FFF2-40B4-BE49-F238E27FC236}">
                  <a16:creationId xmlns:a16="http://schemas.microsoft.com/office/drawing/2014/main" id="{EF999AF8-8019-EF47-B1C1-39303ED1F047}"/>
                </a:ext>
              </a:extLst>
            </p:cNvPr>
            <p:cNvPicPr>
              <a:picLocks noChangeAspect="1"/>
            </p:cNvPicPr>
            <p:nvPr/>
          </p:nvPicPr>
          <p:blipFill>
            <a:blip r:embed="rId3"/>
            <a:stretch>
              <a:fillRect/>
            </a:stretch>
          </p:blipFill>
          <p:spPr>
            <a:xfrm>
              <a:off x="3948437" y="2528634"/>
              <a:ext cx="446260" cy="430129"/>
            </a:xfrm>
            <a:prstGeom prst="rect">
              <a:avLst/>
            </a:prstGeom>
          </p:spPr>
        </p:pic>
        <p:pic>
          <p:nvPicPr>
            <p:cNvPr id="20" name="Billede 19">
              <a:extLst>
                <a:ext uri="{FF2B5EF4-FFF2-40B4-BE49-F238E27FC236}">
                  <a16:creationId xmlns:a16="http://schemas.microsoft.com/office/drawing/2014/main" id="{F09DC893-27A2-F149-94D4-480ADB229D2B}"/>
                </a:ext>
              </a:extLst>
            </p:cNvPr>
            <p:cNvPicPr>
              <a:picLocks noChangeAspect="1"/>
            </p:cNvPicPr>
            <p:nvPr/>
          </p:nvPicPr>
          <p:blipFill>
            <a:blip r:embed="rId3"/>
            <a:stretch>
              <a:fillRect/>
            </a:stretch>
          </p:blipFill>
          <p:spPr>
            <a:xfrm>
              <a:off x="5567781" y="1651888"/>
              <a:ext cx="446260" cy="430129"/>
            </a:xfrm>
            <a:prstGeom prst="rect">
              <a:avLst/>
            </a:prstGeom>
          </p:spPr>
        </p:pic>
        <p:pic>
          <p:nvPicPr>
            <p:cNvPr id="21" name="Billede 20">
              <a:extLst>
                <a:ext uri="{FF2B5EF4-FFF2-40B4-BE49-F238E27FC236}">
                  <a16:creationId xmlns:a16="http://schemas.microsoft.com/office/drawing/2014/main" id="{45762491-C2AC-3C46-B750-05DB6906B304}"/>
                </a:ext>
              </a:extLst>
            </p:cNvPr>
            <p:cNvPicPr>
              <a:picLocks noChangeAspect="1"/>
            </p:cNvPicPr>
            <p:nvPr/>
          </p:nvPicPr>
          <p:blipFill>
            <a:blip r:embed="rId3"/>
            <a:stretch>
              <a:fillRect/>
            </a:stretch>
          </p:blipFill>
          <p:spPr>
            <a:xfrm>
              <a:off x="4552733" y="4996618"/>
              <a:ext cx="446260" cy="430129"/>
            </a:xfrm>
            <a:prstGeom prst="rect">
              <a:avLst/>
            </a:prstGeom>
          </p:spPr>
        </p:pic>
        <p:pic>
          <p:nvPicPr>
            <p:cNvPr id="22" name="Billede 21">
              <a:extLst>
                <a:ext uri="{FF2B5EF4-FFF2-40B4-BE49-F238E27FC236}">
                  <a16:creationId xmlns:a16="http://schemas.microsoft.com/office/drawing/2014/main" id="{CEB7C5B3-F73B-ED4A-B479-426AB0B5A59D}"/>
                </a:ext>
              </a:extLst>
            </p:cNvPr>
            <p:cNvPicPr>
              <a:picLocks noChangeAspect="1"/>
            </p:cNvPicPr>
            <p:nvPr/>
          </p:nvPicPr>
          <p:blipFill>
            <a:blip r:embed="rId3"/>
            <a:stretch>
              <a:fillRect/>
            </a:stretch>
          </p:blipFill>
          <p:spPr>
            <a:xfrm>
              <a:off x="6028836" y="2173081"/>
              <a:ext cx="446260" cy="430129"/>
            </a:xfrm>
            <a:prstGeom prst="rect">
              <a:avLst/>
            </a:prstGeom>
          </p:spPr>
        </p:pic>
        <p:pic>
          <p:nvPicPr>
            <p:cNvPr id="23" name="Billede 22">
              <a:extLst>
                <a:ext uri="{FF2B5EF4-FFF2-40B4-BE49-F238E27FC236}">
                  <a16:creationId xmlns:a16="http://schemas.microsoft.com/office/drawing/2014/main" id="{53CBBDC1-B63D-C343-951D-E73A4AA49197}"/>
                </a:ext>
              </a:extLst>
            </p:cNvPr>
            <p:cNvPicPr>
              <a:picLocks noChangeAspect="1"/>
            </p:cNvPicPr>
            <p:nvPr/>
          </p:nvPicPr>
          <p:blipFill>
            <a:blip r:embed="rId3"/>
            <a:stretch>
              <a:fillRect/>
            </a:stretch>
          </p:blipFill>
          <p:spPr>
            <a:xfrm>
              <a:off x="5024994" y="2085036"/>
              <a:ext cx="446260" cy="430129"/>
            </a:xfrm>
            <a:prstGeom prst="rect">
              <a:avLst/>
            </a:prstGeom>
          </p:spPr>
        </p:pic>
        <p:sp>
          <p:nvSpPr>
            <p:cNvPr id="24" name="Tekstfelt 23">
              <a:extLst>
                <a:ext uri="{FF2B5EF4-FFF2-40B4-BE49-F238E27FC236}">
                  <a16:creationId xmlns:a16="http://schemas.microsoft.com/office/drawing/2014/main" id="{626EB8F9-9026-EE44-BFB0-EF50058EA4CB}"/>
                </a:ext>
              </a:extLst>
            </p:cNvPr>
            <p:cNvSpPr txBox="1"/>
            <p:nvPr/>
          </p:nvSpPr>
          <p:spPr>
            <a:xfrm>
              <a:off x="4193051" y="5367431"/>
              <a:ext cx="1031840" cy="276999"/>
            </a:xfrm>
            <a:prstGeom prst="rect">
              <a:avLst/>
            </a:prstGeom>
            <a:noFill/>
          </p:spPr>
          <p:txBody>
            <a:bodyPr wrap="square" rtlCol="0">
              <a:spAutoFit/>
            </a:bodyPr>
            <a:lstStyle/>
            <a:p>
              <a:pPr algn="ctr"/>
              <a:r>
                <a:rPr lang="da-DK" sz="1200" i="1" dirty="0"/>
                <a:t>Styregruppe</a:t>
              </a:r>
            </a:p>
          </p:txBody>
        </p:sp>
        <p:sp>
          <p:nvSpPr>
            <p:cNvPr id="25" name="Tekstfelt 24">
              <a:extLst>
                <a:ext uri="{FF2B5EF4-FFF2-40B4-BE49-F238E27FC236}">
                  <a16:creationId xmlns:a16="http://schemas.microsoft.com/office/drawing/2014/main" id="{94D23ECB-A956-1340-8D51-06404C24E036}"/>
                </a:ext>
              </a:extLst>
            </p:cNvPr>
            <p:cNvSpPr txBox="1"/>
            <p:nvPr/>
          </p:nvSpPr>
          <p:spPr>
            <a:xfrm>
              <a:off x="2284724" y="3908344"/>
              <a:ext cx="1072820" cy="276999"/>
            </a:xfrm>
            <a:prstGeom prst="rect">
              <a:avLst/>
            </a:prstGeom>
            <a:noFill/>
          </p:spPr>
          <p:txBody>
            <a:bodyPr wrap="square" rtlCol="0">
              <a:spAutoFit/>
            </a:bodyPr>
            <a:lstStyle/>
            <a:p>
              <a:pPr algn="ctr"/>
              <a:r>
                <a:rPr lang="da-DK" sz="1200" i="1"/>
                <a:t>Projektleder</a:t>
              </a:r>
            </a:p>
          </p:txBody>
        </p:sp>
        <p:grpSp>
          <p:nvGrpSpPr>
            <p:cNvPr id="26" name="Gruppe 25">
              <a:extLst>
                <a:ext uri="{FF2B5EF4-FFF2-40B4-BE49-F238E27FC236}">
                  <a16:creationId xmlns:a16="http://schemas.microsoft.com/office/drawing/2014/main" id="{B08FE0BF-985B-FF4F-B92F-DCA654C72C5B}"/>
                </a:ext>
              </a:extLst>
            </p:cNvPr>
            <p:cNvGrpSpPr/>
            <p:nvPr/>
          </p:nvGrpSpPr>
          <p:grpSpPr>
            <a:xfrm>
              <a:off x="4637930" y="3778421"/>
              <a:ext cx="345503" cy="749695"/>
              <a:chOff x="2411760" y="4286963"/>
              <a:chExt cx="345503" cy="749695"/>
            </a:xfrm>
          </p:grpSpPr>
          <p:sp>
            <p:nvSpPr>
              <p:cNvPr id="27" name="Ellipse 26">
                <a:extLst>
                  <a:ext uri="{FF2B5EF4-FFF2-40B4-BE49-F238E27FC236}">
                    <a16:creationId xmlns:a16="http://schemas.microsoft.com/office/drawing/2014/main" id="{ED220979-9E65-1744-AF0D-D0166A337EA0}"/>
                  </a:ext>
                </a:extLst>
              </p:cNvPr>
              <p:cNvSpPr/>
              <p:nvPr/>
            </p:nvSpPr>
            <p:spPr>
              <a:xfrm>
                <a:off x="2411760" y="4286963"/>
                <a:ext cx="345503" cy="749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28" name="Billede 27">
                <a:extLst>
                  <a:ext uri="{FF2B5EF4-FFF2-40B4-BE49-F238E27FC236}">
                    <a16:creationId xmlns:a16="http://schemas.microsoft.com/office/drawing/2014/main" id="{0F2ABEC7-6180-E54D-A5D2-B480380A3851}"/>
                  </a:ext>
                </a:extLst>
              </p:cNvPr>
              <p:cNvPicPr>
                <a:picLocks noChangeAspect="1"/>
              </p:cNvPicPr>
              <p:nvPr/>
            </p:nvPicPr>
            <p:blipFill>
              <a:blip r:embed="rId4"/>
              <a:stretch>
                <a:fillRect/>
              </a:stretch>
            </p:blipFill>
            <p:spPr>
              <a:xfrm>
                <a:off x="2444504" y="4371272"/>
                <a:ext cx="279095" cy="522408"/>
              </a:xfrm>
              <a:prstGeom prst="rect">
                <a:avLst/>
              </a:prstGeom>
            </p:spPr>
          </p:pic>
        </p:grpSp>
        <p:grpSp>
          <p:nvGrpSpPr>
            <p:cNvPr id="29" name="Gruppe 28">
              <a:extLst>
                <a:ext uri="{FF2B5EF4-FFF2-40B4-BE49-F238E27FC236}">
                  <a16:creationId xmlns:a16="http://schemas.microsoft.com/office/drawing/2014/main" id="{A9E2946A-F0E5-CF48-8143-B2DF8373F1C2}"/>
                </a:ext>
              </a:extLst>
            </p:cNvPr>
            <p:cNvGrpSpPr/>
            <p:nvPr/>
          </p:nvGrpSpPr>
          <p:grpSpPr>
            <a:xfrm>
              <a:off x="2575058" y="3320513"/>
              <a:ext cx="314094" cy="619583"/>
              <a:chOff x="1400349" y="3854096"/>
              <a:chExt cx="314094" cy="619583"/>
            </a:xfrm>
          </p:grpSpPr>
          <p:sp>
            <p:nvSpPr>
              <p:cNvPr id="30" name="Ellipse 29">
                <a:extLst>
                  <a:ext uri="{FF2B5EF4-FFF2-40B4-BE49-F238E27FC236}">
                    <a16:creationId xmlns:a16="http://schemas.microsoft.com/office/drawing/2014/main" id="{AB5AF8FF-BD1C-A94F-8074-16A7B67AE047}"/>
                  </a:ext>
                </a:extLst>
              </p:cNvPr>
              <p:cNvSpPr/>
              <p:nvPr/>
            </p:nvSpPr>
            <p:spPr>
              <a:xfrm>
                <a:off x="1400349" y="3854096"/>
                <a:ext cx="314094" cy="619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31" name="Billede 30">
                <a:extLst>
                  <a:ext uri="{FF2B5EF4-FFF2-40B4-BE49-F238E27FC236}">
                    <a16:creationId xmlns:a16="http://schemas.microsoft.com/office/drawing/2014/main" id="{F5F0EEED-407C-C243-853F-F776C4CADED4}"/>
                  </a:ext>
                </a:extLst>
              </p:cNvPr>
              <p:cNvPicPr>
                <a:picLocks noChangeAspect="1"/>
              </p:cNvPicPr>
              <p:nvPr/>
            </p:nvPicPr>
            <p:blipFill>
              <a:blip r:embed="rId4"/>
              <a:stretch>
                <a:fillRect/>
              </a:stretch>
            </p:blipFill>
            <p:spPr>
              <a:xfrm>
                <a:off x="1475656" y="3932750"/>
                <a:ext cx="230657" cy="431742"/>
              </a:xfrm>
              <a:prstGeom prst="rect">
                <a:avLst/>
              </a:prstGeom>
            </p:spPr>
          </p:pic>
        </p:grpSp>
        <p:grpSp>
          <p:nvGrpSpPr>
            <p:cNvPr id="32" name="Gruppe 31">
              <a:extLst>
                <a:ext uri="{FF2B5EF4-FFF2-40B4-BE49-F238E27FC236}">
                  <a16:creationId xmlns:a16="http://schemas.microsoft.com/office/drawing/2014/main" id="{595CD263-F847-F14C-BC7A-AC310CD206DD}"/>
                </a:ext>
              </a:extLst>
            </p:cNvPr>
            <p:cNvGrpSpPr/>
            <p:nvPr/>
          </p:nvGrpSpPr>
          <p:grpSpPr>
            <a:xfrm>
              <a:off x="4097269" y="3026051"/>
              <a:ext cx="314094" cy="619583"/>
              <a:chOff x="1400349" y="3854096"/>
              <a:chExt cx="314094" cy="619583"/>
            </a:xfrm>
          </p:grpSpPr>
          <p:sp>
            <p:nvSpPr>
              <p:cNvPr id="33" name="Ellipse 32">
                <a:extLst>
                  <a:ext uri="{FF2B5EF4-FFF2-40B4-BE49-F238E27FC236}">
                    <a16:creationId xmlns:a16="http://schemas.microsoft.com/office/drawing/2014/main" id="{E7EFD848-23E2-0540-9607-0F1467313C25}"/>
                  </a:ext>
                </a:extLst>
              </p:cNvPr>
              <p:cNvSpPr/>
              <p:nvPr/>
            </p:nvSpPr>
            <p:spPr>
              <a:xfrm>
                <a:off x="1400349" y="3854096"/>
                <a:ext cx="314094" cy="619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34" name="Billede 33">
                <a:extLst>
                  <a:ext uri="{FF2B5EF4-FFF2-40B4-BE49-F238E27FC236}">
                    <a16:creationId xmlns:a16="http://schemas.microsoft.com/office/drawing/2014/main" id="{EC2295A1-CB12-3046-A739-472C8DF08596}"/>
                  </a:ext>
                </a:extLst>
              </p:cNvPr>
              <p:cNvPicPr>
                <a:picLocks noChangeAspect="1"/>
              </p:cNvPicPr>
              <p:nvPr/>
            </p:nvPicPr>
            <p:blipFill>
              <a:blip r:embed="rId4"/>
              <a:stretch>
                <a:fillRect/>
              </a:stretch>
            </p:blipFill>
            <p:spPr>
              <a:xfrm>
                <a:off x="1475656" y="3932750"/>
                <a:ext cx="230657" cy="431742"/>
              </a:xfrm>
              <a:prstGeom prst="rect">
                <a:avLst/>
              </a:prstGeom>
            </p:spPr>
          </p:pic>
        </p:grpSp>
        <p:sp>
          <p:nvSpPr>
            <p:cNvPr id="35" name="Ellipse 34">
              <a:extLst>
                <a:ext uri="{FF2B5EF4-FFF2-40B4-BE49-F238E27FC236}">
                  <a16:creationId xmlns:a16="http://schemas.microsoft.com/office/drawing/2014/main" id="{91E59A95-C523-4541-B0B8-BFA67873E08E}"/>
                </a:ext>
              </a:extLst>
            </p:cNvPr>
            <p:cNvSpPr/>
            <p:nvPr/>
          </p:nvSpPr>
          <p:spPr>
            <a:xfrm>
              <a:off x="3737611" y="2976842"/>
              <a:ext cx="314094" cy="619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grpSp>
          <p:nvGrpSpPr>
            <p:cNvPr id="36" name="Gruppe 35">
              <a:extLst>
                <a:ext uri="{FF2B5EF4-FFF2-40B4-BE49-F238E27FC236}">
                  <a16:creationId xmlns:a16="http://schemas.microsoft.com/office/drawing/2014/main" id="{0E440527-4576-634A-A931-0118E11B66EE}"/>
                </a:ext>
              </a:extLst>
            </p:cNvPr>
            <p:cNvGrpSpPr/>
            <p:nvPr/>
          </p:nvGrpSpPr>
          <p:grpSpPr>
            <a:xfrm>
              <a:off x="5450301" y="3132279"/>
              <a:ext cx="314094" cy="619583"/>
              <a:chOff x="1400349" y="3854096"/>
              <a:chExt cx="314094" cy="619583"/>
            </a:xfrm>
          </p:grpSpPr>
          <p:sp>
            <p:nvSpPr>
              <p:cNvPr id="37" name="Ellipse 36">
                <a:extLst>
                  <a:ext uri="{FF2B5EF4-FFF2-40B4-BE49-F238E27FC236}">
                    <a16:creationId xmlns:a16="http://schemas.microsoft.com/office/drawing/2014/main" id="{3C9EFB93-721E-8E46-9A3F-5D6C8048A113}"/>
                  </a:ext>
                </a:extLst>
              </p:cNvPr>
              <p:cNvSpPr/>
              <p:nvPr/>
            </p:nvSpPr>
            <p:spPr>
              <a:xfrm>
                <a:off x="1400349" y="3854096"/>
                <a:ext cx="314094" cy="619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38" name="Billede 37">
                <a:extLst>
                  <a:ext uri="{FF2B5EF4-FFF2-40B4-BE49-F238E27FC236}">
                    <a16:creationId xmlns:a16="http://schemas.microsoft.com/office/drawing/2014/main" id="{2F0953AD-609A-3748-BE70-C64EC48D0454}"/>
                  </a:ext>
                </a:extLst>
              </p:cNvPr>
              <p:cNvPicPr>
                <a:picLocks noChangeAspect="1"/>
              </p:cNvPicPr>
              <p:nvPr/>
            </p:nvPicPr>
            <p:blipFill>
              <a:blip r:embed="rId4"/>
              <a:stretch>
                <a:fillRect/>
              </a:stretch>
            </p:blipFill>
            <p:spPr>
              <a:xfrm>
                <a:off x="1475656" y="3932750"/>
                <a:ext cx="230657" cy="431742"/>
              </a:xfrm>
              <a:prstGeom prst="rect">
                <a:avLst/>
              </a:prstGeom>
            </p:spPr>
          </p:pic>
        </p:grpSp>
        <p:grpSp>
          <p:nvGrpSpPr>
            <p:cNvPr id="39" name="Gruppe 38">
              <a:extLst>
                <a:ext uri="{FF2B5EF4-FFF2-40B4-BE49-F238E27FC236}">
                  <a16:creationId xmlns:a16="http://schemas.microsoft.com/office/drawing/2014/main" id="{D3DD2662-91AA-6947-88F6-052A86344FF2}"/>
                </a:ext>
              </a:extLst>
            </p:cNvPr>
            <p:cNvGrpSpPr/>
            <p:nvPr/>
          </p:nvGrpSpPr>
          <p:grpSpPr>
            <a:xfrm>
              <a:off x="6918101" y="3602876"/>
              <a:ext cx="314094" cy="619583"/>
              <a:chOff x="1400349" y="3854096"/>
              <a:chExt cx="314094" cy="619583"/>
            </a:xfrm>
          </p:grpSpPr>
          <p:sp>
            <p:nvSpPr>
              <p:cNvPr id="40" name="Ellipse 39">
                <a:extLst>
                  <a:ext uri="{FF2B5EF4-FFF2-40B4-BE49-F238E27FC236}">
                    <a16:creationId xmlns:a16="http://schemas.microsoft.com/office/drawing/2014/main" id="{D04DCCEE-A664-5D45-AF42-150EB0568E5B}"/>
                  </a:ext>
                </a:extLst>
              </p:cNvPr>
              <p:cNvSpPr/>
              <p:nvPr/>
            </p:nvSpPr>
            <p:spPr>
              <a:xfrm>
                <a:off x="1400349" y="3854096"/>
                <a:ext cx="314094" cy="619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41" name="Billede 40">
                <a:extLst>
                  <a:ext uri="{FF2B5EF4-FFF2-40B4-BE49-F238E27FC236}">
                    <a16:creationId xmlns:a16="http://schemas.microsoft.com/office/drawing/2014/main" id="{1463BF34-5A22-0747-A807-4C8611C90767}"/>
                  </a:ext>
                </a:extLst>
              </p:cNvPr>
              <p:cNvPicPr>
                <a:picLocks noChangeAspect="1"/>
              </p:cNvPicPr>
              <p:nvPr/>
            </p:nvPicPr>
            <p:blipFill>
              <a:blip r:embed="rId4"/>
              <a:stretch>
                <a:fillRect/>
              </a:stretch>
            </p:blipFill>
            <p:spPr>
              <a:xfrm>
                <a:off x="1475656" y="3932750"/>
                <a:ext cx="230657" cy="431742"/>
              </a:xfrm>
              <a:prstGeom prst="rect">
                <a:avLst/>
              </a:prstGeom>
            </p:spPr>
          </p:pic>
        </p:grpSp>
        <p:pic>
          <p:nvPicPr>
            <p:cNvPr id="42" name="Billede 41">
              <a:extLst>
                <a:ext uri="{FF2B5EF4-FFF2-40B4-BE49-F238E27FC236}">
                  <a16:creationId xmlns:a16="http://schemas.microsoft.com/office/drawing/2014/main" id="{D06AD760-25F8-C24B-A2A2-6B3417B7B939}"/>
                </a:ext>
              </a:extLst>
            </p:cNvPr>
            <p:cNvPicPr>
              <a:picLocks noChangeAspect="1"/>
            </p:cNvPicPr>
            <p:nvPr/>
          </p:nvPicPr>
          <p:blipFill>
            <a:blip r:embed="rId3"/>
            <a:stretch>
              <a:fillRect/>
            </a:stretch>
          </p:blipFill>
          <p:spPr>
            <a:xfrm>
              <a:off x="7247263" y="2488580"/>
              <a:ext cx="446260" cy="430129"/>
            </a:xfrm>
            <a:prstGeom prst="rect">
              <a:avLst/>
            </a:prstGeom>
          </p:spPr>
        </p:pic>
        <p:pic>
          <p:nvPicPr>
            <p:cNvPr id="43" name="Billede 42">
              <a:extLst>
                <a:ext uri="{FF2B5EF4-FFF2-40B4-BE49-F238E27FC236}">
                  <a16:creationId xmlns:a16="http://schemas.microsoft.com/office/drawing/2014/main" id="{061E11F0-0227-FC42-8380-38CFD3BBDEB7}"/>
                </a:ext>
              </a:extLst>
            </p:cNvPr>
            <p:cNvPicPr>
              <a:picLocks noChangeAspect="1"/>
            </p:cNvPicPr>
            <p:nvPr/>
          </p:nvPicPr>
          <p:blipFill>
            <a:blip r:embed="rId3"/>
            <a:stretch>
              <a:fillRect/>
            </a:stretch>
          </p:blipFill>
          <p:spPr>
            <a:xfrm>
              <a:off x="7837994" y="2295780"/>
              <a:ext cx="446260" cy="430129"/>
            </a:xfrm>
            <a:prstGeom prst="rect">
              <a:avLst/>
            </a:prstGeom>
          </p:spPr>
        </p:pic>
        <p:pic>
          <p:nvPicPr>
            <p:cNvPr id="44" name="Billede 43">
              <a:extLst>
                <a:ext uri="{FF2B5EF4-FFF2-40B4-BE49-F238E27FC236}">
                  <a16:creationId xmlns:a16="http://schemas.microsoft.com/office/drawing/2014/main" id="{2D600041-C145-A94A-981C-C8411639F1D0}"/>
                </a:ext>
              </a:extLst>
            </p:cNvPr>
            <p:cNvPicPr>
              <a:picLocks noChangeAspect="1"/>
            </p:cNvPicPr>
            <p:nvPr/>
          </p:nvPicPr>
          <p:blipFill>
            <a:blip r:embed="rId3"/>
            <a:stretch>
              <a:fillRect/>
            </a:stretch>
          </p:blipFill>
          <p:spPr>
            <a:xfrm>
              <a:off x="7923976" y="2817014"/>
              <a:ext cx="446260" cy="430129"/>
            </a:xfrm>
            <a:prstGeom prst="rect">
              <a:avLst/>
            </a:prstGeom>
          </p:spPr>
        </p:pic>
        <p:sp>
          <p:nvSpPr>
            <p:cNvPr id="45" name="Tekstfelt 44">
              <a:extLst>
                <a:ext uri="{FF2B5EF4-FFF2-40B4-BE49-F238E27FC236}">
                  <a16:creationId xmlns:a16="http://schemas.microsoft.com/office/drawing/2014/main" id="{BE5CCBFC-7381-8342-B184-F67789386ADA}"/>
                </a:ext>
              </a:extLst>
            </p:cNvPr>
            <p:cNvSpPr txBox="1"/>
            <p:nvPr/>
          </p:nvSpPr>
          <p:spPr>
            <a:xfrm>
              <a:off x="3673747" y="3572604"/>
              <a:ext cx="1072820" cy="276999"/>
            </a:xfrm>
            <a:prstGeom prst="rect">
              <a:avLst/>
            </a:prstGeom>
            <a:noFill/>
          </p:spPr>
          <p:txBody>
            <a:bodyPr wrap="square" rtlCol="0">
              <a:spAutoFit/>
            </a:bodyPr>
            <a:lstStyle/>
            <a:p>
              <a:pPr algn="ctr"/>
              <a:r>
                <a:rPr lang="da-DK" sz="1200" i="1"/>
                <a:t>Projektleder</a:t>
              </a:r>
            </a:p>
          </p:txBody>
        </p:sp>
        <p:sp>
          <p:nvSpPr>
            <p:cNvPr id="46" name="Tekstfelt 45">
              <a:extLst>
                <a:ext uri="{FF2B5EF4-FFF2-40B4-BE49-F238E27FC236}">
                  <a16:creationId xmlns:a16="http://schemas.microsoft.com/office/drawing/2014/main" id="{D0B38B25-D4C1-3D47-A4AC-D2E59A59F16F}"/>
                </a:ext>
              </a:extLst>
            </p:cNvPr>
            <p:cNvSpPr txBox="1"/>
            <p:nvPr/>
          </p:nvSpPr>
          <p:spPr>
            <a:xfrm>
              <a:off x="6546127" y="4124223"/>
              <a:ext cx="1072820" cy="276999"/>
            </a:xfrm>
            <a:prstGeom prst="rect">
              <a:avLst/>
            </a:prstGeom>
            <a:noFill/>
          </p:spPr>
          <p:txBody>
            <a:bodyPr wrap="square" rtlCol="0">
              <a:spAutoFit/>
            </a:bodyPr>
            <a:lstStyle/>
            <a:p>
              <a:pPr algn="ctr"/>
              <a:r>
                <a:rPr lang="da-DK" sz="1200" i="1"/>
                <a:t>Projektleder</a:t>
              </a:r>
            </a:p>
          </p:txBody>
        </p:sp>
        <p:pic>
          <p:nvPicPr>
            <p:cNvPr id="49" name="Billede 48">
              <a:extLst>
                <a:ext uri="{FF2B5EF4-FFF2-40B4-BE49-F238E27FC236}">
                  <a16:creationId xmlns:a16="http://schemas.microsoft.com/office/drawing/2014/main" id="{E42A13BC-4A6C-1C4B-A0BD-E52B2F480997}"/>
                </a:ext>
              </a:extLst>
            </p:cNvPr>
            <p:cNvPicPr>
              <a:picLocks noChangeAspect="1"/>
            </p:cNvPicPr>
            <p:nvPr/>
          </p:nvPicPr>
          <p:blipFill>
            <a:blip r:embed="rId5">
              <a:lum bright="41000"/>
            </a:blip>
            <a:stretch>
              <a:fillRect/>
            </a:stretch>
          </p:blipFill>
          <p:spPr>
            <a:xfrm>
              <a:off x="-95798" y="4185388"/>
              <a:ext cx="2859107" cy="2796667"/>
            </a:xfrm>
            <a:prstGeom prst="rect">
              <a:avLst/>
            </a:prstGeom>
          </p:spPr>
        </p:pic>
        <p:sp>
          <p:nvSpPr>
            <p:cNvPr id="50" name="Ellipse 49">
              <a:extLst>
                <a:ext uri="{FF2B5EF4-FFF2-40B4-BE49-F238E27FC236}">
                  <a16:creationId xmlns:a16="http://schemas.microsoft.com/office/drawing/2014/main" id="{6D66D9A2-DFE1-BD4E-8F9F-9E235273D7AF}"/>
                </a:ext>
              </a:extLst>
            </p:cNvPr>
            <p:cNvSpPr/>
            <p:nvPr/>
          </p:nvSpPr>
          <p:spPr>
            <a:xfrm>
              <a:off x="3717681" y="5647230"/>
              <a:ext cx="1889667" cy="720703"/>
            </a:xfrm>
            <a:prstGeom prst="ellipse">
              <a:avLst/>
            </a:prstGeom>
            <a:solidFill>
              <a:schemeClr val="bg1"/>
            </a:solid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pic>
          <p:nvPicPr>
            <p:cNvPr id="51" name="Billede 50">
              <a:extLst>
                <a:ext uri="{FF2B5EF4-FFF2-40B4-BE49-F238E27FC236}">
                  <a16:creationId xmlns:a16="http://schemas.microsoft.com/office/drawing/2014/main" id="{6CE466B9-F7AE-4144-8960-388402932FBB}"/>
                </a:ext>
              </a:extLst>
            </p:cNvPr>
            <p:cNvPicPr>
              <a:picLocks noChangeAspect="1"/>
            </p:cNvPicPr>
            <p:nvPr/>
          </p:nvPicPr>
          <p:blipFill>
            <a:blip r:embed="rId3"/>
            <a:stretch>
              <a:fillRect/>
            </a:stretch>
          </p:blipFill>
          <p:spPr>
            <a:xfrm>
              <a:off x="3209919" y="2947760"/>
              <a:ext cx="446260" cy="430129"/>
            </a:xfrm>
            <a:prstGeom prst="rect">
              <a:avLst/>
            </a:prstGeom>
          </p:spPr>
        </p:pic>
        <p:sp>
          <p:nvSpPr>
            <p:cNvPr id="52" name="Tekstfelt 51">
              <a:extLst>
                <a:ext uri="{FF2B5EF4-FFF2-40B4-BE49-F238E27FC236}">
                  <a16:creationId xmlns:a16="http://schemas.microsoft.com/office/drawing/2014/main" id="{F7C3A293-C724-7740-BF51-D96F3784AF3C}"/>
                </a:ext>
              </a:extLst>
            </p:cNvPr>
            <p:cNvSpPr txBox="1"/>
            <p:nvPr/>
          </p:nvSpPr>
          <p:spPr>
            <a:xfrm>
              <a:off x="5030218" y="3668732"/>
              <a:ext cx="1072820" cy="276999"/>
            </a:xfrm>
            <a:prstGeom prst="rect">
              <a:avLst/>
            </a:prstGeom>
            <a:noFill/>
          </p:spPr>
          <p:txBody>
            <a:bodyPr wrap="square" rtlCol="0">
              <a:spAutoFit/>
            </a:bodyPr>
            <a:lstStyle/>
            <a:p>
              <a:pPr algn="ctr"/>
              <a:r>
                <a:rPr lang="da-DK" sz="1200" i="1"/>
                <a:t>Projektleder</a:t>
              </a:r>
            </a:p>
          </p:txBody>
        </p:sp>
        <p:pic>
          <p:nvPicPr>
            <p:cNvPr id="53" name="Billede 52">
              <a:extLst>
                <a:ext uri="{FF2B5EF4-FFF2-40B4-BE49-F238E27FC236}">
                  <a16:creationId xmlns:a16="http://schemas.microsoft.com/office/drawing/2014/main" id="{835125BA-3469-3E4A-A422-3854B4D3E6F5}"/>
                </a:ext>
              </a:extLst>
            </p:cNvPr>
            <p:cNvPicPr>
              <a:picLocks noChangeAspect="1"/>
            </p:cNvPicPr>
            <p:nvPr/>
          </p:nvPicPr>
          <p:blipFill>
            <a:blip r:embed="rId3"/>
            <a:stretch>
              <a:fillRect/>
            </a:stretch>
          </p:blipFill>
          <p:spPr>
            <a:xfrm>
              <a:off x="4525577" y="5799019"/>
              <a:ext cx="446260" cy="430129"/>
            </a:xfrm>
            <a:prstGeom prst="rect">
              <a:avLst/>
            </a:prstGeom>
          </p:spPr>
        </p:pic>
        <p:sp>
          <p:nvSpPr>
            <p:cNvPr id="54" name="Tekstfelt 53">
              <a:extLst>
                <a:ext uri="{FF2B5EF4-FFF2-40B4-BE49-F238E27FC236}">
                  <a16:creationId xmlns:a16="http://schemas.microsoft.com/office/drawing/2014/main" id="{DFF71412-CD0A-934D-8359-50B2A33F8939}"/>
                </a:ext>
              </a:extLst>
            </p:cNvPr>
            <p:cNvSpPr txBox="1"/>
            <p:nvPr/>
          </p:nvSpPr>
          <p:spPr>
            <a:xfrm>
              <a:off x="4285800" y="6074650"/>
              <a:ext cx="886628" cy="276999"/>
            </a:xfrm>
            <a:prstGeom prst="rect">
              <a:avLst/>
            </a:prstGeom>
            <a:noFill/>
          </p:spPr>
          <p:txBody>
            <a:bodyPr wrap="square" rtlCol="0">
              <a:spAutoFit/>
            </a:bodyPr>
            <a:lstStyle/>
            <a:p>
              <a:pPr algn="ctr"/>
              <a:r>
                <a:rPr lang="da-DK" sz="1200" i="1" dirty="0"/>
                <a:t>Bestyrelse</a:t>
              </a:r>
            </a:p>
          </p:txBody>
        </p:sp>
        <p:sp>
          <p:nvSpPr>
            <p:cNvPr id="55" name="Tekstfelt 54">
              <a:extLst>
                <a:ext uri="{FF2B5EF4-FFF2-40B4-BE49-F238E27FC236}">
                  <a16:creationId xmlns:a16="http://schemas.microsoft.com/office/drawing/2014/main" id="{55006D33-58D1-7041-BB92-F6B031DC7309}"/>
                </a:ext>
              </a:extLst>
            </p:cNvPr>
            <p:cNvSpPr txBox="1"/>
            <p:nvPr/>
          </p:nvSpPr>
          <p:spPr>
            <a:xfrm>
              <a:off x="4333338" y="4442107"/>
              <a:ext cx="1000136" cy="295731"/>
            </a:xfrm>
            <a:prstGeom prst="rect">
              <a:avLst/>
            </a:prstGeom>
            <a:noFill/>
          </p:spPr>
          <p:txBody>
            <a:bodyPr wrap="square" rtlCol="0">
              <a:spAutoFit/>
            </a:bodyPr>
            <a:lstStyle/>
            <a:p>
              <a:pPr algn="ctr"/>
              <a:r>
                <a:rPr lang="da-DK" sz="1200" i="1" dirty="0"/>
                <a:t>Projektchef</a:t>
              </a:r>
            </a:p>
          </p:txBody>
        </p:sp>
        <p:pic>
          <p:nvPicPr>
            <p:cNvPr id="56" name="Billede 55">
              <a:extLst>
                <a:ext uri="{FF2B5EF4-FFF2-40B4-BE49-F238E27FC236}">
                  <a16:creationId xmlns:a16="http://schemas.microsoft.com/office/drawing/2014/main" id="{89B5039E-7DA9-5345-9BF1-D38C51C88862}"/>
                </a:ext>
              </a:extLst>
            </p:cNvPr>
            <p:cNvPicPr>
              <a:picLocks noChangeAspect="1"/>
            </p:cNvPicPr>
            <p:nvPr/>
          </p:nvPicPr>
          <p:blipFill>
            <a:blip r:embed="rId3"/>
            <a:stretch>
              <a:fillRect/>
            </a:stretch>
          </p:blipFill>
          <p:spPr>
            <a:xfrm>
              <a:off x="5844692" y="4317255"/>
              <a:ext cx="446260" cy="430129"/>
            </a:xfrm>
            <a:prstGeom prst="rect">
              <a:avLst/>
            </a:prstGeom>
          </p:spPr>
        </p:pic>
        <p:sp>
          <p:nvSpPr>
            <p:cNvPr id="57" name="Tekstfelt 56">
              <a:extLst>
                <a:ext uri="{FF2B5EF4-FFF2-40B4-BE49-F238E27FC236}">
                  <a16:creationId xmlns:a16="http://schemas.microsoft.com/office/drawing/2014/main" id="{CABAB56F-71ED-B64D-BF4D-C134C38CDEF0}"/>
                </a:ext>
              </a:extLst>
            </p:cNvPr>
            <p:cNvSpPr txBox="1"/>
            <p:nvPr/>
          </p:nvSpPr>
          <p:spPr>
            <a:xfrm>
              <a:off x="5718358" y="4727114"/>
              <a:ext cx="1000136" cy="295731"/>
            </a:xfrm>
            <a:prstGeom prst="rect">
              <a:avLst/>
            </a:prstGeom>
            <a:noFill/>
          </p:spPr>
          <p:txBody>
            <a:bodyPr wrap="square" rtlCol="0">
              <a:spAutoFit/>
            </a:bodyPr>
            <a:lstStyle/>
            <a:p>
              <a:pPr algn="ctr"/>
              <a:r>
                <a:rPr lang="da-DK" sz="1200" i="1" dirty="0"/>
                <a:t>Sekretariat</a:t>
              </a:r>
            </a:p>
          </p:txBody>
        </p:sp>
        <p:pic>
          <p:nvPicPr>
            <p:cNvPr id="58" name="Billede 57">
              <a:extLst>
                <a:ext uri="{FF2B5EF4-FFF2-40B4-BE49-F238E27FC236}">
                  <a16:creationId xmlns:a16="http://schemas.microsoft.com/office/drawing/2014/main" id="{43F9C61E-BFA1-CE43-83D6-A6B67D656D03}"/>
                </a:ext>
              </a:extLst>
            </p:cNvPr>
            <p:cNvPicPr>
              <a:picLocks noChangeAspect="1"/>
            </p:cNvPicPr>
            <p:nvPr/>
          </p:nvPicPr>
          <p:blipFill>
            <a:blip r:embed="rId3"/>
            <a:stretch>
              <a:fillRect/>
            </a:stretch>
          </p:blipFill>
          <p:spPr>
            <a:xfrm>
              <a:off x="3378945" y="4284104"/>
              <a:ext cx="446260" cy="430129"/>
            </a:xfrm>
            <a:prstGeom prst="rect">
              <a:avLst/>
            </a:prstGeom>
          </p:spPr>
        </p:pic>
        <p:sp>
          <p:nvSpPr>
            <p:cNvPr id="59" name="Tekstfelt 58">
              <a:extLst>
                <a:ext uri="{FF2B5EF4-FFF2-40B4-BE49-F238E27FC236}">
                  <a16:creationId xmlns:a16="http://schemas.microsoft.com/office/drawing/2014/main" id="{51FD0603-9FA8-F643-A3D3-C6281C1537C2}"/>
                </a:ext>
              </a:extLst>
            </p:cNvPr>
            <p:cNvSpPr txBox="1"/>
            <p:nvPr/>
          </p:nvSpPr>
          <p:spPr>
            <a:xfrm>
              <a:off x="3133381" y="4662369"/>
              <a:ext cx="886628" cy="276999"/>
            </a:xfrm>
            <a:prstGeom prst="rect">
              <a:avLst/>
            </a:prstGeom>
            <a:noFill/>
          </p:spPr>
          <p:txBody>
            <a:bodyPr wrap="square" rtlCol="0">
              <a:spAutoFit/>
            </a:bodyPr>
            <a:lstStyle/>
            <a:p>
              <a:pPr algn="ctr"/>
              <a:r>
                <a:rPr lang="da-DK" sz="1200" i="1" dirty="0" err="1"/>
                <a:t>Betjenere</a:t>
              </a:r>
              <a:endParaRPr lang="da-DK" sz="1200" i="1" dirty="0"/>
            </a:p>
          </p:txBody>
        </p:sp>
        <p:sp>
          <p:nvSpPr>
            <p:cNvPr id="60" name="Ellipse 59">
              <a:extLst>
                <a:ext uri="{FF2B5EF4-FFF2-40B4-BE49-F238E27FC236}">
                  <a16:creationId xmlns:a16="http://schemas.microsoft.com/office/drawing/2014/main" id="{FA8AA05D-C99B-634C-A2D3-787A564C2DFB}"/>
                </a:ext>
              </a:extLst>
            </p:cNvPr>
            <p:cNvSpPr/>
            <p:nvPr/>
          </p:nvSpPr>
          <p:spPr>
            <a:xfrm rot="4500000">
              <a:off x="2280148" y="1950145"/>
              <a:ext cx="3066974" cy="1696493"/>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sp>
          <p:nvSpPr>
            <p:cNvPr id="61" name="Ellipse 60">
              <a:extLst>
                <a:ext uri="{FF2B5EF4-FFF2-40B4-BE49-F238E27FC236}">
                  <a16:creationId xmlns:a16="http://schemas.microsoft.com/office/drawing/2014/main" id="{D2EB34F0-F1F7-EE44-AF1E-F0FB725B9877}"/>
                </a:ext>
              </a:extLst>
            </p:cNvPr>
            <p:cNvSpPr/>
            <p:nvPr/>
          </p:nvSpPr>
          <p:spPr>
            <a:xfrm rot="3130559">
              <a:off x="604766" y="2607409"/>
              <a:ext cx="3066974" cy="1696493"/>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sp>
          <p:nvSpPr>
            <p:cNvPr id="62" name="Ellipse 61">
              <a:extLst>
                <a:ext uri="{FF2B5EF4-FFF2-40B4-BE49-F238E27FC236}">
                  <a16:creationId xmlns:a16="http://schemas.microsoft.com/office/drawing/2014/main" id="{E31964A0-F679-8544-879A-BAE0CA88CFF2}"/>
                </a:ext>
              </a:extLst>
            </p:cNvPr>
            <p:cNvSpPr/>
            <p:nvPr/>
          </p:nvSpPr>
          <p:spPr>
            <a:xfrm rot="6139697">
              <a:off x="4227919" y="1899968"/>
              <a:ext cx="3066974" cy="1696493"/>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a:p>
          </p:txBody>
        </p:sp>
        <p:sp>
          <p:nvSpPr>
            <p:cNvPr id="63" name="Tekstfelt 62">
              <a:extLst>
                <a:ext uri="{FF2B5EF4-FFF2-40B4-BE49-F238E27FC236}">
                  <a16:creationId xmlns:a16="http://schemas.microsoft.com/office/drawing/2014/main" id="{47A16C47-3E27-3C48-93DF-3CBBA2AD11D6}"/>
                </a:ext>
              </a:extLst>
            </p:cNvPr>
            <p:cNvSpPr txBox="1"/>
            <p:nvPr/>
          </p:nvSpPr>
          <p:spPr>
            <a:xfrm>
              <a:off x="1489157" y="3239153"/>
              <a:ext cx="1156510" cy="230832"/>
            </a:xfrm>
            <a:prstGeom prst="rect">
              <a:avLst/>
            </a:prstGeom>
            <a:noFill/>
          </p:spPr>
          <p:txBody>
            <a:bodyPr wrap="square" rtlCol="0">
              <a:spAutoFit/>
            </a:bodyPr>
            <a:lstStyle/>
            <a:p>
              <a:pPr algn="ctr"/>
              <a:r>
                <a:rPr lang="da-DK" sz="900" i="1" dirty="0"/>
                <a:t>Praksisnære netværk</a:t>
              </a:r>
            </a:p>
          </p:txBody>
        </p:sp>
        <p:sp>
          <p:nvSpPr>
            <p:cNvPr id="64" name="Tekstfelt 63">
              <a:extLst>
                <a:ext uri="{FF2B5EF4-FFF2-40B4-BE49-F238E27FC236}">
                  <a16:creationId xmlns:a16="http://schemas.microsoft.com/office/drawing/2014/main" id="{FC9CC49B-B62C-7B43-B16A-5723B2447B75}"/>
                </a:ext>
              </a:extLst>
            </p:cNvPr>
            <p:cNvSpPr txBox="1"/>
            <p:nvPr/>
          </p:nvSpPr>
          <p:spPr>
            <a:xfrm>
              <a:off x="1494248" y="5306396"/>
              <a:ext cx="935487" cy="261610"/>
            </a:xfrm>
            <a:prstGeom prst="rect">
              <a:avLst/>
            </a:prstGeom>
            <a:noFill/>
          </p:spPr>
          <p:txBody>
            <a:bodyPr wrap="square" rtlCol="0">
              <a:spAutoFit/>
            </a:bodyPr>
            <a:lstStyle/>
            <a:p>
              <a:r>
                <a:rPr lang="en-GB" sz="1100" i="1" err="1">
                  <a:latin typeface="Avenir LT Std 35 Light"/>
                  <a:cs typeface="Avenir LT Std 35 Light"/>
                </a:rPr>
                <a:t>Omverden</a:t>
              </a:r>
              <a:endParaRPr lang="en-GB" sz="1100" i="1">
                <a:latin typeface="Avenir LT Std 35 Light"/>
                <a:cs typeface="Avenir LT Std 35 Light"/>
              </a:endParaRPr>
            </a:p>
          </p:txBody>
        </p:sp>
        <p:sp>
          <p:nvSpPr>
            <p:cNvPr id="65" name="Tekstfelt 64">
              <a:extLst>
                <a:ext uri="{FF2B5EF4-FFF2-40B4-BE49-F238E27FC236}">
                  <a16:creationId xmlns:a16="http://schemas.microsoft.com/office/drawing/2014/main" id="{BB7EDBE0-9428-524D-BBDA-72F38C1A5369}"/>
                </a:ext>
              </a:extLst>
            </p:cNvPr>
            <p:cNvSpPr txBox="1"/>
            <p:nvPr/>
          </p:nvSpPr>
          <p:spPr>
            <a:xfrm>
              <a:off x="2957729" y="2367547"/>
              <a:ext cx="1156510" cy="230832"/>
            </a:xfrm>
            <a:prstGeom prst="rect">
              <a:avLst/>
            </a:prstGeom>
            <a:noFill/>
          </p:spPr>
          <p:txBody>
            <a:bodyPr wrap="square" rtlCol="0">
              <a:spAutoFit/>
            </a:bodyPr>
            <a:lstStyle/>
            <a:p>
              <a:pPr algn="ctr"/>
              <a:r>
                <a:rPr lang="da-DK" sz="900" i="1" dirty="0"/>
                <a:t>Praksisnære netværk</a:t>
              </a:r>
            </a:p>
          </p:txBody>
        </p:sp>
        <p:sp>
          <p:nvSpPr>
            <p:cNvPr id="66" name="Tekstfelt 65">
              <a:extLst>
                <a:ext uri="{FF2B5EF4-FFF2-40B4-BE49-F238E27FC236}">
                  <a16:creationId xmlns:a16="http://schemas.microsoft.com/office/drawing/2014/main" id="{A8DC0CA6-2048-D046-8AC5-05B203D27EA3}"/>
                </a:ext>
              </a:extLst>
            </p:cNvPr>
            <p:cNvSpPr txBox="1"/>
            <p:nvPr/>
          </p:nvSpPr>
          <p:spPr>
            <a:xfrm>
              <a:off x="5037742" y="2750764"/>
              <a:ext cx="1156510" cy="230832"/>
            </a:xfrm>
            <a:prstGeom prst="rect">
              <a:avLst/>
            </a:prstGeom>
            <a:noFill/>
          </p:spPr>
          <p:txBody>
            <a:bodyPr wrap="square" rtlCol="0">
              <a:spAutoFit/>
            </a:bodyPr>
            <a:lstStyle/>
            <a:p>
              <a:pPr algn="ctr"/>
              <a:r>
                <a:rPr lang="da-DK" sz="900" i="1" dirty="0"/>
                <a:t>Praksisnære netværk</a:t>
              </a:r>
            </a:p>
          </p:txBody>
        </p:sp>
        <p:sp>
          <p:nvSpPr>
            <p:cNvPr id="67" name="Tekstfelt 66">
              <a:extLst>
                <a:ext uri="{FF2B5EF4-FFF2-40B4-BE49-F238E27FC236}">
                  <a16:creationId xmlns:a16="http://schemas.microsoft.com/office/drawing/2014/main" id="{4F4CBD1F-5930-134F-A20F-01646FDD3C77}"/>
                </a:ext>
              </a:extLst>
            </p:cNvPr>
            <p:cNvSpPr txBox="1"/>
            <p:nvPr/>
          </p:nvSpPr>
          <p:spPr>
            <a:xfrm>
              <a:off x="6983439" y="3158842"/>
              <a:ext cx="1156510" cy="230832"/>
            </a:xfrm>
            <a:prstGeom prst="rect">
              <a:avLst/>
            </a:prstGeom>
            <a:noFill/>
          </p:spPr>
          <p:txBody>
            <a:bodyPr wrap="square" rtlCol="0">
              <a:spAutoFit/>
            </a:bodyPr>
            <a:lstStyle/>
            <a:p>
              <a:pPr algn="ctr"/>
              <a:r>
                <a:rPr lang="da-DK" sz="900" i="1" dirty="0"/>
                <a:t>Praksisnære netværk</a:t>
              </a:r>
            </a:p>
          </p:txBody>
        </p:sp>
      </p:grpSp>
    </p:spTree>
    <p:extLst>
      <p:ext uri="{BB962C8B-B14F-4D97-AF65-F5344CB8AC3E}">
        <p14:creationId xmlns:p14="http://schemas.microsoft.com/office/powerpoint/2010/main" val="263654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Hvordan styrer og organiserer bestyrelsen dens arbejde?</a:t>
            </a:r>
          </a:p>
        </p:txBody>
      </p:sp>
      <p:sp>
        <p:nvSpPr>
          <p:cNvPr id="3" name="Pladsholder til indhold 2">
            <a:extLst>
              <a:ext uri="{FF2B5EF4-FFF2-40B4-BE49-F238E27FC236}">
                <a16:creationId xmlns:a16="http://schemas.microsoft.com/office/drawing/2014/main" id="{959C6A08-27ED-B24C-926E-639253503A90}"/>
              </a:ext>
            </a:extLst>
          </p:cNvPr>
          <p:cNvSpPr>
            <a:spLocks noGrp="1"/>
          </p:cNvSpPr>
          <p:nvPr>
            <p:ph idx="1"/>
          </p:nvPr>
        </p:nvSpPr>
        <p:spPr>
          <a:xfrm>
            <a:off x="352540" y="1818863"/>
            <a:ext cx="3873312" cy="4537488"/>
          </a:xfrm>
        </p:spPr>
        <p:txBody>
          <a:bodyPr/>
          <a:lstStyle/>
          <a:p>
            <a:pPr>
              <a:lnSpc>
                <a:spcPct val="130000"/>
              </a:lnSpc>
              <a:spcBef>
                <a:spcPts val="0"/>
              </a:spcBef>
            </a:pPr>
            <a:r>
              <a:rPr lang="da-DK" b="1" noProof="1">
                <a:solidFill>
                  <a:srgbClr val="141619"/>
                </a:solidFill>
                <a:cs typeface="LeituraNews-Italic 2"/>
              </a:rPr>
              <a:t>Styring består af følgende procesværktøjer</a:t>
            </a:r>
            <a:r>
              <a:rPr lang="da-DK" noProof="1">
                <a:solidFill>
                  <a:srgbClr val="141619"/>
                </a:solidFill>
                <a:cs typeface="LeituraNews-Italic 2"/>
              </a:rPr>
              <a:t>:</a:t>
            </a:r>
          </a:p>
          <a:p>
            <a:pPr marL="171450" indent="-171450">
              <a:spcBef>
                <a:spcPts val="0"/>
              </a:spcBef>
              <a:buFont typeface="Arial" panose="020B0604020202020204" pitchFamily="34" charset="0"/>
              <a:buChar char="•"/>
            </a:pPr>
            <a:r>
              <a:rPr lang="da-DK" dirty="0"/>
              <a:t>Kerneopgave og kerneydelser</a:t>
            </a:r>
          </a:p>
          <a:p>
            <a:pPr marL="171450" indent="-171450">
              <a:spcBef>
                <a:spcPts val="0"/>
              </a:spcBef>
              <a:buFont typeface="Arial" panose="020B0604020202020204" pitchFamily="34" charset="0"/>
              <a:buChar char="•"/>
            </a:pPr>
            <a:r>
              <a:rPr lang="da-DK" dirty="0"/>
              <a:t>Roller og ansvarsområder</a:t>
            </a:r>
          </a:p>
          <a:p>
            <a:pPr>
              <a:spcBef>
                <a:spcPts val="0"/>
              </a:spcBef>
              <a:spcAft>
                <a:spcPts val="0"/>
              </a:spcAft>
            </a:pPr>
            <a:endParaRPr lang="da-DK" dirty="0"/>
          </a:p>
          <a:p>
            <a:pPr>
              <a:spcBef>
                <a:spcPts val="0"/>
              </a:spcBef>
              <a:spcAft>
                <a:spcPts val="0"/>
              </a:spcAft>
            </a:pPr>
            <a:r>
              <a:rPr lang="da-DK" b="1" dirty="0"/>
              <a:t>Om styring i bestyrelsesarbejdet:</a:t>
            </a:r>
          </a:p>
          <a:p>
            <a:pPr>
              <a:spcBef>
                <a:spcPts val="0"/>
              </a:spcBef>
              <a:spcAft>
                <a:spcPts val="0"/>
              </a:spcAft>
            </a:pPr>
            <a:r>
              <a:rPr lang="da-DK" dirty="0"/>
              <a:t>Bestyrelsen har til opgave at arbejde med styring på forskellige planer. Styring forstås som budgetter, organisering, roller og ansvar, prioriteringsredskaber og målstyringssystemer. Styringsgreb, der har til formål at sikre, at konkrete aktiviteter og indsatser bidrager til at realisere de overordnede strategiske målsætninger og delmålene beskrevet i delaftalerne. </a:t>
            </a:r>
          </a:p>
          <a:p>
            <a:pPr>
              <a:spcBef>
                <a:spcPts val="0"/>
              </a:spcBef>
              <a:spcAft>
                <a:spcPts val="0"/>
              </a:spcAft>
            </a:pPr>
            <a:endParaRPr lang="da-DK" dirty="0"/>
          </a:p>
          <a:p>
            <a:pPr>
              <a:spcBef>
                <a:spcPts val="0"/>
              </a:spcBef>
              <a:spcAft>
                <a:spcPts val="0"/>
              </a:spcAft>
            </a:pPr>
            <a:r>
              <a:rPr lang="da-DK" dirty="0"/>
              <a:t>Styring kan selv sagt foregå på mange niveauer, dog fokuserer værktøjerne ikke på de samfundsmæssige styringsrelationer ml. fx stat og kommuner samt ml. landbyggefonden og boligorganisationer. Der fokuseres heller ikke på på den detaljerede aktivitetsstyring, men på den strategiske styring af boligområdernes udvikling.  </a:t>
            </a:r>
            <a:endParaRPr lang="da-DK" b="1" dirty="0"/>
          </a:p>
        </p:txBody>
      </p:sp>
      <p:sp>
        <p:nvSpPr>
          <p:cNvPr id="4" name="Pladsholder til indhold 3">
            <a:extLst>
              <a:ext uri="{FF2B5EF4-FFF2-40B4-BE49-F238E27FC236}">
                <a16:creationId xmlns:a16="http://schemas.microsoft.com/office/drawing/2014/main" id="{0E716A6A-AEF6-3141-98E5-4D8ECEC281B6}"/>
              </a:ext>
            </a:extLst>
          </p:cNvPr>
          <p:cNvSpPr>
            <a:spLocks noGrp="1"/>
          </p:cNvSpPr>
          <p:nvPr>
            <p:ph idx="13"/>
          </p:nvPr>
        </p:nvSpPr>
        <p:spPr>
          <a:xfrm>
            <a:off x="4572000" y="1818863"/>
            <a:ext cx="3870304" cy="4537487"/>
          </a:xfrm>
        </p:spPr>
        <p:txBody>
          <a:bodyPr/>
          <a:lstStyle/>
          <a:p>
            <a:pPr>
              <a:spcBef>
                <a:spcPts val="0"/>
              </a:spcBef>
            </a:pPr>
            <a:r>
              <a:rPr lang="da-DK" b="1" dirty="0">
                <a:solidFill>
                  <a:schemeClr val="accent4">
                    <a:lumMod val="25000"/>
                  </a:schemeClr>
                </a:solidFill>
              </a:rPr>
              <a:t>Formål</a:t>
            </a:r>
          </a:p>
          <a:p>
            <a:pPr marL="171450" indent="-171450">
              <a:buFont typeface="Arial" panose="020B0604020202020204" pitchFamily="34" charset="0"/>
              <a:buChar char="•"/>
            </a:pPr>
            <a:r>
              <a:rPr lang="da-DK" dirty="0"/>
              <a:t>Den strategiske målstyring handler om at formulere bestyrelsens kerneopgave og målsætninger</a:t>
            </a:r>
            <a:endParaRPr lang="da-DK" dirty="0">
              <a:solidFill>
                <a:srgbClr val="FF0000"/>
              </a:solidFill>
            </a:endParaRPr>
          </a:p>
          <a:p>
            <a:pPr marL="171450" indent="-171450">
              <a:buFont typeface="Arial" panose="020B0604020202020204" pitchFamily="34" charset="0"/>
              <a:buChar char="•"/>
            </a:pPr>
            <a:r>
              <a:rPr lang="da-DK" dirty="0"/>
              <a:t>At afklare organisering, ansvars- og arbejdsdeling ml. kommune, boligorganisationer, projektleder og medarbejdere, styregruppe mfl.</a:t>
            </a:r>
          </a:p>
          <a:p>
            <a:pPr marL="171450" indent="-171450">
              <a:buFont typeface="Arial" panose="020B0604020202020204" pitchFamily="34" charset="0"/>
              <a:buChar char="•"/>
            </a:pPr>
            <a:r>
              <a:rPr lang="da-DK" dirty="0"/>
              <a:t>At arbejde med, hvornår der er brug for strategisk målstyring fra bestyrelsen - og hvornår der er fokus på </a:t>
            </a:r>
            <a:r>
              <a:rPr lang="da-DK" dirty="0" err="1"/>
              <a:t>opfølgende</a:t>
            </a:r>
            <a:r>
              <a:rPr lang="da-DK" dirty="0"/>
              <a:t> styring af de definerede aktiviteter og indsatser i den boligsociale helhedsplan.</a:t>
            </a:r>
          </a:p>
          <a:p>
            <a:pPr marL="171450" indent="-171450">
              <a:spcBef>
                <a:spcPts val="0"/>
              </a:spcBef>
              <a:buFont typeface="Arial" charset="0"/>
              <a:buChar char="•"/>
            </a:pPr>
            <a:endParaRPr lang="da-DK" dirty="0">
              <a:solidFill>
                <a:schemeClr val="accent4">
                  <a:lumMod val="25000"/>
                </a:schemeClr>
              </a:solidFill>
            </a:endParaRPr>
          </a:p>
          <a:p>
            <a:pPr marL="171450" indent="-171450">
              <a:spcBef>
                <a:spcPts val="0"/>
              </a:spcBef>
              <a:buFont typeface="Arial" charset="0"/>
              <a:buChar char="•"/>
            </a:pPr>
            <a:endParaRPr lang="da-DK" dirty="0">
              <a:solidFill>
                <a:schemeClr val="accent4">
                  <a:lumMod val="25000"/>
                </a:schemeClr>
              </a:solidFill>
            </a:endParaRPr>
          </a:p>
          <a:p>
            <a:pPr>
              <a:lnSpc>
                <a:spcPct val="130000"/>
              </a:lnSpc>
              <a:spcBef>
                <a:spcPts val="0"/>
              </a:spcBef>
            </a:pPr>
            <a:r>
              <a:rPr lang="da-DK" sz="1050" b="1" noProof="1">
                <a:solidFill>
                  <a:srgbClr val="141619"/>
                </a:solidFill>
                <a:cs typeface="LeituraNews-Italic 2"/>
              </a:rPr>
              <a:t>Gode råd og opmærksomhedpunkter</a:t>
            </a:r>
          </a:p>
          <a:p>
            <a:pPr marL="171450" indent="-171450">
              <a:buFont typeface="Arial" charset="0"/>
              <a:buChar char="•"/>
            </a:pPr>
            <a:r>
              <a:rPr lang="da-DK" noProof="1">
                <a:solidFill>
                  <a:srgbClr val="141619"/>
                </a:solidFill>
                <a:cs typeface="Avenir LT Std 35 Light"/>
              </a:rPr>
              <a:t>Tag jer tid til at drøfte, hvilke former for styringsgreb, I har til rådighed og hvordan I vil bruge jeres muligheder.</a:t>
            </a:r>
          </a:p>
          <a:p>
            <a:pPr marL="171450" indent="-171450">
              <a:buFont typeface="Arial" charset="0"/>
              <a:buChar char="•"/>
            </a:pPr>
            <a:r>
              <a:rPr lang="da-DK" noProof="1">
                <a:solidFill>
                  <a:srgbClr val="141619"/>
                </a:solidFill>
                <a:cs typeface="Avenir LT Std 35 Light"/>
              </a:rPr>
              <a:t>Drøft også, hvad andre styringsaktører, fx, staten, styrer, så I får et fælles billede af jeres påvirkningsmuligheder.</a:t>
            </a:r>
          </a:p>
        </p:txBody>
      </p:sp>
      <p:pic>
        <p:nvPicPr>
          <p:cNvPr id="6" name="Billede 5" descr="Logo - yellow white_ny.psd">
            <a:extLst>
              <a:ext uri="{FF2B5EF4-FFF2-40B4-BE49-F238E27FC236}">
                <a16:creationId xmlns:a16="http://schemas.microsoft.com/office/drawing/2014/main" id="{236EA3B7-0ACD-9549-BABB-C4F896F16C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2</a:t>
            </a:fld>
            <a:endParaRPr lang="da-DK" sz="1000" dirty="0">
              <a:latin typeface="Avenir Next" panose="020B0503020202020204" pitchFamily="34" charset="0"/>
              <a:cs typeface="Avenir LT Std 35 Light"/>
            </a:endParaRPr>
          </a:p>
        </p:txBody>
      </p:sp>
    </p:spTree>
    <p:extLst>
      <p:ext uri="{BB962C8B-B14F-4D97-AF65-F5344CB8AC3E}">
        <p14:creationId xmlns:p14="http://schemas.microsoft.com/office/powerpoint/2010/main" val="102951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04C574F-FD59-4A4A-87BB-E2DAC78785E5}"/>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677873" y="830288"/>
            <a:ext cx="397916" cy="584096"/>
          </a:xfrm>
          <a:prstGeom prst="rect">
            <a:avLst/>
          </a:prstGeom>
        </p:spPr>
      </p:pic>
      <p:sp>
        <p:nvSpPr>
          <p:cNvPr id="8" name="Ellipse 7">
            <a:extLst>
              <a:ext uri="{FF2B5EF4-FFF2-40B4-BE49-F238E27FC236}">
                <a16:creationId xmlns:a16="http://schemas.microsoft.com/office/drawing/2014/main" id="{9E1212FC-E773-4E49-8411-CA4405E86A81}"/>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a:xfrm>
            <a:off x="1415530" y="256655"/>
            <a:ext cx="7886700" cy="1325563"/>
          </a:xfrm>
        </p:spPr>
        <p:txBody>
          <a:bodyPr/>
          <a:lstStyle/>
          <a:p>
            <a:pPr>
              <a:lnSpc>
                <a:spcPct val="120000"/>
              </a:lnSpc>
            </a:pPr>
            <a:r>
              <a:rPr lang="da-DK" sz="1500" dirty="0"/>
              <a:t>Værktøj:</a:t>
            </a:r>
            <a:br>
              <a:rPr lang="da-DK" dirty="0"/>
            </a:br>
            <a:r>
              <a:rPr lang="da-DK" dirty="0"/>
              <a:t>Kerneopgave og kerneydelser</a:t>
            </a:r>
          </a:p>
        </p:txBody>
      </p:sp>
      <p:pic>
        <p:nvPicPr>
          <p:cNvPr id="6" name="Billede 5" descr="Logo - yellow white_ny.psd">
            <a:extLst>
              <a:ext uri="{FF2B5EF4-FFF2-40B4-BE49-F238E27FC236}">
                <a16:creationId xmlns:a16="http://schemas.microsoft.com/office/drawing/2014/main" id="{236EA3B7-0ACD-9549-BABB-C4F896F16C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3</a:t>
            </a:fld>
            <a:endParaRPr lang="da-DK" sz="1000" dirty="0">
              <a:latin typeface="Avenir Next" panose="020B0503020202020204" pitchFamily="34" charset="0"/>
              <a:cs typeface="Avenir LT Std 35 Light"/>
            </a:endParaRPr>
          </a:p>
        </p:txBody>
      </p:sp>
      <p:sp>
        <p:nvSpPr>
          <p:cNvPr id="9" name="Pladsholder til indhold 2">
            <a:extLst>
              <a:ext uri="{FF2B5EF4-FFF2-40B4-BE49-F238E27FC236}">
                <a16:creationId xmlns:a16="http://schemas.microsoft.com/office/drawing/2014/main" id="{A0CE0F88-D915-4D44-BE8E-FED96CC0775B}"/>
              </a:ext>
            </a:extLst>
          </p:cNvPr>
          <p:cNvSpPr txBox="1">
            <a:spLocks/>
          </p:cNvSpPr>
          <p:nvPr/>
        </p:nvSpPr>
        <p:spPr>
          <a:xfrm>
            <a:off x="352540" y="1770882"/>
            <a:ext cx="8395332" cy="1391113"/>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da-DK" sz="1100" b="1" dirty="0">
                <a:latin typeface="Avenir Next" panose="020B0503020202020204" pitchFamily="34" charset="0"/>
              </a:rPr>
              <a:t>Sæt fokus på kerneopgave og målsætninger</a:t>
            </a:r>
          </a:p>
          <a:p>
            <a:pPr marL="0" indent="0">
              <a:buNone/>
            </a:pPr>
            <a:r>
              <a:rPr lang="da-DK" sz="1100" dirty="0">
                <a:latin typeface="Avenir Next" panose="020B0503020202020204" pitchFamily="34" charset="0"/>
              </a:rPr>
              <a:t>Formålet med dette procesværktøj er at sætte fokus på bestyrelsens fælles opgave med den boligsociale indsats - og hvad I som bestyrelse skal samarbejde for og henimod. Derfor skal I sammen formulere, hvad der er jeres primære kerneopgave og hvilke kerneydelser I som bestyrelse skal levere. Processen vil tydeliggøre, om der er sammenhæng mellem jeres kerneopgave og jeres kerneydelser.</a:t>
            </a:r>
          </a:p>
        </p:txBody>
      </p:sp>
      <p:sp>
        <p:nvSpPr>
          <p:cNvPr id="10" name="Pladsholder til indhold 2">
            <a:extLst>
              <a:ext uri="{FF2B5EF4-FFF2-40B4-BE49-F238E27FC236}">
                <a16:creationId xmlns:a16="http://schemas.microsoft.com/office/drawing/2014/main" id="{5FE14E85-3367-8A42-8CF8-FC0726767281}"/>
              </a:ext>
            </a:extLst>
          </p:cNvPr>
          <p:cNvSpPr txBox="1">
            <a:spLocks/>
          </p:cNvSpPr>
          <p:nvPr/>
        </p:nvSpPr>
        <p:spPr>
          <a:xfrm>
            <a:off x="5943551" y="3233350"/>
            <a:ext cx="2728391" cy="1587662"/>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100" b="1" dirty="0"/>
              <a:t>Tid</a:t>
            </a:r>
          </a:p>
          <a:p>
            <a:pPr marL="0" indent="0">
              <a:buNone/>
            </a:pPr>
            <a:r>
              <a:rPr lang="da-DK" sz="1100" dirty="0"/>
              <a:t>I skal afsætte ca. 2 timer til arbejdet</a:t>
            </a:r>
          </a:p>
          <a:p>
            <a:pPr marL="0" indent="0">
              <a:buNone/>
            </a:pPr>
            <a:endParaRPr lang="da-DK" sz="1100" dirty="0"/>
          </a:p>
          <a:p>
            <a:pPr marL="0" indent="0">
              <a:buNone/>
            </a:pPr>
            <a:r>
              <a:rPr lang="da-DK" sz="1100" b="1" dirty="0"/>
              <a:t>Materialer</a:t>
            </a:r>
          </a:p>
          <a:p>
            <a:pPr marL="0" indent="0">
              <a:buNone/>
            </a:pPr>
            <a:r>
              <a:rPr lang="da-DK" sz="1100" dirty="0"/>
              <a:t>Billeder/fotos til inspiration</a:t>
            </a:r>
          </a:p>
          <a:p>
            <a:pPr marL="0" indent="0">
              <a:buNone/>
            </a:pPr>
            <a:r>
              <a:rPr lang="da-DK" sz="1100" dirty="0"/>
              <a:t>Skabelon</a:t>
            </a:r>
          </a:p>
        </p:txBody>
      </p:sp>
      <p:sp>
        <p:nvSpPr>
          <p:cNvPr id="11" name="Tekstfelt 10">
            <a:extLst>
              <a:ext uri="{FF2B5EF4-FFF2-40B4-BE49-F238E27FC236}">
                <a16:creationId xmlns:a16="http://schemas.microsoft.com/office/drawing/2014/main" id="{79B23092-34D3-1346-BD22-8E2F17E722AA}"/>
              </a:ext>
            </a:extLst>
          </p:cNvPr>
          <p:cNvSpPr txBox="1"/>
          <p:nvPr/>
        </p:nvSpPr>
        <p:spPr>
          <a:xfrm>
            <a:off x="432367" y="3217029"/>
            <a:ext cx="5178167" cy="3058914"/>
          </a:xfrm>
          <a:prstGeom prst="rect">
            <a:avLst/>
          </a:prstGeom>
          <a:noFill/>
        </p:spPr>
        <p:txBody>
          <a:bodyPr wrap="square" rtlCol="0">
            <a:spAutoFit/>
          </a:bodyPr>
          <a:lstStyle/>
          <a:p>
            <a:r>
              <a:rPr lang="da-DK" sz="1100" b="1" dirty="0">
                <a:latin typeface="Avenir Next" panose="020B0503020202020204" pitchFamily="34" charset="0"/>
                <a:cs typeface="Avenir LT Std 35 Light"/>
              </a:rPr>
              <a:t>Trin – vejledning til brug af værktøjet</a:t>
            </a:r>
          </a:p>
          <a:p>
            <a:endParaRPr lang="da-DK" sz="1100" b="1" dirty="0">
              <a:latin typeface="Avenir Next" panose="020B0503020202020204" pitchFamily="34" charset="0"/>
              <a:cs typeface="Avenir LT Std 35 Light"/>
            </a:endParaRPr>
          </a:p>
          <a:p>
            <a:pPr marL="228600" indent="-228600">
              <a:lnSpc>
                <a:spcPct val="130000"/>
              </a:lnSpc>
              <a:buAutoNum type="arabicPeriod"/>
            </a:pPr>
            <a:r>
              <a:rPr lang="da-DK" sz="1100" b="1" dirty="0">
                <a:latin typeface="Avenir Next" panose="020B0503020202020204" pitchFamily="34" charset="0"/>
              </a:rPr>
              <a:t>Print skabelonen i A3</a:t>
            </a:r>
          </a:p>
          <a:p>
            <a:pPr>
              <a:lnSpc>
                <a:spcPct val="130000"/>
              </a:lnSpc>
            </a:pPr>
            <a:endParaRPr lang="da-DK" sz="1100" b="1" dirty="0">
              <a:latin typeface="Avenir Next" panose="020B0503020202020204" pitchFamily="34" charset="0"/>
            </a:endParaRPr>
          </a:p>
          <a:p>
            <a:pPr>
              <a:lnSpc>
                <a:spcPct val="130000"/>
              </a:lnSpc>
            </a:pPr>
            <a:r>
              <a:rPr lang="da-DK" sz="1100" b="1" dirty="0">
                <a:latin typeface="Avenir Next" panose="020B0503020202020204" pitchFamily="34" charset="0"/>
              </a:rPr>
              <a:t>2. Tag en snak om bestyrelsens kerneopgave </a:t>
            </a:r>
            <a:r>
              <a:rPr lang="da-DK" sz="1100" dirty="0">
                <a:latin typeface="Avenir Next" panose="020B0503020202020204" pitchFamily="34" charset="0"/>
              </a:rPr>
              <a:t>ud fra følgende spørgsmål:</a:t>
            </a:r>
          </a:p>
          <a:p>
            <a:pPr marL="628650" lvl="1" indent="-171450">
              <a:lnSpc>
                <a:spcPct val="130000"/>
              </a:lnSpc>
              <a:buFont typeface="Arial" panose="020B0604020202020204" pitchFamily="34" charset="0"/>
              <a:buChar char="•"/>
            </a:pPr>
            <a:r>
              <a:rPr lang="da-DK" sz="1100" dirty="0">
                <a:latin typeface="Avenir Next" panose="020B0503020202020204" pitchFamily="34" charset="0"/>
              </a:rPr>
              <a:t>Hvad er I som bestyrelse sat i verden for at opnå? Kommissoriet vil danne baggrund for denne drøftelse.</a:t>
            </a:r>
          </a:p>
          <a:p>
            <a:pPr>
              <a:lnSpc>
                <a:spcPct val="130000"/>
              </a:lnSpc>
            </a:pPr>
            <a:endParaRPr lang="da-DK" sz="1100" dirty="0">
              <a:latin typeface="Avenir Next" panose="020B0503020202020204" pitchFamily="34" charset="0"/>
            </a:endParaRPr>
          </a:p>
          <a:p>
            <a:pPr>
              <a:lnSpc>
                <a:spcPct val="130000"/>
              </a:lnSpc>
            </a:pPr>
            <a:r>
              <a:rPr lang="da-DK" sz="1100" b="1" dirty="0">
                <a:latin typeface="Avenir Next" panose="020B0503020202020204" pitchFamily="34" charset="0"/>
              </a:rPr>
              <a:t>3. Formuler på baggrund af jeres snak én præcis sætning</a:t>
            </a:r>
            <a:r>
              <a:rPr lang="da-DK" sz="1100" dirty="0">
                <a:latin typeface="Avenir Next" panose="020B0503020202020204" pitchFamily="34" charset="0"/>
              </a:rPr>
              <a:t>, der betegner jeres kerneopgave. Skriv den i cirklen.</a:t>
            </a:r>
          </a:p>
          <a:p>
            <a:pPr>
              <a:lnSpc>
                <a:spcPct val="130000"/>
              </a:lnSpc>
            </a:pPr>
            <a:endParaRPr lang="da-DK" sz="1100" dirty="0">
              <a:latin typeface="Avenir Next" panose="020B0503020202020204" pitchFamily="34" charset="0"/>
            </a:endParaRPr>
          </a:p>
          <a:p>
            <a:pPr>
              <a:lnSpc>
                <a:spcPct val="130000"/>
              </a:lnSpc>
            </a:pPr>
            <a:r>
              <a:rPr lang="da-DK" sz="1100" b="1" dirty="0">
                <a:latin typeface="Avenir Next" panose="020B0503020202020204" pitchFamily="34" charset="0"/>
              </a:rPr>
              <a:t>4. Definer hvilke kerneydelser, der knytter sig til jeres kerneopgave</a:t>
            </a:r>
            <a:r>
              <a:rPr lang="da-DK" sz="1100" dirty="0">
                <a:latin typeface="Avenir Next" panose="020B0503020202020204" pitchFamily="34" charset="0"/>
              </a:rPr>
              <a:t>: Hvad er det, I gør som bestyrelsen for at levere kerneopgaven? Skriv kerneydelserne ud fra cirklen.</a:t>
            </a:r>
          </a:p>
        </p:txBody>
      </p:sp>
      <p:cxnSp>
        <p:nvCxnSpPr>
          <p:cNvPr id="12" name="Lige forbindelse 11">
            <a:extLst>
              <a:ext uri="{FF2B5EF4-FFF2-40B4-BE49-F238E27FC236}">
                <a16:creationId xmlns:a16="http://schemas.microsoft.com/office/drawing/2014/main" id="{0712A7AA-B5EF-8048-A943-33C1ABFD2790}"/>
              </a:ext>
            </a:extLst>
          </p:cNvPr>
          <p:cNvCxnSpPr/>
          <p:nvPr/>
        </p:nvCxnSpPr>
        <p:spPr>
          <a:xfrm>
            <a:off x="5754950" y="3329829"/>
            <a:ext cx="0" cy="291371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55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41CDB-E29C-9A4F-9D54-D3A8563464FE}"/>
              </a:ext>
            </a:extLst>
          </p:cNvPr>
          <p:cNvSpPr>
            <a:spLocks noGrp="1"/>
          </p:cNvSpPr>
          <p:nvPr>
            <p:ph type="title"/>
          </p:nvPr>
        </p:nvSpPr>
        <p:spPr>
          <a:xfrm>
            <a:off x="1421377" y="256655"/>
            <a:ext cx="7886700" cy="1325563"/>
          </a:xfrm>
        </p:spPr>
        <p:txBody>
          <a:bodyPr/>
          <a:lstStyle/>
          <a:p>
            <a:pPr>
              <a:lnSpc>
                <a:spcPct val="120000"/>
              </a:lnSpc>
            </a:pPr>
            <a:r>
              <a:rPr lang="da-DK" sz="1500" dirty="0"/>
              <a:t>Skabelon:</a:t>
            </a:r>
            <a:br>
              <a:rPr lang="da-DK" dirty="0"/>
            </a:br>
            <a:r>
              <a:rPr lang="da-DK" dirty="0"/>
              <a:t>Kerneopgave og kerneydelser</a:t>
            </a:r>
          </a:p>
        </p:txBody>
      </p:sp>
      <p:pic>
        <p:nvPicPr>
          <p:cNvPr id="7" name="Billede 6" descr="Logo - yellow white_ny.psd">
            <a:extLst>
              <a:ext uri="{FF2B5EF4-FFF2-40B4-BE49-F238E27FC236}">
                <a16:creationId xmlns:a16="http://schemas.microsoft.com/office/drawing/2014/main" id="{241ABC6C-B428-DD43-9CCC-DC4D02229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8" name="Pladsholder til diasnummer 3">
            <a:extLst>
              <a:ext uri="{FF2B5EF4-FFF2-40B4-BE49-F238E27FC236}">
                <a16:creationId xmlns:a16="http://schemas.microsoft.com/office/drawing/2014/main" id="{4875171C-7BA3-5440-9024-27B23449456B}"/>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4</a:t>
            </a:fld>
            <a:endParaRPr lang="da-DK" sz="1000" dirty="0">
              <a:latin typeface="Avenir Next" panose="020B0503020202020204" pitchFamily="34" charset="0"/>
              <a:cs typeface="Avenir LT Std 35 Light"/>
            </a:endParaRPr>
          </a:p>
        </p:txBody>
      </p:sp>
      <p:sp>
        <p:nvSpPr>
          <p:cNvPr id="27" name="Ellipse 26">
            <a:extLst>
              <a:ext uri="{FF2B5EF4-FFF2-40B4-BE49-F238E27FC236}">
                <a16:creationId xmlns:a16="http://schemas.microsoft.com/office/drawing/2014/main" id="{1BD0EB80-34BB-8642-8664-A28C59A84B4B}"/>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8" name="Billede 27">
            <a:extLst>
              <a:ext uri="{FF2B5EF4-FFF2-40B4-BE49-F238E27FC236}">
                <a16:creationId xmlns:a16="http://schemas.microsoft.com/office/drawing/2014/main" id="{E7AF2757-129C-BF4E-94DF-F7315EF1DB4C}"/>
              </a:ext>
            </a:extLst>
          </p:cNvPr>
          <p:cNvPicPr>
            <a:picLocks noChangeAspect="1"/>
          </p:cNvPicPr>
          <p:nvPr/>
        </p:nvPicPr>
        <p:blipFill>
          <a:blip r:embed="rId3"/>
          <a:stretch>
            <a:fillRect/>
          </a:stretch>
        </p:blipFill>
        <p:spPr>
          <a:xfrm>
            <a:off x="625047" y="819095"/>
            <a:ext cx="462317" cy="606481"/>
          </a:xfrm>
          <a:prstGeom prst="rect">
            <a:avLst/>
          </a:prstGeom>
        </p:spPr>
      </p:pic>
      <p:pic>
        <p:nvPicPr>
          <p:cNvPr id="6" name="Billede 5" descr="Et billede, der indeholder mørk, indendørs&#10;&#10;&#10;&#10;Automatisk oprettet beskrivelse">
            <a:extLst>
              <a:ext uri="{FF2B5EF4-FFF2-40B4-BE49-F238E27FC236}">
                <a16:creationId xmlns:a16="http://schemas.microsoft.com/office/drawing/2014/main" id="{BD9A6953-D723-3647-A68C-EFDD16B32083}"/>
              </a:ext>
            </a:extLst>
          </p:cNvPr>
          <p:cNvPicPr>
            <a:picLocks noChangeAspect="1"/>
          </p:cNvPicPr>
          <p:nvPr/>
        </p:nvPicPr>
        <p:blipFill>
          <a:blip r:embed="rId4">
            <a:lum bright="70000" contrast="-70000"/>
            <a:alphaModFix amt="20000"/>
          </a:blip>
          <a:stretch>
            <a:fillRect/>
          </a:stretch>
        </p:blipFill>
        <p:spPr>
          <a:xfrm>
            <a:off x="-452849" y="1723441"/>
            <a:ext cx="6014615" cy="6044464"/>
          </a:xfrm>
          <a:prstGeom prst="rect">
            <a:avLst/>
          </a:prstGeom>
        </p:spPr>
      </p:pic>
      <p:sp>
        <p:nvSpPr>
          <p:cNvPr id="9" name="Ellipse 8">
            <a:extLst>
              <a:ext uri="{FF2B5EF4-FFF2-40B4-BE49-F238E27FC236}">
                <a16:creationId xmlns:a16="http://schemas.microsoft.com/office/drawing/2014/main" id="{93702F92-BE69-2B48-B047-EEF0A86B586F}"/>
              </a:ext>
            </a:extLst>
          </p:cNvPr>
          <p:cNvSpPr/>
          <p:nvPr/>
        </p:nvSpPr>
        <p:spPr>
          <a:xfrm>
            <a:off x="3174714" y="2640261"/>
            <a:ext cx="2794572" cy="27945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F262E2A0-FAA7-6A40-833D-A675AD2AD4B3}"/>
              </a:ext>
            </a:extLst>
          </p:cNvPr>
          <p:cNvSpPr txBox="1"/>
          <p:nvPr/>
        </p:nvSpPr>
        <p:spPr>
          <a:xfrm>
            <a:off x="3482939" y="2237428"/>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Kerneopgave</a:t>
            </a:r>
          </a:p>
        </p:txBody>
      </p:sp>
      <p:cxnSp>
        <p:nvCxnSpPr>
          <p:cNvPr id="12" name="Lige forbindelse 11">
            <a:extLst>
              <a:ext uri="{FF2B5EF4-FFF2-40B4-BE49-F238E27FC236}">
                <a16:creationId xmlns:a16="http://schemas.microsoft.com/office/drawing/2014/main" id="{59828DE0-AA4B-9F49-B331-46C6775D93E1}"/>
              </a:ext>
            </a:extLst>
          </p:cNvPr>
          <p:cNvCxnSpPr/>
          <p:nvPr/>
        </p:nvCxnSpPr>
        <p:spPr>
          <a:xfrm>
            <a:off x="6123398" y="4037547"/>
            <a:ext cx="1962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0C33A511-DF67-AF49-990C-8D4662E9399A}"/>
              </a:ext>
            </a:extLst>
          </p:cNvPr>
          <p:cNvCxnSpPr/>
          <p:nvPr/>
        </p:nvCxnSpPr>
        <p:spPr>
          <a:xfrm>
            <a:off x="1015430" y="4037547"/>
            <a:ext cx="1962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9530E321-83DC-734D-86E2-89AC0BCFBB51}"/>
              </a:ext>
            </a:extLst>
          </p:cNvPr>
          <p:cNvCxnSpPr/>
          <p:nvPr/>
        </p:nvCxnSpPr>
        <p:spPr>
          <a:xfrm>
            <a:off x="1321295" y="4970783"/>
            <a:ext cx="1962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5502DDED-4CDA-F649-80C2-95065342E387}"/>
              </a:ext>
            </a:extLst>
          </p:cNvPr>
          <p:cNvCxnSpPr/>
          <p:nvPr/>
        </p:nvCxnSpPr>
        <p:spPr>
          <a:xfrm>
            <a:off x="2193532" y="5926280"/>
            <a:ext cx="1962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AB1A95C5-FDEB-794E-B362-2071285C0BD2}"/>
              </a:ext>
            </a:extLst>
          </p:cNvPr>
          <p:cNvCxnSpPr/>
          <p:nvPr/>
        </p:nvCxnSpPr>
        <p:spPr>
          <a:xfrm>
            <a:off x="5863120" y="4989422"/>
            <a:ext cx="19623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760836F0-D4D6-C346-B722-0F92F0D46831}"/>
              </a:ext>
            </a:extLst>
          </p:cNvPr>
          <p:cNvCxnSpPr/>
          <p:nvPr/>
        </p:nvCxnSpPr>
        <p:spPr>
          <a:xfrm>
            <a:off x="5032626" y="5926280"/>
            <a:ext cx="1962364"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kstfelt 34">
            <a:extLst>
              <a:ext uri="{FF2B5EF4-FFF2-40B4-BE49-F238E27FC236}">
                <a16:creationId xmlns:a16="http://schemas.microsoft.com/office/drawing/2014/main" id="{F7312906-BBA6-154B-A213-3448544DCA4B}"/>
              </a:ext>
            </a:extLst>
          </p:cNvPr>
          <p:cNvSpPr txBox="1"/>
          <p:nvPr/>
        </p:nvSpPr>
        <p:spPr>
          <a:xfrm>
            <a:off x="376337" y="4034978"/>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Kerneydelse</a:t>
            </a:r>
          </a:p>
        </p:txBody>
      </p:sp>
      <p:sp>
        <p:nvSpPr>
          <p:cNvPr id="36" name="Tekstfelt 35">
            <a:extLst>
              <a:ext uri="{FF2B5EF4-FFF2-40B4-BE49-F238E27FC236}">
                <a16:creationId xmlns:a16="http://schemas.microsoft.com/office/drawing/2014/main" id="{CE834347-8329-1D40-8490-1C1F75742FB1}"/>
              </a:ext>
            </a:extLst>
          </p:cNvPr>
          <p:cNvSpPr txBox="1"/>
          <p:nvPr/>
        </p:nvSpPr>
        <p:spPr>
          <a:xfrm>
            <a:off x="686465" y="4989422"/>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Kerneydelse</a:t>
            </a:r>
          </a:p>
        </p:txBody>
      </p:sp>
      <p:sp>
        <p:nvSpPr>
          <p:cNvPr id="37" name="Tekstfelt 36">
            <a:extLst>
              <a:ext uri="{FF2B5EF4-FFF2-40B4-BE49-F238E27FC236}">
                <a16:creationId xmlns:a16="http://schemas.microsoft.com/office/drawing/2014/main" id="{1C1A4034-B3BE-254C-9DF1-F9648EF06025}"/>
              </a:ext>
            </a:extLst>
          </p:cNvPr>
          <p:cNvSpPr txBox="1"/>
          <p:nvPr/>
        </p:nvSpPr>
        <p:spPr>
          <a:xfrm>
            <a:off x="1556152" y="5943866"/>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Kerneydelse</a:t>
            </a:r>
          </a:p>
        </p:txBody>
      </p:sp>
      <p:sp>
        <p:nvSpPr>
          <p:cNvPr id="38" name="Tekstfelt 37">
            <a:extLst>
              <a:ext uri="{FF2B5EF4-FFF2-40B4-BE49-F238E27FC236}">
                <a16:creationId xmlns:a16="http://schemas.microsoft.com/office/drawing/2014/main" id="{62584CBA-B373-5E44-BC21-8FFCF3D775EF}"/>
              </a:ext>
            </a:extLst>
          </p:cNvPr>
          <p:cNvSpPr txBox="1"/>
          <p:nvPr/>
        </p:nvSpPr>
        <p:spPr>
          <a:xfrm>
            <a:off x="6589542" y="4052565"/>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Kerneydelse</a:t>
            </a:r>
          </a:p>
        </p:txBody>
      </p:sp>
      <p:sp>
        <p:nvSpPr>
          <p:cNvPr id="39" name="Tekstfelt 38">
            <a:extLst>
              <a:ext uri="{FF2B5EF4-FFF2-40B4-BE49-F238E27FC236}">
                <a16:creationId xmlns:a16="http://schemas.microsoft.com/office/drawing/2014/main" id="{5E1F952C-A144-6941-B915-6EB563CCFE07}"/>
              </a:ext>
            </a:extLst>
          </p:cNvPr>
          <p:cNvSpPr txBox="1"/>
          <p:nvPr/>
        </p:nvSpPr>
        <p:spPr>
          <a:xfrm>
            <a:off x="6326124" y="4998684"/>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Kerneydelse</a:t>
            </a:r>
          </a:p>
        </p:txBody>
      </p:sp>
      <p:sp>
        <p:nvSpPr>
          <p:cNvPr id="40" name="Tekstfelt 39">
            <a:extLst>
              <a:ext uri="{FF2B5EF4-FFF2-40B4-BE49-F238E27FC236}">
                <a16:creationId xmlns:a16="http://schemas.microsoft.com/office/drawing/2014/main" id="{E4869667-1B27-7444-A259-3D1A315813B2}"/>
              </a:ext>
            </a:extLst>
          </p:cNvPr>
          <p:cNvSpPr txBox="1"/>
          <p:nvPr/>
        </p:nvSpPr>
        <p:spPr>
          <a:xfrm>
            <a:off x="5500481" y="5935541"/>
            <a:ext cx="2178121" cy="261610"/>
          </a:xfrm>
          <a:prstGeom prst="rect">
            <a:avLst/>
          </a:prstGeom>
          <a:noFill/>
        </p:spPr>
        <p:txBody>
          <a:bodyPr wrap="square" rtlCol="0">
            <a:spAutoFit/>
          </a:bodyPr>
          <a:lstStyle/>
          <a:p>
            <a:pPr algn="ctr"/>
            <a:r>
              <a:rPr lang="da-DK" sz="1100" b="1" dirty="0">
                <a:latin typeface="Avenir Next" panose="020B0503020202020204" pitchFamily="34" charset="0"/>
              </a:rPr>
              <a:t>Kerneydelse</a:t>
            </a:r>
          </a:p>
        </p:txBody>
      </p:sp>
    </p:spTree>
    <p:extLst>
      <p:ext uri="{BB962C8B-B14F-4D97-AF65-F5344CB8AC3E}">
        <p14:creationId xmlns:p14="http://schemas.microsoft.com/office/powerpoint/2010/main" val="235803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04C574F-FD59-4A4A-87BB-E2DAC78785E5}"/>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677873" y="853614"/>
            <a:ext cx="397916" cy="584096"/>
          </a:xfrm>
          <a:prstGeom prst="rect">
            <a:avLst/>
          </a:prstGeom>
        </p:spPr>
      </p:pic>
      <p:sp>
        <p:nvSpPr>
          <p:cNvPr id="8" name="Ellipse 7">
            <a:extLst>
              <a:ext uri="{FF2B5EF4-FFF2-40B4-BE49-F238E27FC236}">
                <a16:creationId xmlns:a16="http://schemas.microsoft.com/office/drawing/2014/main" id="{9E1212FC-E773-4E49-8411-CA4405E86A81}"/>
              </a:ext>
            </a:extLst>
          </p:cNvPr>
          <p:cNvSpPr/>
          <p:nvPr/>
        </p:nvSpPr>
        <p:spPr>
          <a:xfrm>
            <a:off x="432367" y="701198"/>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a:xfrm>
            <a:off x="1415530" y="418108"/>
            <a:ext cx="5447607" cy="1325563"/>
          </a:xfrm>
        </p:spPr>
        <p:txBody>
          <a:bodyPr/>
          <a:lstStyle/>
          <a:p>
            <a:pPr>
              <a:lnSpc>
                <a:spcPct val="100000"/>
              </a:lnSpc>
            </a:pPr>
            <a:r>
              <a:rPr lang="da-DK" sz="1500" dirty="0"/>
              <a:t>Værktøj:</a:t>
            </a:r>
            <a:br>
              <a:rPr lang="da-DK" dirty="0"/>
            </a:br>
            <a:r>
              <a:rPr lang="da-DK" dirty="0"/>
              <a:t>Roller og ansvar i og omkring bestyrelsen</a:t>
            </a:r>
          </a:p>
        </p:txBody>
      </p:sp>
      <p:pic>
        <p:nvPicPr>
          <p:cNvPr id="6" name="Billede 5" descr="Logo - yellow white_ny.psd">
            <a:extLst>
              <a:ext uri="{FF2B5EF4-FFF2-40B4-BE49-F238E27FC236}">
                <a16:creationId xmlns:a16="http://schemas.microsoft.com/office/drawing/2014/main" id="{236EA3B7-0ACD-9549-BABB-C4F896F16C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5</a:t>
            </a:fld>
            <a:endParaRPr lang="da-DK" sz="1000" dirty="0">
              <a:latin typeface="Avenir Next" panose="020B0503020202020204" pitchFamily="34" charset="0"/>
              <a:cs typeface="Avenir LT Std 35 Light"/>
            </a:endParaRPr>
          </a:p>
        </p:txBody>
      </p:sp>
      <p:sp>
        <p:nvSpPr>
          <p:cNvPr id="9" name="Pladsholder til indhold 2">
            <a:extLst>
              <a:ext uri="{FF2B5EF4-FFF2-40B4-BE49-F238E27FC236}">
                <a16:creationId xmlns:a16="http://schemas.microsoft.com/office/drawing/2014/main" id="{A0CE0F88-D915-4D44-BE8E-FED96CC0775B}"/>
              </a:ext>
            </a:extLst>
          </p:cNvPr>
          <p:cNvSpPr txBox="1">
            <a:spLocks/>
          </p:cNvSpPr>
          <p:nvPr/>
        </p:nvSpPr>
        <p:spPr>
          <a:xfrm>
            <a:off x="352540" y="1850157"/>
            <a:ext cx="8395332" cy="1060911"/>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100" b="1" dirty="0">
                <a:solidFill>
                  <a:schemeClr val="accent4">
                    <a:lumMod val="25000"/>
                  </a:schemeClr>
                </a:solidFill>
                <a:latin typeface="Avenir Next" panose="020B0503020202020204" pitchFamily="34" charset="0"/>
              </a:rPr>
              <a:t>I en organisation er klare roller og ansvar afgørende for styringskæden</a:t>
            </a:r>
            <a:endParaRPr lang="da-DK" sz="1100" b="1" dirty="0">
              <a:latin typeface="Avenir Next" panose="020B0503020202020204" pitchFamily="34" charset="0"/>
            </a:endParaRPr>
          </a:p>
          <a:p>
            <a:pPr marL="0" indent="0">
              <a:buNone/>
            </a:pPr>
            <a:r>
              <a:rPr lang="da-DK" sz="1100" dirty="0">
                <a:solidFill>
                  <a:schemeClr val="accent4">
                    <a:lumMod val="25000"/>
                  </a:schemeClr>
                </a:solidFill>
                <a:latin typeface="Avenir Next" panose="020B0503020202020204" pitchFamily="34" charset="0"/>
              </a:rPr>
              <a:t>Formålet med dette procesværktøj, der består af en række spørgsmål, er, at I sammen med styregruppen/følgegruppen og bestyrelsens </a:t>
            </a:r>
            <a:r>
              <a:rPr lang="da-DK" sz="1100" dirty="0" err="1">
                <a:solidFill>
                  <a:schemeClr val="accent4">
                    <a:lumMod val="25000"/>
                  </a:schemeClr>
                </a:solidFill>
                <a:latin typeface="Avenir Next" panose="020B0503020202020204" pitchFamily="34" charset="0"/>
              </a:rPr>
              <a:t>betjenere</a:t>
            </a:r>
            <a:r>
              <a:rPr lang="da-DK" sz="1100" dirty="0">
                <a:solidFill>
                  <a:schemeClr val="accent4">
                    <a:lumMod val="25000"/>
                  </a:schemeClr>
                </a:solidFill>
                <a:latin typeface="Avenir Next" panose="020B0503020202020204" pitchFamily="34" charset="0"/>
              </a:rPr>
              <a:t> og projektchef skal kortlægge jeres organisering og bestemme, hvem der har hvilke ansvarsområder og roller. Resultatet skal tydeligere styringskæden for jeres organisering. </a:t>
            </a:r>
            <a:endParaRPr lang="da-DK" sz="1100" dirty="0"/>
          </a:p>
        </p:txBody>
      </p:sp>
      <p:sp>
        <p:nvSpPr>
          <p:cNvPr id="10" name="Pladsholder til indhold 2">
            <a:extLst>
              <a:ext uri="{FF2B5EF4-FFF2-40B4-BE49-F238E27FC236}">
                <a16:creationId xmlns:a16="http://schemas.microsoft.com/office/drawing/2014/main" id="{5FE14E85-3367-8A42-8CF8-FC0726767281}"/>
              </a:ext>
            </a:extLst>
          </p:cNvPr>
          <p:cNvSpPr txBox="1">
            <a:spLocks/>
          </p:cNvSpPr>
          <p:nvPr/>
        </p:nvSpPr>
        <p:spPr>
          <a:xfrm>
            <a:off x="5943551" y="3233350"/>
            <a:ext cx="2728391" cy="1587662"/>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100" b="1" dirty="0"/>
              <a:t>Tid</a:t>
            </a:r>
          </a:p>
          <a:p>
            <a:pPr marL="0" indent="0">
              <a:buNone/>
            </a:pPr>
            <a:r>
              <a:rPr lang="da-DK" sz="1100" dirty="0"/>
              <a:t>Ca. 2 timer</a:t>
            </a:r>
          </a:p>
          <a:p>
            <a:pPr marL="0" indent="0">
              <a:buNone/>
            </a:pPr>
            <a:endParaRPr lang="da-DK" sz="1100" dirty="0"/>
          </a:p>
          <a:p>
            <a:pPr marL="0" indent="0">
              <a:buNone/>
            </a:pPr>
            <a:r>
              <a:rPr lang="da-DK" sz="1100" b="1" dirty="0"/>
              <a:t>Materialer</a:t>
            </a:r>
          </a:p>
          <a:p>
            <a:pPr marL="0" indent="0">
              <a:buNone/>
            </a:pPr>
            <a:r>
              <a:rPr lang="da-DK" sz="1100" dirty="0"/>
              <a:t>Skabeloner</a:t>
            </a:r>
          </a:p>
          <a:p>
            <a:pPr marL="0" indent="0">
              <a:buNone/>
            </a:pPr>
            <a:r>
              <a:rPr lang="da-DK" sz="1100" dirty="0"/>
              <a:t>Sprittusch</a:t>
            </a:r>
          </a:p>
        </p:txBody>
      </p:sp>
      <p:sp>
        <p:nvSpPr>
          <p:cNvPr id="11" name="Tekstfelt 10">
            <a:extLst>
              <a:ext uri="{FF2B5EF4-FFF2-40B4-BE49-F238E27FC236}">
                <a16:creationId xmlns:a16="http://schemas.microsoft.com/office/drawing/2014/main" id="{79B23092-34D3-1346-BD22-8E2F17E722AA}"/>
              </a:ext>
            </a:extLst>
          </p:cNvPr>
          <p:cNvSpPr txBox="1"/>
          <p:nvPr/>
        </p:nvSpPr>
        <p:spPr>
          <a:xfrm>
            <a:off x="432367" y="3082074"/>
            <a:ext cx="5322579" cy="3477875"/>
          </a:xfrm>
          <a:prstGeom prst="rect">
            <a:avLst/>
          </a:prstGeom>
          <a:noFill/>
        </p:spPr>
        <p:txBody>
          <a:bodyPr wrap="square" rtlCol="0">
            <a:spAutoFit/>
          </a:bodyPr>
          <a:lstStyle/>
          <a:p>
            <a:r>
              <a:rPr lang="da-DK" sz="1100" b="1" dirty="0">
                <a:solidFill>
                  <a:schemeClr val="accent4">
                    <a:lumMod val="25000"/>
                  </a:schemeClr>
                </a:solidFill>
                <a:latin typeface="Avenir Next" panose="020B0503020202020204" pitchFamily="34" charset="0"/>
              </a:rPr>
              <a:t>Trin – vejledning til brug af værktøjet</a:t>
            </a:r>
          </a:p>
          <a:p>
            <a:pPr marL="228600" indent="-228600">
              <a:buAutoNum type="arabicPeriod"/>
            </a:pPr>
            <a:endParaRPr lang="da-DK" sz="1100" b="1" dirty="0">
              <a:solidFill>
                <a:schemeClr val="accent4">
                  <a:lumMod val="25000"/>
                </a:schemeClr>
              </a:solidFill>
              <a:latin typeface="Avenir Next" panose="020B0503020202020204" pitchFamily="34" charset="0"/>
            </a:endParaRPr>
          </a:p>
          <a:p>
            <a:pPr marL="228600" indent="-228600">
              <a:buAutoNum type="arabicPeriod"/>
            </a:pPr>
            <a:r>
              <a:rPr lang="da-DK" sz="1100" b="1" dirty="0">
                <a:solidFill>
                  <a:schemeClr val="accent4">
                    <a:lumMod val="25000"/>
                  </a:schemeClr>
                </a:solidFill>
                <a:latin typeface="Avenir Next" panose="020B0503020202020204" pitchFamily="34" charset="0"/>
              </a:rPr>
              <a:t>Print alle skabelonerne </a:t>
            </a:r>
          </a:p>
          <a:p>
            <a:pPr marL="228600" indent="-228600">
              <a:buAutoNum type="arabicPeriod"/>
            </a:pPr>
            <a:endParaRPr lang="da-DK" sz="1100" b="1" dirty="0">
              <a:solidFill>
                <a:schemeClr val="accent4">
                  <a:lumMod val="25000"/>
                </a:schemeClr>
              </a:solidFill>
              <a:latin typeface="Avenir Next" panose="020B0503020202020204" pitchFamily="34" charset="0"/>
            </a:endParaRPr>
          </a:p>
          <a:p>
            <a:pPr marL="228600" indent="-228600">
              <a:buAutoNum type="arabicPeriod"/>
            </a:pPr>
            <a:r>
              <a:rPr lang="da-DK" sz="1100" b="1" dirty="0">
                <a:solidFill>
                  <a:schemeClr val="accent4">
                    <a:lumMod val="25000"/>
                  </a:schemeClr>
                </a:solidFill>
                <a:latin typeface="Avenir Next" panose="020B0503020202020204" pitchFamily="34" charset="0"/>
              </a:rPr>
              <a:t>Hvis I er flere fra organisationen samlet, så fordel jer i grupper</a:t>
            </a:r>
            <a:r>
              <a:rPr lang="da-DK" sz="1100" dirty="0">
                <a:solidFill>
                  <a:schemeClr val="accent4">
                    <a:lumMod val="25000"/>
                  </a:schemeClr>
                </a:solidFill>
                <a:latin typeface="Avenir Next" panose="020B0503020202020204" pitchFamily="34" charset="0"/>
              </a:rPr>
              <a:t>, så bestyrelsen sidder sammen, styre/følgegruppen  og evt. aktivitetsgrupperne osv. Snak i grupperne ud </a:t>
            </a:r>
            <a:r>
              <a:rPr lang="da-DK" sz="1100">
                <a:solidFill>
                  <a:schemeClr val="accent4">
                    <a:lumMod val="25000"/>
                  </a:schemeClr>
                </a:solidFill>
                <a:latin typeface="Avenir Next" panose="020B0503020202020204" pitchFamily="34" charset="0"/>
              </a:rPr>
              <a:t>fra processpørgsmålene.</a:t>
            </a:r>
          </a:p>
          <a:p>
            <a:endParaRPr lang="da-DK" sz="1100" dirty="0">
              <a:solidFill>
                <a:schemeClr val="accent4">
                  <a:lumMod val="25000"/>
                </a:schemeClr>
              </a:solidFill>
              <a:latin typeface="Avenir Next" panose="020B0503020202020204" pitchFamily="34" charset="0"/>
            </a:endParaRPr>
          </a:p>
          <a:p>
            <a:r>
              <a:rPr lang="da-DK" sz="1100" b="1" dirty="0">
                <a:solidFill>
                  <a:schemeClr val="accent4">
                    <a:lumMod val="25000"/>
                  </a:schemeClr>
                </a:solidFill>
                <a:latin typeface="Avenir Next" panose="020B0503020202020204" pitchFamily="34" charset="0"/>
              </a:rPr>
              <a:t>3. Udfyld skabelonen i fællesskab</a:t>
            </a:r>
            <a:r>
              <a:rPr lang="da-DK" sz="1100" dirty="0">
                <a:solidFill>
                  <a:schemeClr val="accent4">
                    <a:lumMod val="25000"/>
                  </a:schemeClr>
                </a:solidFill>
                <a:latin typeface="Avenir Next" panose="020B0503020202020204" pitchFamily="34" charset="0"/>
              </a:rPr>
              <a:t> med enkle sætninger ud fra en fælles drøftelse på baggrund af spørgsmålene i drøftede i forrige trin.</a:t>
            </a:r>
          </a:p>
          <a:p>
            <a:endParaRPr lang="da-DK" sz="1100" dirty="0">
              <a:solidFill>
                <a:schemeClr val="accent4">
                  <a:lumMod val="25000"/>
                </a:schemeClr>
              </a:solidFill>
              <a:latin typeface="Avenir Next" panose="020B0503020202020204" pitchFamily="34" charset="0"/>
            </a:endParaRPr>
          </a:p>
          <a:p>
            <a:r>
              <a:rPr lang="da-DK" sz="1100" b="1" dirty="0">
                <a:solidFill>
                  <a:schemeClr val="accent4">
                    <a:lumMod val="25000"/>
                  </a:schemeClr>
                </a:solidFill>
                <a:latin typeface="Avenir Next" panose="020B0503020202020204" pitchFamily="34" charset="0"/>
              </a:rPr>
              <a:t>4. Herefter kan I sammen tegne jeres organisering på nu-situationen</a:t>
            </a:r>
            <a:r>
              <a:rPr lang="da-DK" sz="1100" dirty="0">
                <a:solidFill>
                  <a:schemeClr val="accent4">
                    <a:lumMod val="25000"/>
                  </a:schemeClr>
                </a:solidFill>
                <a:latin typeface="Avenir Next" panose="020B0503020202020204" pitchFamily="34" charset="0"/>
              </a:rPr>
              <a:t> ud fra følgende to spørgsmål:</a:t>
            </a:r>
          </a:p>
          <a:p>
            <a:pPr marL="628650" lvl="1" indent="-171450">
              <a:buFont typeface="Arial" panose="020B0604020202020204" pitchFamily="34" charset="0"/>
              <a:buChar char="•"/>
            </a:pPr>
            <a:r>
              <a:rPr lang="da-DK" sz="1100" dirty="0">
                <a:solidFill>
                  <a:schemeClr val="accent4">
                    <a:lumMod val="25000"/>
                  </a:schemeClr>
                </a:solidFill>
                <a:latin typeface="Avenir Next" panose="020B0503020202020204" pitchFamily="34" charset="0"/>
              </a:rPr>
              <a:t>Hvordan er I organiseret omkring helhedsplanen?</a:t>
            </a:r>
          </a:p>
          <a:p>
            <a:pPr marL="628650" lvl="1" indent="-171450">
              <a:buFont typeface="Arial" panose="020B0604020202020204" pitchFamily="34" charset="0"/>
              <a:buChar char="•"/>
            </a:pPr>
            <a:r>
              <a:rPr lang="da-DK" sz="1100" dirty="0">
                <a:solidFill>
                  <a:schemeClr val="accent4">
                    <a:lumMod val="25000"/>
                  </a:schemeClr>
                </a:solidFill>
                <a:latin typeface="Avenir Next" panose="020B0503020202020204" pitchFamily="34" charset="0"/>
              </a:rPr>
              <a:t>Hvilke samarbejdsrelationer og samspil er der mellem de forskellige enheder og aktører i organiseringen?</a:t>
            </a:r>
          </a:p>
          <a:p>
            <a:endParaRPr lang="da-DK" sz="1100" dirty="0">
              <a:solidFill>
                <a:schemeClr val="accent4">
                  <a:lumMod val="25000"/>
                </a:schemeClr>
              </a:solidFill>
              <a:latin typeface="Avenir Next" panose="020B0503020202020204" pitchFamily="34" charset="0"/>
            </a:endParaRPr>
          </a:p>
          <a:p>
            <a:r>
              <a:rPr lang="da-DK" sz="1100" b="1" dirty="0">
                <a:solidFill>
                  <a:schemeClr val="accent4">
                    <a:lumMod val="25000"/>
                  </a:schemeClr>
                </a:solidFill>
                <a:latin typeface="Avenir Next" panose="020B0503020202020204" pitchFamily="34" charset="0"/>
              </a:rPr>
              <a:t>5. Overvej ud fra kortlægningen af jeres organisering, om det er er den mest optimale </a:t>
            </a:r>
            <a:r>
              <a:rPr lang="da-DK" sz="1100" dirty="0">
                <a:solidFill>
                  <a:schemeClr val="accent4">
                    <a:lumMod val="25000"/>
                  </a:schemeClr>
                </a:solidFill>
                <a:latin typeface="Avenir Next" panose="020B0503020202020204" pitchFamily="34" charset="0"/>
              </a:rPr>
              <a:t>ift. jeres roller og ansvar, vision og mulighed for at arbejde innovativt.</a:t>
            </a:r>
          </a:p>
        </p:txBody>
      </p:sp>
      <p:cxnSp>
        <p:nvCxnSpPr>
          <p:cNvPr id="12" name="Lige forbindelse 11">
            <a:extLst>
              <a:ext uri="{FF2B5EF4-FFF2-40B4-BE49-F238E27FC236}">
                <a16:creationId xmlns:a16="http://schemas.microsoft.com/office/drawing/2014/main" id="{0712A7AA-B5EF-8048-A943-33C1ABFD2790}"/>
              </a:ext>
            </a:extLst>
          </p:cNvPr>
          <p:cNvCxnSpPr/>
          <p:nvPr/>
        </p:nvCxnSpPr>
        <p:spPr>
          <a:xfrm>
            <a:off x="5754950" y="3329829"/>
            <a:ext cx="0" cy="291371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3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01D1474-8DCB-1A45-B581-87E537609E4C}"/>
              </a:ext>
            </a:extLst>
          </p:cNvPr>
          <p:cNvSpPr>
            <a:spLocks noGrp="1"/>
          </p:cNvSpPr>
          <p:nvPr>
            <p:ph type="title"/>
          </p:nvPr>
        </p:nvSpPr>
        <p:spPr>
          <a:xfrm>
            <a:off x="1413893" y="256655"/>
            <a:ext cx="7886700" cy="1325563"/>
          </a:xfrm>
        </p:spPr>
        <p:txBody>
          <a:bodyPr/>
          <a:lstStyle/>
          <a:p>
            <a:pPr>
              <a:lnSpc>
                <a:spcPct val="120000"/>
              </a:lnSpc>
            </a:pPr>
            <a:r>
              <a:rPr lang="da-DK" sz="1500" dirty="0"/>
              <a:t>Processpørgsmål:</a:t>
            </a:r>
            <a:br>
              <a:rPr lang="da-DK" dirty="0"/>
            </a:br>
            <a:r>
              <a:rPr lang="da-DK" dirty="0"/>
              <a:t>Bestyrelsens ansvarsområder</a:t>
            </a:r>
          </a:p>
        </p:txBody>
      </p:sp>
      <p:sp>
        <p:nvSpPr>
          <p:cNvPr id="8" name="Ellipse 7">
            <a:extLst>
              <a:ext uri="{FF2B5EF4-FFF2-40B4-BE49-F238E27FC236}">
                <a16:creationId xmlns:a16="http://schemas.microsoft.com/office/drawing/2014/main" id="{0C7AD5F5-7BBD-0F41-B765-74BBE5072AEC}"/>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diasnummer 3">
            <a:extLst>
              <a:ext uri="{FF2B5EF4-FFF2-40B4-BE49-F238E27FC236}">
                <a16:creationId xmlns:a16="http://schemas.microsoft.com/office/drawing/2014/main" id="{0A459AA7-2711-914F-84DE-2B9C68E9C6F7}"/>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6</a:t>
            </a:fld>
            <a:endParaRPr lang="da-DK" sz="1000" dirty="0">
              <a:latin typeface="Avenir Next" panose="020B0503020202020204" pitchFamily="34" charset="0"/>
              <a:cs typeface="Avenir LT Std 35 Light"/>
            </a:endParaRPr>
          </a:p>
        </p:txBody>
      </p:sp>
      <p:pic>
        <p:nvPicPr>
          <p:cNvPr id="11" name="Billede 10" descr="Logo - yellow white_ny.psd">
            <a:extLst>
              <a:ext uri="{FF2B5EF4-FFF2-40B4-BE49-F238E27FC236}">
                <a16:creationId xmlns:a16="http://schemas.microsoft.com/office/drawing/2014/main" id="{F71AE138-8BEC-2644-BF30-7B44423718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37" name="Titel 1">
            <a:extLst>
              <a:ext uri="{FF2B5EF4-FFF2-40B4-BE49-F238E27FC236}">
                <a16:creationId xmlns:a16="http://schemas.microsoft.com/office/drawing/2014/main" id="{B4148A24-C4C2-2844-8A56-5059E3CC7DFD}"/>
              </a:ext>
            </a:extLst>
          </p:cNvPr>
          <p:cNvSpPr txBox="1">
            <a:spLocks/>
          </p:cNvSpPr>
          <p:nvPr/>
        </p:nvSpPr>
        <p:spPr>
          <a:xfrm>
            <a:off x="432367" y="1838095"/>
            <a:ext cx="5524293" cy="4335692"/>
          </a:xfrm>
          <a:prstGeom prst="rect">
            <a:avLst/>
          </a:prstGeom>
          <a:solidFill>
            <a:schemeClr val="bg1">
              <a:lumMod val="95000"/>
            </a:schemeClr>
          </a:solidFill>
          <a:ln>
            <a:noFill/>
          </a:ln>
          <a:effectLst>
            <a:outerShdw blurRad="215900" dist="127000" dir="8100000" sx="98000" sy="98000" algn="tr" rotWithShape="0">
              <a:prstClr val="black">
                <a:alpha val="2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2600" b="0" i="0" kern="1200">
                <a:solidFill>
                  <a:schemeClr val="tx1"/>
                </a:solidFill>
                <a:latin typeface="Avenir LT Std 65 Medium"/>
                <a:ea typeface="+mj-ea"/>
                <a:cs typeface="Avenir LT Std 65 Medium"/>
              </a:defRPr>
            </a:lvl1pPr>
          </a:lstStyle>
          <a:p>
            <a:endParaRPr lang="da-DK" sz="1100" dirty="0">
              <a:latin typeface="Avenir Roman" panose="02000503020000020003" pitchFamily="2" charset="0"/>
            </a:endParaRPr>
          </a:p>
        </p:txBody>
      </p:sp>
      <p:sp>
        <p:nvSpPr>
          <p:cNvPr id="38" name="Tekstfelt 37">
            <a:extLst>
              <a:ext uri="{FF2B5EF4-FFF2-40B4-BE49-F238E27FC236}">
                <a16:creationId xmlns:a16="http://schemas.microsoft.com/office/drawing/2014/main" id="{75D1212C-0644-A64E-986B-9CEE8BF9E163}"/>
              </a:ext>
            </a:extLst>
          </p:cNvPr>
          <p:cNvSpPr txBox="1"/>
          <p:nvPr/>
        </p:nvSpPr>
        <p:spPr>
          <a:xfrm>
            <a:off x="525686" y="1966034"/>
            <a:ext cx="4764487" cy="4524315"/>
          </a:xfrm>
          <a:prstGeom prst="rect">
            <a:avLst/>
          </a:prstGeom>
          <a:noFill/>
        </p:spPr>
        <p:txBody>
          <a:bodyPr wrap="square" rtlCol="0">
            <a:spAutoFit/>
          </a:bodyPr>
          <a:lstStyle/>
          <a:p>
            <a:r>
              <a:rPr lang="da-DK" sz="1200" b="1" dirty="0">
                <a:latin typeface="Avenir Next" panose="020B0503020202020204" pitchFamily="34" charset="0"/>
              </a:rPr>
              <a:t>Bestyrelse</a:t>
            </a:r>
          </a:p>
          <a:p>
            <a:pPr marL="171450" indent="-171450">
              <a:buFont typeface="Arial" panose="020B0604020202020204" pitchFamily="34" charset="0"/>
              <a:buChar char="•"/>
            </a:pPr>
            <a:r>
              <a:rPr lang="da-DK" sz="1200" dirty="0">
                <a:latin typeface="Avenir Next" panose="020B0503020202020204" pitchFamily="34" charset="0"/>
              </a:rPr>
              <a:t>På en skala fra 1-10, i hvor høj grad er det bestyrelsens ansvar at sætte strategisk retning for bestyrelsens arbejde og områdets udvikling?</a:t>
            </a:r>
          </a:p>
          <a:p>
            <a:pPr marL="171450" indent="-171450">
              <a:buFont typeface="Arial" panose="020B0604020202020204" pitchFamily="34" charset="0"/>
              <a:buChar char="•"/>
            </a:pPr>
            <a:r>
              <a:rPr lang="da-DK" sz="1200" dirty="0">
                <a:latin typeface="Avenir Next" panose="020B0503020202020204" pitchFamily="34" charset="0"/>
              </a:rPr>
              <a:t>Hvad betyder det i praksis?</a:t>
            </a:r>
          </a:p>
          <a:p>
            <a:pPr marL="171450" indent="-171450">
              <a:buFont typeface="Arial" panose="020B0604020202020204" pitchFamily="34" charset="0"/>
              <a:buChar char="•"/>
            </a:pPr>
            <a:r>
              <a:rPr lang="da-DK" sz="1200" dirty="0">
                <a:latin typeface="Avenir Next" panose="020B0503020202020204" pitchFamily="34" charset="0"/>
              </a:rPr>
              <a:t>Hvilken betydning har bestyrelsens sammensætning for det arbejde?</a:t>
            </a:r>
          </a:p>
          <a:p>
            <a:endParaRPr lang="da-DK" sz="1200" dirty="0">
              <a:latin typeface="Avenir Next" panose="020B0503020202020204" pitchFamily="34" charset="0"/>
            </a:endParaRPr>
          </a:p>
          <a:p>
            <a:r>
              <a:rPr lang="da-DK" sz="1200" b="1" dirty="0">
                <a:latin typeface="Avenir Next" panose="020B0503020202020204" pitchFamily="34" charset="0"/>
              </a:rPr>
              <a:t>Formand</a:t>
            </a:r>
          </a:p>
          <a:p>
            <a:pPr marL="171450" indent="-171450">
              <a:buFont typeface="Arial" panose="020B0604020202020204" pitchFamily="34" charset="0"/>
              <a:buChar char="•"/>
            </a:pPr>
            <a:r>
              <a:rPr lang="da-DK" sz="1200" dirty="0">
                <a:latin typeface="Avenir Next" panose="020B0503020202020204" pitchFamily="34" charset="0"/>
              </a:rPr>
              <a:t>Hvilken særlig rolle og mandat har formanden?</a:t>
            </a:r>
          </a:p>
          <a:p>
            <a:pPr marL="171450" indent="-171450">
              <a:buFont typeface="Arial" panose="020B0604020202020204" pitchFamily="34" charset="0"/>
              <a:buChar char="•"/>
            </a:pPr>
            <a:r>
              <a:rPr lang="da-DK" sz="1200" dirty="0">
                <a:latin typeface="Avenir Next" panose="020B0503020202020204" pitchFamily="34" charset="0"/>
              </a:rPr>
              <a:t>Hvilken arbejdsdeling er der mellem formand og projektchef/sekretariatet?</a:t>
            </a:r>
          </a:p>
          <a:p>
            <a:endParaRPr lang="da-DK" sz="1200" dirty="0">
              <a:latin typeface="Avenir Next" panose="020B0503020202020204" pitchFamily="34" charset="0"/>
            </a:endParaRPr>
          </a:p>
          <a:p>
            <a:r>
              <a:rPr lang="da-DK" sz="1200" b="1" dirty="0">
                <a:latin typeface="Avenir Next" panose="020B0503020202020204" pitchFamily="34" charset="0"/>
              </a:rPr>
              <a:t>Medlemmer:</a:t>
            </a:r>
          </a:p>
          <a:p>
            <a:pPr marL="171450" indent="-171450">
              <a:buFont typeface="Arial" panose="020B0604020202020204" pitchFamily="34" charset="0"/>
              <a:buChar char="•"/>
            </a:pPr>
            <a:r>
              <a:rPr lang="da-DK" sz="1200" dirty="0">
                <a:latin typeface="Avenir Next" panose="020B0503020202020204" pitchFamily="34" charset="0"/>
              </a:rPr>
              <a:t>Hvad er det enkelte medlems rolle og mandat?</a:t>
            </a:r>
          </a:p>
          <a:p>
            <a:pPr marL="171450" indent="-171450">
              <a:buFont typeface="Arial" panose="020B0604020202020204" pitchFamily="34" charset="0"/>
              <a:buChar char="•"/>
            </a:pPr>
            <a:r>
              <a:rPr lang="da-DK" sz="1200" dirty="0">
                <a:latin typeface="Avenir Next" panose="020B0503020202020204" pitchFamily="34" charset="0"/>
              </a:rPr>
              <a:t>Hvilke relationer bringer I hver især ind/i spil i bestyrelsens arbejde</a:t>
            </a:r>
          </a:p>
          <a:p>
            <a:pPr marL="171450" indent="-171450">
              <a:buFont typeface="Arial" panose="020B0604020202020204" pitchFamily="34" charset="0"/>
              <a:buChar char="•"/>
            </a:pPr>
            <a:endParaRPr lang="da-DK" sz="1200" dirty="0">
              <a:latin typeface="Avenir Next" panose="020B0503020202020204" pitchFamily="34" charset="0"/>
            </a:endParaRPr>
          </a:p>
          <a:p>
            <a:r>
              <a:rPr lang="da-DK" sz="1200" b="1" dirty="0">
                <a:latin typeface="Avenir Next" panose="020B0503020202020204" pitchFamily="34" charset="0"/>
              </a:rPr>
              <a:t>Samarbejde:</a:t>
            </a:r>
          </a:p>
          <a:p>
            <a:pPr marL="171450" indent="-171450">
              <a:buFont typeface="Arial" panose="020B0604020202020204" pitchFamily="34" charset="0"/>
              <a:buChar char="•"/>
            </a:pPr>
            <a:r>
              <a:rPr lang="da-DK" sz="1200" dirty="0">
                <a:latin typeface="Avenir Next" panose="020B0503020202020204" pitchFamily="34" charset="0"/>
              </a:rPr>
              <a:t>Hvordan samarbejder bestyrelsen før, under og efter møderne?</a:t>
            </a:r>
          </a:p>
          <a:p>
            <a:pPr marL="171450" indent="-171450">
              <a:buFont typeface="Arial" panose="020B0604020202020204" pitchFamily="34" charset="0"/>
              <a:buChar char="•"/>
            </a:pPr>
            <a:endParaRPr lang="da-DK" sz="1200" dirty="0">
              <a:solidFill>
                <a:schemeClr val="tx1">
                  <a:lumMod val="75000"/>
                  <a:lumOff val="25000"/>
                </a:schemeClr>
              </a:solidFill>
              <a:latin typeface="Avenir Next" panose="020B0503020202020204" pitchFamily="34" charset="0"/>
            </a:endParaRPr>
          </a:p>
          <a:p>
            <a:endParaRPr lang="da-DK" sz="1200" dirty="0">
              <a:solidFill>
                <a:schemeClr val="tx1">
                  <a:lumMod val="75000"/>
                  <a:lumOff val="25000"/>
                </a:schemeClr>
              </a:solidFill>
              <a:latin typeface="Avenir Next" panose="020B0503020202020204" pitchFamily="34" charset="0"/>
            </a:endParaRPr>
          </a:p>
          <a:p>
            <a:endParaRPr lang="da-DK" sz="1200" dirty="0">
              <a:solidFill>
                <a:schemeClr val="tx1">
                  <a:lumMod val="75000"/>
                  <a:lumOff val="25000"/>
                </a:schemeClr>
              </a:solidFill>
              <a:latin typeface="Avenir Next" panose="020B0503020202020204" pitchFamily="34" charset="0"/>
            </a:endParaRPr>
          </a:p>
        </p:txBody>
      </p:sp>
      <p:pic>
        <p:nvPicPr>
          <p:cNvPr id="31" name="Billede 30" descr="Et billede, der indeholder objekt&#10;&#10;&#10;&#10;Automatisk oprettet beskrivelse">
            <a:extLst>
              <a:ext uri="{FF2B5EF4-FFF2-40B4-BE49-F238E27FC236}">
                <a16:creationId xmlns:a16="http://schemas.microsoft.com/office/drawing/2014/main" id="{C425FB2C-9CF0-164C-8F81-1DC82EFC8A02}"/>
              </a:ext>
            </a:extLst>
          </p:cNvPr>
          <p:cNvPicPr>
            <a:picLocks noChangeAspect="1"/>
          </p:cNvPicPr>
          <p:nvPr/>
        </p:nvPicPr>
        <p:blipFill>
          <a:blip r:embed="rId3"/>
          <a:stretch>
            <a:fillRect/>
          </a:stretch>
        </p:blipFill>
        <p:spPr>
          <a:xfrm>
            <a:off x="516649" y="864921"/>
            <a:ext cx="720363" cy="500463"/>
          </a:xfrm>
          <a:prstGeom prst="rect">
            <a:avLst/>
          </a:prstGeom>
        </p:spPr>
      </p:pic>
    </p:spTree>
    <p:extLst>
      <p:ext uri="{BB962C8B-B14F-4D97-AF65-F5344CB8AC3E}">
        <p14:creationId xmlns:p14="http://schemas.microsoft.com/office/powerpoint/2010/main" val="368317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01D1474-8DCB-1A45-B581-87E537609E4C}"/>
              </a:ext>
            </a:extLst>
          </p:cNvPr>
          <p:cNvSpPr>
            <a:spLocks noGrp="1"/>
          </p:cNvSpPr>
          <p:nvPr>
            <p:ph type="title"/>
          </p:nvPr>
        </p:nvSpPr>
        <p:spPr>
          <a:xfrm>
            <a:off x="1413893" y="256655"/>
            <a:ext cx="7886700" cy="1325563"/>
          </a:xfrm>
        </p:spPr>
        <p:txBody>
          <a:bodyPr/>
          <a:lstStyle/>
          <a:p>
            <a:pPr>
              <a:lnSpc>
                <a:spcPct val="120000"/>
              </a:lnSpc>
            </a:pPr>
            <a:r>
              <a:rPr lang="da-DK" sz="1500" dirty="0"/>
              <a:t>Processpørgsmål:</a:t>
            </a:r>
            <a:br>
              <a:rPr lang="da-DK" dirty="0"/>
            </a:br>
            <a:r>
              <a:rPr lang="da-DK" dirty="0"/>
              <a:t>Styre-/følgegruppe ansvarsområder</a:t>
            </a:r>
          </a:p>
        </p:txBody>
      </p:sp>
      <p:sp>
        <p:nvSpPr>
          <p:cNvPr id="8" name="Ellipse 7">
            <a:extLst>
              <a:ext uri="{FF2B5EF4-FFF2-40B4-BE49-F238E27FC236}">
                <a16:creationId xmlns:a16="http://schemas.microsoft.com/office/drawing/2014/main" id="{0C7AD5F5-7BBD-0F41-B765-74BBE5072AEC}"/>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diasnummer 3">
            <a:extLst>
              <a:ext uri="{FF2B5EF4-FFF2-40B4-BE49-F238E27FC236}">
                <a16:creationId xmlns:a16="http://schemas.microsoft.com/office/drawing/2014/main" id="{0A459AA7-2711-914F-84DE-2B9C68E9C6F7}"/>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7</a:t>
            </a:fld>
            <a:endParaRPr lang="da-DK" sz="1000" dirty="0">
              <a:latin typeface="Avenir Next" panose="020B0503020202020204" pitchFamily="34" charset="0"/>
              <a:cs typeface="Avenir LT Std 35 Light"/>
            </a:endParaRPr>
          </a:p>
        </p:txBody>
      </p:sp>
      <p:pic>
        <p:nvPicPr>
          <p:cNvPr id="11" name="Billede 10" descr="Logo - yellow white_ny.psd">
            <a:extLst>
              <a:ext uri="{FF2B5EF4-FFF2-40B4-BE49-F238E27FC236}">
                <a16:creationId xmlns:a16="http://schemas.microsoft.com/office/drawing/2014/main" id="{F71AE138-8BEC-2644-BF30-7B44423718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37" name="Titel 1">
            <a:extLst>
              <a:ext uri="{FF2B5EF4-FFF2-40B4-BE49-F238E27FC236}">
                <a16:creationId xmlns:a16="http://schemas.microsoft.com/office/drawing/2014/main" id="{B4148A24-C4C2-2844-8A56-5059E3CC7DFD}"/>
              </a:ext>
            </a:extLst>
          </p:cNvPr>
          <p:cNvSpPr txBox="1">
            <a:spLocks/>
          </p:cNvSpPr>
          <p:nvPr/>
        </p:nvSpPr>
        <p:spPr>
          <a:xfrm>
            <a:off x="432367" y="2418861"/>
            <a:ext cx="5524293" cy="2939388"/>
          </a:xfrm>
          <a:prstGeom prst="rect">
            <a:avLst/>
          </a:prstGeom>
          <a:solidFill>
            <a:schemeClr val="bg1">
              <a:lumMod val="95000"/>
            </a:schemeClr>
          </a:solidFill>
          <a:ln>
            <a:noFill/>
          </a:ln>
          <a:effectLst>
            <a:outerShdw blurRad="215900" dist="127000" dir="8100000" sx="98000" sy="98000" algn="tr" rotWithShape="0">
              <a:prstClr val="black">
                <a:alpha val="2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2600" b="0" i="0" kern="1200">
                <a:solidFill>
                  <a:schemeClr val="tx1"/>
                </a:solidFill>
                <a:latin typeface="Avenir LT Std 65 Medium"/>
                <a:ea typeface="+mj-ea"/>
                <a:cs typeface="Avenir LT Std 65 Medium"/>
              </a:defRPr>
            </a:lvl1pPr>
          </a:lstStyle>
          <a:p>
            <a:endParaRPr lang="da-DK" sz="1100" dirty="0">
              <a:latin typeface="Avenir Roman" panose="02000503020000020003" pitchFamily="2" charset="0"/>
            </a:endParaRPr>
          </a:p>
        </p:txBody>
      </p:sp>
      <p:sp>
        <p:nvSpPr>
          <p:cNvPr id="38" name="Tekstfelt 37">
            <a:extLst>
              <a:ext uri="{FF2B5EF4-FFF2-40B4-BE49-F238E27FC236}">
                <a16:creationId xmlns:a16="http://schemas.microsoft.com/office/drawing/2014/main" id="{75D1212C-0644-A64E-986B-9CEE8BF9E163}"/>
              </a:ext>
            </a:extLst>
          </p:cNvPr>
          <p:cNvSpPr txBox="1"/>
          <p:nvPr/>
        </p:nvSpPr>
        <p:spPr>
          <a:xfrm>
            <a:off x="525686" y="2546800"/>
            <a:ext cx="4764487" cy="2608406"/>
          </a:xfrm>
          <a:prstGeom prst="rect">
            <a:avLst/>
          </a:prstGeom>
          <a:noFill/>
        </p:spPr>
        <p:txBody>
          <a:bodyPr wrap="square" rtlCol="0">
            <a:spAutoFit/>
          </a:bodyPr>
          <a:lstStyle/>
          <a:p>
            <a:r>
              <a:rPr lang="da-DK" sz="1200" b="1" dirty="0">
                <a:latin typeface="Avenir Next" panose="020B0503020202020204" pitchFamily="34" charset="0"/>
              </a:rPr>
              <a:t>Styregruppe/følgegruppe</a:t>
            </a:r>
          </a:p>
          <a:p>
            <a:endParaRPr lang="da-DK" sz="1200" b="1" dirty="0">
              <a:latin typeface="Avenir Next" panose="020B0503020202020204" pitchFamily="34" charset="0"/>
            </a:endParaRPr>
          </a:p>
          <a:p>
            <a:pPr marL="171450" indent="-171450">
              <a:lnSpc>
                <a:spcPct val="130000"/>
              </a:lnSpc>
              <a:buFont typeface="Arial" panose="020B0604020202020204" pitchFamily="34" charset="0"/>
              <a:buChar char="•"/>
            </a:pPr>
            <a:r>
              <a:rPr lang="da-DK" sz="1200" dirty="0">
                <a:latin typeface="Avenir Next" panose="020B0503020202020204" pitchFamily="34" charset="0"/>
              </a:rPr>
              <a:t>Hvilket ansvar har styregruppen? </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Hvad er opgaven?</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Hvad gør styregruppen konkret? </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Hvad bidrager de forskellige medlemmer med/til?</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Hvilken viden har medlemmerne?</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Hvilke kompetencer har medlemmerne?</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Hvilke samarbejdsflader er der til bestyrelsen, sekretariatet, aktivitetsgrupper mfl.? </a:t>
            </a:r>
          </a:p>
          <a:p>
            <a:pPr marL="171450" indent="-171450">
              <a:lnSpc>
                <a:spcPct val="130000"/>
              </a:lnSpc>
              <a:buFont typeface="Arial" panose="020B0604020202020204" pitchFamily="34" charset="0"/>
              <a:buChar char="•"/>
            </a:pPr>
            <a:r>
              <a:rPr lang="da-DK" sz="1200" dirty="0">
                <a:latin typeface="Avenir Next" panose="020B0503020202020204" pitchFamily="34" charset="0"/>
              </a:rPr>
              <a:t>Hvordan fungerer samarbejdsrelationerne i praksis?</a:t>
            </a:r>
          </a:p>
        </p:txBody>
      </p:sp>
      <p:pic>
        <p:nvPicPr>
          <p:cNvPr id="31" name="Billede 30" descr="Et billede, der indeholder objekt&#10;&#10;&#10;&#10;Automatisk oprettet beskrivelse">
            <a:extLst>
              <a:ext uri="{FF2B5EF4-FFF2-40B4-BE49-F238E27FC236}">
                <a16:creationId xmlns:a16="http://schemas.microsoft.com/office/drawing/2014/main" id="{C425FB2C-9CF0-164C-8F81-1DC82EFC8A02}"/>
              </a:ext>
            </a:extLst>
          </p:cNvPr>
          <p:cNvPicPr>
            <a:picLocks noChangeAspect="1"/>
          </p:cNvPicPr>
          <p:nvPr/>
        </p:nvPicPr>
        <p:blipFill>
          <a:blip r:embed="rId3"/>
          <a:stretch>
            <a:fillRect/>
          </a:stretch>
        </p:blipFill>
        <p:spPr>
          <a:xfrm>
            <a:off x="516649" y="864921"/>
            <a:ext cx="720363" cy="500463"/>
          </a:xfrm>
          <a:prstGeom prst="rect">
            <a:avLst/>
          </a:prstGeom>
        </p:spPr>
      </p:pic>
    </p:spTree>
    <p:extLst>
      <p:ext uri="{BB962C8B-B14F-4D97-AF65-F5344CB8AC3E}">
        <p14:creationId xmlns:p14="http://schemas.microsoft.com/office/powerpoint/2010/main" val="230299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01D1474-8DCB-1A45-B581-87E537609E4C}"/>
              </a:ext>
            </a:extLst>
          </p:cNvPr>
          <p:cNvSpPr>
            <a:spLocks noGrp="1"/>
          </p:cNvSpPr>
          <p:nvPr>
            <p:ph type="title"/>
          </p:nvPr>
        </p:nvSpPr>
        <p:spPr>
          <a:xfrm>
            <a:off x="1413893" y="256655"/>
            <a:ext cx="7886700" cy="1325563"/>
          </a:xfrm>
        </p:spPr>
        <p:txBody>
          <a:bodyPr/>
          <a:lstStyle/>
          <a:p>
            <a:pPr>
              <a:lnSpc>
                <a:spcPct val="120000"/>
              </a:lnSpc>
            </a:pPr>
            <a:r>
              <a:rPr lang="da-DK" sz="1500" dirty="0"/>
              <a:t>Processpørgsmål:</a:t>
            </a:r>
            <a:br>
              <a:rPr lang="da-DK" dirty="0"/>
            </a:br>
            <a:r>
              <a:rPr lang="da-DK" dirty="0"/>
              <a:t>Sekretariatets ansvarsområder</a:t>
            </a:r>
          </a:p>
        </p:txBody>
      </p:sp>
      <p:sp>
        <p:nvSpPr>
          <p:cNvPr id="8" name="Ellipse 7">
            <a:extLst>
              <a:ext uri="{FF2B5EF4-FFF2-40B4-BE49-F238E27FC236}">
                <a16:creationId xmlns:a16="http://schemas.microsoft.com/office/drawing/2014/main" id="{0C7AD5F5-7BBD-0F41-B765-74BBE5072AEC}"/>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diasnummer 3">
            <a:extLst>
              <a:ext uri="{FF2B5EF4-FFF2-40B4-BE49-F238E27FC236}">
                <a16:creationId xmlns:a16="http://schemas.microsoft.com/office/drawing/2014/main" id="{0A459AA7-2711-914F-84DE-2B9C68E9C6F7}"/>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8</a:t>
            </a:fld>
            <a:endParaRPr lang="da-DK" sz="1000" dirty="0">
              <a:latin typeface="Avenir Next" panose="020B0503020202020204" pitchFamily="34" charset="0"/>
              <a:cs typeface="Avenir LT Std 35 Light"/>
            </a:endParaRPr>
          </a:p>
        </p:txBody>
      </p:sp>
      <p:pic>
        <p:nvPicPr>
          <p:cNvPr id="11" name="Billede 10" descr="Logo - yellow white_ny.psd">
            <a:extLst>
              <a:ext uri="{FF2B5EF4-FFF2-40B4-BE49-F238E27FC236}">
                <a16:creationId xmlns:a16="http://schemas.microsoft.com/office/drawing/2014/main" id="{F71AE138-8BEC-2644-BF30-7B44423718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37" name="Titel 1">
            <a:extLst>
              <a:ext uri="{FF2B5EF4-FFF2-40B4-BE49-F238E27FC236}">
                <a16:creationId xmlns:a16="http://schemas.microsoft.com/office/drawing/2014/main" id="{B4148A24-C4C2-2844-8A56-5059E3CC7DFD}"/>
              </a:ext>
            </a:extLst>
          </p:cNvPr>
          <p:cNvSpPr txBox="1">
            <a:spLocks/>
          </p:cNvSpPr>
          <p:nvPr/>
        </p:nvSpPr>
        <p:spPr>
          <a:xfrm>
            <a:off x="432367" y="1691416"/>
            <a:ext cx="4560873" cy="4847496"/>
          </a:xfrm>
          <a:prstGeom prst="rect">
            <a:avLst/>
          </a:prstGeom>
          <a:solidFill>
            <a:schemeClr val="bg1">
              <a:lumMod val="95000"/>
            </a:schemeClr>
          </a:solidFill>
          <a:ln>
            <a:noFill/>
          </a:ln>
          <a:effectLst>
            <a:outerShdw blurRad="215900" dist="127000" dir="8100000" sx="98000" sy="98000" algn="tr" rotWithShape="0">
              <a:prstClr val="black">
                <a:alpha val="2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2600" b="0" i="0" kern="1200">
                <a:solidFill>
                  <a:schemeClr val="tx1"/>
                </a:solidFill>
                <a:latin typeface="Avenir LT Std 65 Medium"/>
                <a:ea typeface="+mj-ea"/>
                <a:cs typeface="Avenir LT Std 65 Medium"/>
              </a:defRPr>
            </a:lvl1pPr>
          </a:lstStyle>
          <a:p>
            <a:endParaRPr lang="da-DK" sz="1100" dirty="0">
              <a:latin typeface="Avenir Roman" panose="02000503020000020003" pitchFamily="2" charset="0"/>
            </a:endParaRPr>
          </a:p>
        </p:txBody>
      </p:sp>
      <p:sp>
        <p:nvSpPr>
          <p:cNvPr id="38" name="Tekstfelt 37">
            <a:extLst>
              <a:ext uri="{FF2B5EF4-FFF2-40B4-BE49-F238E27FC236}">
                <a16:creationId xmlns:a16="http://schemas.microsoft.com/office/drawing/2014/main" id="{75D1212C-0644-A64E-986B-9CEE8BF9E163}"/>
              </a:ext>
            </a:extLst>
          </p:cNvPr>
          <p:cNvSpPr txBox="1"/>
          <p:nvPr/>
        </p:nvSpPr>
        <p:spPr>
          <a:xfrm>
            <a:off x="525686" y="1819356"/>
            <a:ext cx="4764487" cy="4879797"/>
          </a:xfrm>
          <a:prstGeom prst="rect">
            <a:avLst/>
          </a:prstGeom>
          <a:noFill/>
        </p:spPr>
        <p:txBody>
          <a:bodyPr wrap="square" rtlCol="0">
            <a:spAutoFit/>
          </a:bodyPr>
          <a:lstStyle/>
          <a:p>
            <a:pPr>
              <a:lnSpc>
                <a:spcPct val="130000"/>
              </a:lnSpc>
            </a:pPr>
            <a:r>
              <a:rPr lang="da-DK" sz="1200" b="1" dirty="0">
                <a:latin typeface="Avenir Next" panose="020B0503020202020204" pitchFamily="34" charset="0"/>
              </a:rPr>
              <a:t>Projektchef</a:t>
            </a:r>
            <a:endParaRPr lang="da-DK" sz="1200" dirty="0">
              <a:latin typeface="Avenir Next" panose="020B0503020202020204" pitchFamily="34" charset="0"/>
            </a:endParaRPr>
          </a:p>
          <a:p>
            <a:pPr marL="171450" indent="-171450">
              <a:lnSpc>
                <a:spcPct val="130000"/>
              </a:lnSpc>
              <a:buFont typeface="Arial" charset="0"/>
              <a:buChar char="•"/>
            </a:pPr>
            <a:r>
              <a:rPr lang="da-DK" sz="1200" dirty="0">
                <a:latin typeface="Avenir Next" panose="020B0503020202020204" pitchFamily="34" charset="0"/>
              </a:rPr>
              <a:t>Hvilket ansvar har projektchefen</a:t>
            </a:r>
          </a:p>
          <a:p>
            <a:pPr marL="171450" indent="-171450">
              <a:lnSpc>
                <a:spcPct val="130000"/>
              </a:lnSpc>
              <a:buFont typeface="Arial" charset="0"/>
              <a:buChar char="•"/>
            </a:pPr>
            <a:r>
              <a:rPr lang="da-DK" sz="1200" dirty="0">
                <a:latin typeface="Avenir Next" panose="020B0503020202020204" pitchFamily="34" charset="0"/>
              </a:rPr>
              <a:t>Hvilke kompetencer har projektchefen?</a:t>
            </a:r>
          </a:p>
          <a:p>
            <a:pPr marL="171450" indent="-171450">
              <a:lnSpc>
                <a:spcPct val="130000"/>
              </a:lnSpc>
              <a:buFont typeface="Arial" charset="0"/>
              <a:buChar char="•"/>
            </a:pPr>
            <a:r>
              <a:rPr lang="da-DK" sz="1200" dirty="0">
                <a:latin typeface="Avenir Next" panose="020B0503020202020204" pitchFamily="34" charset="0"/>
              </a:rPr>
              <a:t>Hvilke opgaver har projektchefen?</a:t>
            </a:r>
          </a:p>
          <a:p>
            <a:pPr marL="171450" indent="-171450">
              <a:lnSpc>
                <a:spcPct val="130000"/>
              </a:lnSpc>
              <a:buFont typeface="Arial" charset="0"/>
              <a:buChar char="•"/>
            </a:pPr>
            <a:r>
              <a:rPr lang="da-DK" sz="1200" dirty="0">
                <a:latin typeface="Avenir Next" panose="020B0503020202020204" pitchFamily="34" charset="0"/>
              </a:rPr>
              <a:t>Hvilke samarbejdsrelationer har projektchefen?</a:t>
            </a:r>
          </a:p>
          <a:p>
            <a:pPr marL="285750" indent="-285750">
              <a:lnSpc>
                <a:spcPct val="130000"/>
              </a:lnSpc>
              <a:buFont typeface="Arial" panose="020B0604020202020204" pitchFamily="34" charset="0"/>
              <a:buChar char="•"/>
            </a:pPr>
            <a:endParaRPr lang="da-DK" sz="1200" dirty="0">
              <a:latin typeface="Avenir Next" panose="020B0503020202020204" pitchFamily="34" charset="0"/>
            </a:endParaRPr>
          </a:p>
          <a:p>
            <a:pPr>
              <a:lnSpc>
                <a:spcPct val="130000"/>
              </a:lnSpc>
            </a:pPr>
            <a:endParaRPr lang="da-DK" sz="1200" b="1" dirty="0">
              <a:latin typeface="Avenir Next" panose="020B0503020202020204" pitchFamily="34" charset="0"/>
            </a:endParaRPr>
          </a:p>
          <a:p>
            <a:pPr>
              <a:lnSpc>
                <a:spcPct val="130000"/>
              </a:lnSpc>
            </a:pPr>
            <a:r>
              <a:rPr lang="da-DK" sz="1200" b="1" dirty="0" err="1">
                <a:latin typeface="Avenir Next" panose="020B0503020202020204" pitchFamily="34" charset="0"/>
              </a:rPr>
              <a:t>Betjenere</a:t>
            </a:r>
            <a:endParaRPr lang="da-DK" sz="1200" b="1" dirty="0">
              <a:latin typeface="Avenir Next" panose="020B0503020202020204" pitchFamily="34" charset="0"/>
            </a:endParaRPr>
          </a:p>
          <a:p>
            <a:pPr marL="171450" indent="-171450">
              <a:lnSpc>
                <a:spcPct val="130000"/>
              </a:lnSpc>
              <a:buFont typeface="Arial" charset="0"/>
              <a:buChar char="•"/>
            </a:pPr>
            <a:r>
              <a:rPr lang="da-DK" sz="1200" dirty="0">
                <a:latin typeface="Avenir Next" panose="020B0503020202020204" pitchFamily="34" charset="0"/>
              </a:rPr>
              <a:t>Hvilket ansvar har </a:t>
            </a:r>
            <a:r>
              <a:rPr lang="da-DK" sz="1200" dirty="0" err="1">
                <a:latin typeface="Avenir Next" panose="020B0503020202020204" pitchFamily="34" charset="0"/>
              </a:rPr>
              <a:t>betjenerne</a:t>
            </a:r>
            <a:r>
              <a:rPr lang="da-DK" sz="1200" dirty="0">
                <a:latin typeface="Avenir Next" panose="020B0503020202020204" pitchFamily="34" charset="0"/>
              </a:rPr>
              <a:t>?</a:t>
            </a:r>
          </a:p>
          <a:p>
            <a:pPr marL="171450" indent="-171450">
              <a:lnSpc>
                <a:spcPct val="130000"/>
              </a:lnSpc>
              <a:buFont typeface="Arial" charset="0"/>
              <a:buChar char="•"/>
            </a:pPr>
            <a:r>
              <a:rPr lang="da-DK" sz="1200" dirty="0">
                <a:latin typeface="Avenir Next" panose="020B0503020202020204" pitchFamily="34" charset="0"/>
              </a:rPr>
              <a:t>Hvilke kompetencer har </a:t>
            </a:r>
            <a:r>
              <a:rPr lang="da-DK" sz="1200" dirty="0" err="1">
                <a:latin typeface="Avenir Next" panose="020B0503020202020204" pitchFamily="34" charset="0"/>
              </a:rPr>
              <a:t>betjenerne</a:t>
            </a:r>
            <a:r>
              <a:rPr lang="da-DK" sz="1200" dirty="0">
                <a:latin typeface="Avenir Next" panose="020B0503020202020204" pitchFamily="34" charset="0"/>
              </a:rPr>
              <a:t>?</a:t>
            </a:r>
          </a:p>
          <a:p>
            <a:pPr marL="171450" indent="-171450">
              <a:lnSpc>
                <a:spcPct val="130000"/>
              </a:lnSpc>
              <a:buFont typeface="Arial" charset="0"/>
              <a:buChar char="•"/>
            </a:pPr>
            <a:r>
              <a:rPr lang="da-DK" sz="1200" dirty="0">
                <a:latin typeface="Avenir Next" panose="020B0503020202020204" pitchFamily="34" charset="0"/>
              </a:rPr>
              <a:t>Hvilken opgave har </a:t>
            </a:r>
            <a:r>
              <a:rPr lang="da-DK" sz="1200" dirty="0" err="1">
                <a:latin typeface="Avenir Next" panose="020B0503020202020204" pitchFamily="34" charset="0"/>
              </a:rPr>
              <a:t>betjenerne</a:t>
            </a:r>
            <a:r>
              <a:rPr lang="da-DK" sz="1200" dirty="0">
                <a:latin typeface="Avenir Next" panose="020B0503020202020204" pitchFamily="34" charset="0"/>
              </a:rPr>
              <a:t>?</a:t>
            </a:r>
          </a:p>
          <a:p>
            <a:pPr marL="171450" indent="-171450">
              <a:lnSpc>
                <a:spcPct val="130000"/>
              </a:lnSpc>
              <a:buFont typeface="Arial" charset="0"/>
              <a:buChar char="•"/>
            </a:pPr>
            <a:r>
              <a:rPr lang="da-DK" sz="1200" dirty="0">
                <a:latin typeface="Avenir Next" panose="020B0503020202020204" pitchFamily="34" charset="0"/>
              </a:rPr>
              <a:t>Hvilke samarbejdsrelationer har </a:t>
            </a:r>
            <a:r>
              <a:rPr lang="da-DK" sz="1200" dirty="0" err="1">
                <a:latin typeface="Avenir Next" panose="020B0503020202020204" pitchFamily="34" charset="0"/>
              </a:rPr>
              <a:t>betjenerne</a:t>
            </a:r>
            <a:r>
              <a:rPr lang="da-DK" sz="1200" dirty="0">
                <a:latin typeface="Avenir Next" panose="020B0503020202020204" pitchFamily="34" charset="0"/>
              </a:rPr>
              <a:t>?</a:t>
            </a:r>
          </a:p>
          <a:p>
            <a:pPr marL="171450" indent="-171450">
              <a:lnSpc>
                <a:spcPct val="130000"/>
              </a:lnSpc>
              <a:buFont typeface="Arial" panose="020B0604020202020204" pitchFamily="34" charset="0"/>
              <a:buChar char="•"/>
            </a:pPr>
            <a:endParaRPr lang="da-DK" sz="1200" dirty="0">
              <a:latin typeface="Avenir Next" panose="020B0503020202020204" pitchFamily="34" charset="0"/>
            </a:endParaRPr>
          </a:p>
          <a:p>
            <a:pPr>
              <a:lnSpc>
                <a:spcPct val="130000"/>
              </a:lnSpc>
            </a:pPr>
            <a:endParaRPr lang="da-DK" sz="1200" dirty="0">
              <a:latin typeface="Avenir Next" panose="020B0503020202020204" pitchFamily="34" charset="0"/>
            </a:endParaRPr>
          </a:p>
          <a:p>
            <a:pPr>
              <a:lnSpc>
                <a:spcPct val="130000"/>
              </a:lnSpc>
            </a:pPr>
            <a:r>
              <a:rPr lang="da-DK" sz="1200" b="1" dirty="0">
                <a:latin typeface="Avenir Next" panose="020B0503020202020204" pitchFamily="34" charset="0"/>
              </a:rPr>
              <a:t>Sekretariats-team</a:t>
            </a:r>
          </a:p>
          <a:p>
            <a:pPr marL="171450" indent="-171450">
              <a:lnSpc>
                <a:spcPct val="130000"/>
              </a:lnSpc>
              <a:buFont typeface="Arial" charset="0"/>
              <a:buChar char="•"/>
            </a:pPr>
            <a:r>
              <a:rPr lang="da-DK" sz="1200" dirty="0">
                <a:latin typeface="Avenir Next" panose="020B0503020202020204" pitchFamily="34" charset="0"/>
              </a:rPr>
              <a:t>Hvilket ansvar har de?</a:t>
            </a:r>
          </a:p>
          <a:p>
            <a:pPr marL="171450" indent="-171450">
              <a:lnSpc>
                <a:spcPct val="130000"/>
              </a:lnSpc>
              <a:buFont typeface="Arial" charset="0"/>
              <a:buChar char="•"/>
            </a:pPr>
            <a:r>
              <a:rPr lang="da-DK" sz="1200" dirty="0">
                <a:latin typeface="Avenir Next" panose="020B0503020202020204" pitchFamily="34" charset="0"/>
              </a:rPr>
              <a:t>Hvilke kompetencer har de?</a:t>
            </a:r>
          </a:p>
          <a:p>
            <a:pPr marL="171450" indent="-171450">
              <a:lnSpc>
                <a:spcPct val="130000"/>
              </a:lnSpc>
              <a:buFont typeface="Arial" charset="0"/>
              <a:buChar char="•"/>
            </a:pPr>
            <a:r>
              <a:rPr lang="da-DK" sz="1200" dirty="0">
                <a:latin typeface="Avenir Next" panose="020B0503020202020204" pitchFamily="34" charset="0"/>
              </a:rPr>
              <a:t>Hvilken opgave</a:t>
            </a:r>
          </a:p>
          <a:p>
            <a:pPr marL="171450" indent="-171450">
              <a:lnSpc>
                <a:spcPct val="130000"/>
              </a:lnSpc>
              <a:buFont typeface="Arial" charset="0"/>
              <a:buChar char="•"/>
            </a:pPr>
            <a:r>
              <a:rPr lang="da-DK" sz="1200" dirty="0">
                <a:latin typeface="Avenir Next" panose="020B0503020202020204" pitchFamily="34" charset="0"/>
              </a:rPr>
              <a:t>Hvilke samarbejdsrelationer</a:t>
            </a:r>
          </a:p>
          <a:p>
            <a:pPr>
              <a:lnSpc>
                <a:spcPct val="130000"/>
              </a:lnSpc>
            </a:pPr>
            <a:endParaRPr lang="da-DK" sz="1200" dirty="0">
              <a:solidFill>
                <a:schemeClr val="tx1">
                  <a:lumMod val="75000"/>
                  <a:lumOff val="25000"/>
                </a:schemeClr>
              </a:solidFill>
              <a:latin typeface="Avenir Next" panose="020B0503020202020204" pitchFamily="34" charset="0"/>
            </a:endParaRPr>
          </a:p>
        </p:txBody>
      </p:sp>
      <p:pic>
        <p:nvPicPr>
          <p:cNvPr id="31" name="Billede 30" descr="Et billede, der indeholder objekt&#10;&#10;&#10;&#10;Automatisk oprettet beskrivelse">
            <a:extLst>
              <a:ext uri="{FF2B5EF4-FFF2-40B4-BE49-F238E27FC236}">
                <a16:creationId xmlns:a16="http://schemas.microsoft.com/office/drawing/2014/main" id="{C425FB2C-9CF0-164C-8F81-1DC82EFC8A02}"/>
              </a:ext>
            </a:extLst>
          </p:cNvPr>
          <p:cNvPicPr>
            <a:picLocks noChangeAspect="1"/>
          </p:cNvPicPr>
          <p:nvPr/>
        </p:nvPicPr>
        <p:blipFill>
          <a:blip r:embed="rId3"/>
          <a:stretch>
            <a:fillRect/>
          </a:stretch>
        </p:blipFill>
        <p:spPr>
          <a:xfrm>
            <a:off x="516649" y="864921"/>
            <a:ext cx="720363" cy="500463"/>
          </a:xfrm>
          <a:prstGeom prst="rect">
            <a:avLst/>
          </a:prstGeom>
        </p:spPr>
      </p:pic>
    </p:spTree>
    <p:extLst>
      <p:ext uri="{BB962C8B-B14F-4D97-AF65-F5344CB8AC3E}">
        <p14:creationId xmlns:p14="http://schemas.microsoft.com/office/powerpoint/2010/main" val="377154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01D1474-8DCB-1A45-B581-87E537609E4C}"/>
              </a:ext>
            </a:extLst>
          </p:cNvPr>
          <p:cNvSpPr>
            <a:spLocks noGrp="1"/>
          </p:cNvSpPr>
          <p:nvPr>
            <p:ph type="title"/>
          </p:nvPr>
        </p:nvSpPr>
        <p:spPr>
          <a:xfrm>
            <a:off x="1413893" y="256655"/>
            <a:ext cx="7886700" cy="1325563"/>
          </a:xfrm>
        </p:spPr>
        <p:txBody>
          <a:bodyPr/>
          <a:lstStyle/>
          <a:p>
            <a:pPr>
              <a:lnSpc>
                <a:spcPct val="100000"/>
              </a:lnSpc>
            </a:pPr>
            <a:r>
              <a:rPr lang="da-DK" sz="1500" dirty="0"/>
              <a:t>Processpørgsmål:</a:t>
            </a:r>
            <a:br>
              <a:rPr lang="da-DK" dirty="0"/>
            </a:br>
            <a:r>
              <a:rPr lang="da-DK" dirty="0"/>
              <a:t>De praksisnære netværks ansvarsområder</a:t>
            </a:r>
          </a:p>
        </p:txBody>
      </p:sp>
      <p:sp>
        <p:nvSpPr>
          <p:cNvPr id="8" name="Ellipse 7">
            <a:extLst>
              <a:ext uri="{FF2B5EF4-FFF2-40B4-BE49-F238E27FC236}">
                <a16:creationId xmlns:a16="http://schemas.microsoft.com/office/drawing/2014/main" id="{0C7AD5F5-7BBD-0F41-B765-74BBE5072AEC}"/>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diasnummer 3">
            <a:extLst>
              <a:ext uri="{FF2B5EF4-FFF2-40B4-BE49-F238E27FC236}">
                <a16:creationId xmlns:a16="http://schemas.microsoft.com/office/drawing/2014/main" id="{0A459AA7-2711-914F-84DE-2B9C68E9C6F7}"/>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9</a:t>
            </a:fld>
            <a:endParaRPr lang="da-DK" sz="1000" dirty="0">
              <a:latin typeface="Avenir Next" panose="020B0503020202020204" pitchFamily="34" charset="0"/>
              <a:cs typeface="Avenir LT Std 35 Light"/>
            </a:endParaRPr>
          </a:p>
        </p:txBody>
      </p:sp>
      <p:pic>
        <p:nvPicPr>
          <p:cNvPr id="11" name="Billede 10" descr="Logo - yellow white_ny.psd">
            <a:extLst>
              <a:ext uri="{FF2B5EF4-FFF2-40B4-BE49-F238E27FC236}">
                <a16:creationId xmlns:a16="http://schemas.microsoft.com/office/drawing/2014/main" id="{F71AE138-8BEC-2644-BF30-7B44423718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5444" y="512532"/>
            <a:ext cx="1270000" cy="169947"/>
          </a:xfrm>
          <a:prstGeom prst="rect">
            <a:avLst/>
          </a:prstGeom>
        </p:spPr>
      </p:pic>
      <p:sp>
        <p:nvSpPr>
          <p:cNvPr id="37" name="Titel 1">
            <a:extLst>
              <a:ext uri="{FF2B5EF4-FFF2-40B4-BE49-F238E27FC236}">
                <a16:creationId xmlns:a16="http://schemas.microsoft.com/office/drawing/2014/main" id="{B4148A24-C4C2-2844-8A56-5059E3CC7DFD}"/>
              </a:ext>
            </a:extLst>
          </p:cNvPr>
          <p:cNvSpPr txBox="1">
            <a:spLocks/>
          </p:cNvSpPr>
          <p:nvPr/>
        </p:nvSpPr>
        <p:spPr>
          <a:xfrm>
            <a:off x="432367" y="1769267"/>
            <a:ext cx="5125952" cy="4482371"/>
          </a:xfrm>
          <a:prstGeom prst="rect">
            <a:avLst/>
          </a:prstGeom>
          <a:solidFill>
            <a:schemeClr val="bg1">
              <a:lumMod val="95000"/>
            </a:schemeClr>
          </a:solidFill>
          <a:ln>
            <a:noFill/>
          </a:ln>
          <a:effectLst>
            <a:outerShdw blurRad="215900" dist="127000" dir="8100000" sx="98000" sy="98000" algn="tr" rotWithShape="0">
              <a:prstClr val="black">
                <a:alpha val="2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2600" b="0" i="0" kern="1200">
                <a:solidFill>
                  <a:schemeClr val="tx1"/>
                </a:solidFill>
                <a:latin typeface="Avenir LT Std 65 Medium"/>
                <a:ea typeface="+mj-ea"/>
                <a:cs typeface="Avenir LT Std 65 Medium"/>
              </a:defRPr>
            </a:lvl1pPr>
          </a:lstStyle>
          <a:p>
            <a:endParaRPr lang="da-DK" sz="1100" dirty="0">
              <a:latin typeface="Avenir Roman" panose="02000503020000020003" pitchFamily="2" charset="0"/>
            </a:endParaRPr>
          </a:p>
        </p:txBody>
      </p:sp>
      <p:sp>
        <p:nvSpPr>
          <p:cNvPr id="38" name="Tekstfelt 37">
            <a:extLst>
              <a:ext uri="{FF2B5EF4-FFF2-40B4-BE49-F238E27FC236}">
                <a16:creationId xmlns:a16="http://schemas.microsoft.com/office/drawing/2014/main" id="{75D1212C-0644-A64E-986B-9CEE8BF9E163}"/>
              </a:ext>
            </a:extLst>
          </p:cNvPr>
          <p:cNvSpPr txBox="1"/>
          <p:nvPr/>
        </p:nvSpPr>
        <p:spPr>
          <a:xfrm>
            <a:off x="525686" y="1897207"/>
            <a:ext cx="4764487" cy="4159600"/>
          </a:xfrm>
          <a:prstGeom prst="rect">
            <a:avLst/>
          </a:prstGeom>
          <a:noFill/>
        </p:spPr>
        <p:txBody>
          <a:bodyPr wrap="square" rtlCol="0">
            <a:spAutoFit/>
          </a:bodyPr>
          <a:lstStyle/>
          <a:p>
            <a:pPr>
              <a:lnSpc>
                <a:spcPct val="130000"/>
              </a:lnSpc>
            </a:pPr>
            <a:r>
              <a:rPr lang="da-DK" sz="1200" b="1" dirty="0">
                <a:latin typeface="Avenir Next" panose="020B0503020202020204" pitchFamily="34" charset="0"/>
              </a:rPr>
              <a:t>Projektchef:</a:t>
            </a:r>
          </a:p>
          <a:p>
            <a:pPr marL="171450" indent="-171450">
              <a:lnSpc>
                <a:spcPct val="130000"/>
              </a:lnSpc>
              <a:buFont typeface="Arial" charset="0"/>
              <a:buChar char="•"/>
            </a:pPr>
            <a:r>
              <a:rPr lang="da-DK" sz="1200" dirty="0">
                <a:latin typeface="Avenir Next" panose="020B0503020202020204" pitchFamily="34" charset="0"/>
              </a:rPr>
              <a:t>Ansvar</a:t>
            </a:r>
          </a:p>
          <a:p>
            <a:pPr marL="171450" indent="-171450">
              <a:lnSpc>
                <a:spcPct val="130000"/>
              </a:lnSpc>
              <a:buFont typeface="Arial" charset="0"/>
              <a:buChar char="•"/>
            </a:pPr>
            <a:r>
              <a:rPr lang="da-DK" sz="1200" dirty="0">
                <a:latin typeface="Avenir Next" panose="020B0503020202020204" pitchFamily="34" charset="0"/>
              </a:rPr>
              <a:t>Kompetencer</a:t>
            </a:r>
          </a:p>
          <a:p>
            <a:pPr marL="171450" indent="-171450">
              <a:lnSpc>
                <a:spcPct val="130000"/>
              </a:lnSpc>
              <a:buFont typeface="Arial" charset="0"/>
              <a:buChar char="•"/>
            </a:pPr>
            <a:r>
              <a:rPr lang="da-DK" sz="1200" dirty="0">
                <a:latin typeface="Avenir Next" panose="020B0503020202020204" pitchFamily="34" charset="0"/>
              </a:rPr>
              <a:t>Opgave</a:t>
            </a:r>
          </a:p>
          <a:p>
            <a:pPr marL="171450" indent="-171450">
              <a:lnSpc>
                <a:spcPct val="130000"/>
              </a:lnSpc>
              <a:buFont typeface="Arial" charset="0"/>
              <a:buChar char="•"/>
            </a:pPr>
            <a:r>
              <a:rPr lang="da-DK" sz="1200" dirty="0">
                <a:latin typeface="Avenir Next" panose="020B0503020202020204" pitchFamily="34" charset="0"/>
              </a:rPr>
              <a:t>Samarbejdsrelationer</a:t>
            </a:r>
            <a:endParaRPr lang="da-DK" sz="1200" b="1" dirty="0">
              <a:latin typeface="Avenir Next" panose="020B0503020202020204" pitchFamily="34" charset="0"/>
            </a:endParaRPr>
          </a:p>
          <a:p>
            <a:pPr>
              <a:lnSpc>
                <a:spcPct val="130000"/>
              </a:lnSpc>
            </a:pPr>
            <a:endParaRPr lang="da-DK" sz="1200" b="1" dirty="0">
              <a:latin typeface="Avenir Next" panose="020B0503020202020204" pitchFamily="34" charset="0"/>
            </a:endParaRPr>
          </a:p>
          <a:p>
            <a:pPr>
              <a:lnSpc>
                <a:spcPct val="130000"/>
              </a:lnSpc>
            </a:pPr>
            <a:r>
              <a:rPr lang="da-DK" sz="1200" b="1" dirty="0">
                <a:latin typeface="Avenir Next" panose="020B0503020202020204" pitchFamily="34" charset="0"/>
              </a:rPr>
              <a:t>Projektmedarbejder:</a:t>
            </a:r>
          </a:p>
          <a:p>
            <a:pPr marL="171450" indent="-171450">
              <a:lnSpc>
                <a:spcPct val="130000"/>
              </a:lnSpc>
              <a:buFont typeface="Arial" charset="0"/>
              <a:buChar char="•"/>
            </a:pPr>
            <a:r>
              <a:rPr lang="da-DK" sz="1200" dirty="0">
                <a:latin typeface="Avenir Next" panose="020B0503020202020204" pitchFamily="34" charset="0"/>
              </a:rPr>
              <a:t>Ansvar</a:t>
            </a:r>
          </a:p>
          <a:p>
            <a:pPr marL="171450" indent="-171450">
              <a:lnSpc>
                <a:spcPct val="130000"/>
              </a:lnSpc>
              <a:buFont typeface="Arial" charset="0"/>
              <a:buChar char="•"/>
            </a:pPr>
            <a:r>
              <a:rPr lang="da-DK" sz="1200" dirty="0">
                <a:latin typeface="Avenir Next" panose="020B0503020202020204" pitchFamily="34" charset="0"/>
              </a:rPr>
              <a:t>Kompetencer</a:t>
            </a:r>
          </a:p>
          <a:p>
            <a:pPr marL="171450" indent="-171450">
              <a:lnSpc>
                <a:spcPct val="130000"/>
              </a:lnSpc>
              <a:buFont typeface="Arial" charset="0"/>
              <a:buChar char="•"/>
            </a:pPr>
            <a:r>
              <a:rPr lang="da-DK" sz="1200" dirty="0">
                <a:latin typeface="Avenir Next" panose="020B0503020202020204" pitchFamily="34" charset="0"/>
              </a:rPr>
              <a:t>Opgave</a:t>
            </a:r>
          </a:p>
          <a:p>
            <a:pPr marL="171450" indent="-171450">
              <a:lnSpc>
                <a:spcPct val="130000"/>
              </a:lnSpc>
              <a:buFont typeface="Arial" charset="0"/>
              <a:buChar char="•"/>
            </a:pPr>
            <a:r>
              <a:rPr lang="da-DK" sz="1200" dirty="0">
                <a:latin typeface="Avenir Next" panose="020B0503020202020204" pitchFamily="34" charset="0"/>
              </a:rPr>
              <a:t>Samarbejdsrelationer</a:t>
            </a:r>
          </a:p>
          <a:p>
            <a:pPr>
              <a:lnSpc>
                <a:spcPct val="130000"/>
              </a:lnSpc>
            </a:pPr>
            <a:endParaRPr lang="da-DK" sz="1200" b="1" dirty="0">
              <a:latin typeface="Avenir Next" panose="020B0503020202020204" pitchFamily="34" charset="0"/>
            </a:endParaRPr>
          </a:p>
          <a:p>
            <a:pPr>
              <a:lnSpc>
                <a:spcPct val="130000"/>
              </a:lnSpc>
            </a:pPr>
            <a:r>
              <a:rPr lang="da-DK" sz="1200" b="1" dirty="0">
                <a:latin typeface="Avenir Next" panose="020B0503020202020204" pitchFamily="34" charset="0"/>
              </a:rPr>
              <a:t>Div. repræsentanter (fx kommune og boligorganisationer):</a:t>
            </a:r>
          </a:p>
          <a:p>
            <a:pPr marL="171450" indent="-171450">
              <a:lnSpc>
                <a:spcPct val="130000"/>
              </a:lnSpc>
              <a:buFont typeface="Arial" charset="0"/>
              <a:buChar char="•"/>
            </a:pPr>
            <a:r>
              <a:rPr lang="da-DK" sz="1200" dirty="0">
                <a:latin typeface="Avenir Next" panose="020B0503020202020204" pitchFamily="34" charset="0"/>
              </a:rPr>
              <a:t>Ansvar</a:t>
            </a:r>
          </a:p>
          <a:p>
            <a:pPr marL="171450" indent="-171450">
              <a:lnSpc>
                <a:spcPct val="130000"/>
              </a:lnSpc>
              <a:buFont typeface="Arial" charset="0"/>
              <a:buChar char="•"/>
            </a:pPr>
            <a:r>
              <a:rPr lang="da-DK" sz="1200" dirty="0">
                <a:latin typeface="Avenir Next" panose="020B0503020202020204" pitchFamily="34" charset="0"/>
              </a:rPr>
              <a:t>Kompetencer</a:t>
            </a:r>
          </a:p>
          <a:p>
            <a:pPr marL="171450" indent="-171450">
              <a:lnSpc>
                <a:spcPct val="130000"/>
              </a:lnSpc>
              <a:buFont typeface="Arial" charset="0"/>
              <a:buChar char="•"/>
            </a:pPr>
            <a:r>
              <a:rPr lang="da-DK" sz="1200" dirty="0">
                <a:latin typeface="Avenir Next" panose="020B0503020202020204" pitchFamily="34" charset="0"/>
              </a:rPr>
              <a:t>Opgave</a:t>
            </a:r>
          </a:p>
          <a:p>
            <a:pPr marL="171450" indent="-171450">
              <a:lnSpc>
                <a:spcPct val="130000"/>
              </a:lnSpc>
              <a:buFont typeface="Arial" charset="0"/>
              <a:buChar char="•"/>
            </a:pPr>
            <a:r>
              <a:rPr lang="da-DK" sz="1200" dirty="0">
                <a:latin typeface="Avenir Next" panose="020B0503020202020204" pitchFamily="34" charset="0"/>
              </a:rPr>
              <a:t>Samarbejdsrelationer</a:t>
            </a:r>
          </a:p>
        </p:txBody>
      </p:sp>
      <p:pic>
        <p:nvPicPr>
          <p:cNvPr id="31" name="Billede 30" descr="Et billede, der indeholder objekt&#10;&#10;&#10;&#10;Automatisk oprettet beskrivelse">
            <a:extLst>
              <a:ext uri="{FF2B5EF4-FFF2-40B4-BE49-F238E27FC236}">
                <a16:creationId xmlns:a16="http://schemas.microsoft.com/office/drawing/2014/main" id="{C425FB2C-9CF0-164C-8F81-1DC82EFC8A02}"/>
              </a:ext>
            </a:extLst>
          </p:cNvPr>
          <p:cNvPicPr>
            <a:picLocks noChangeAspect="1"/>
          </p:cNvPicPr>
          <p:nvPr/>
        </p:nvPicPr>
        <p:blipFill>
          <a:blip r:embed="rId3"/>
          <a:stretch>
            <a:fillRect/>
          </a:stretch>
        </p:blipFill>
        <p:spPr>
          <a:xfrm>
            <a:off x="516649" y="864921"/>
            <a:ext cx="720363" cy="500463"/>
          </a:xfrm>
          <a:prstGeom prst="rect">
            <a:avLst/>
          </a:prstGeom>
        </p:spPr>
      </p:pic>
    </p:spTree>
    <p:extLst>
      <p:ext uri="{BB962C8B-B14F-4D97-AF65-F5344CB8AC3E}">
        <p14:creationId xmlns:p14="http://schemas.microsoft.com/office/powerpoint/2010/main" val="1997453522"/>
      </p:ext>
    </p:extLst>
  </p:cSld>
  <p:clrMapOvr>
    <a:masterClrMapping/>
  </p:clrMapOvr>
</p:sld>
</file>

<file path=ppt/theme/theme1.xml><?xml version="1.0" encoding="utf-8"?>
<a:theme xmlns:a="http://schemas.openxmlformats.org/drawingml/2006/main" name="Office-tema">
  <a:themeElements>
    <a:clrScheme name="Brugerdefineret 3">
      <a:dk1>
        <a:srgbClr val="141619"/>
      </a:dk1>
      <a:lt1>
        <a:srgbClr val="FFFFFF"/>
      </a:lt1>
      <a:dk2>
        <a:srgbClr val="FFFFFF"/>
      </a:dk2>
      <a:lt2>
        <a:srgbClr val="FFFFFF"/>
      </a:lt2>
      <a:accent1>
        <a:srgbClr val="2B3037"/>
      </a:accent1>
      <a:accent2>
        <a:srgbClr val="FFCF00"/>
      </a:accent2>
      <a:accent3>
        <a:srgbClr val="545D65"/>
      </a:accent3>
      <a:accent4>
        <a:srgbClr val="889199"/>
      </a:accent4>
      <a:accent5>
        <a:srgbClr val="FFE77F"/>
      </a:accent5>
      <a:accent6>
        <a:srgbClr val="B0B6BA"/>
      </a:accent6>
      <a:hlink>
        <a:srgbClr val="141619"/>
      </a:hlink>
      <a:folHlink>
        <a:srgbClr val="1A1A1A"/>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lbudsskabelon" id="{920E0C07-F4F9-6A4B-8A61-A6F49282B61D}" vid="{BBE54B63-99CB-B041-8F98-1EE39C0805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87457EE6FBFCA4394DAB153E64BD71F" ma:contentTypeVersion="10" ma:contentTypeDescription="Opret et nyt dokument." ma:contentTypeScope="" ma:versionID="712ca407395351b4b0be711fff33454d">
  <xsd:schema xmlns:xsd="http://www.w3.org/2001/XMLSchema" xmlns:xs="http://www.w3.org/2001/XMLSchema" xmlns:p="http://schemas.microsoft.com/office/2006/metadata/properties" xmlns:ns2="09808135-ec78-4e01-958c-19416e141670" xmlns:ns3="7f3b9c80-b753-4ee3-b5c8-40e102bf9a6f" targetNamespace="http://schemas.microsoft.com/office/2006/metadata/properties" ma:root="true" ma:fieldsID="4646b33543922fa2f54665c0bf235d14" ns2:_="" ns3:_="">
    <xsd:import namespace="09808135-ec78-4e01-958c-19416e141670"/>
    <xsd:import namespace="7f3b9c80-b753-4ee3-b5c8-40e102bf9a6f"/>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08135-ec78-4e01-958c-19416e14167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description="" ma:internalName="SharedWithDetails" ma:readOnly="true">
      <xsd:simpleType>
        <xsd:restriction base="dms:Note">
          <xsd:maxLength value="255"/>
        </xsd:restriction>
      </xsd:simpleType>
    </xsd:element>
    <xsd:element name="LastSharedByUser" ma:index="11" nillable="true" ma:displayName="Sidst delt efter bruger" ma:description="" ma:internalName="LastSharedByUser" ma:readOnly="true">
      <xsd:simpleType>
        <xsd:restriction base="dms:Note">
          <xsd:maxLength value="255"/>
        </xsd:restriction>
      </xsd:simpleType>
    </xsd:element>
    <xsd:element name="LastSharedByTime" ma:index="12" nillable="true" ma:displayName="Sidst delt eft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f3b9c80-b753-4ee3-b5c8-40e102bf9a6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F96DB0-A300-4ECF-9E16-AADA0DF32BB7}">
  <ds:schemaRefs>
    <ds:schemaRef ds:uri="http://schemas.microsoft.com/sharepoint/v3/contenttype/forms"/>
  </ds:schemaRefs>
</ds:datastoreItem>
</file>

<file path=customXml/itemProps2.xml><?xml version="1.0" encoding="utf-8"?>
<ds:datastoreItem xmlns:ds="http://schemas.openxmlformats.org/officeDocument/2006/customXml" ds:itemID="{89AF9FDD-0166-4C4E-8B36-10BC5385FA4A}">
  <ds:schemaRefs>
    <ds:schemaRef ds:uri="http://schemas.openxmlformats.org/package/2006/metadata/core-properties"/>
    <ds:schemaRef ds:uri="http://purl.org/dc/elements/1.1/"/>
    <ds:schemaRef ds:uri="http://schemas.microsoft.com/office/2006/metadata/properties"/>
    <ds:schemaRef ds:uri="7f3b9c80-b753-4ee3-b5c8-40e102bf9a6f"/>
    <ds:schemaRef ds:uri="http://purl.org/dc/terms/"/>
    <ds:schemaRef ds:uri="09808135-ec78-4e01-958c-19416e141670"/>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700029F-9487-4384-A66B-C6875965E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808135-ec78-4e01-958c-19416e141670"/>
    <ds:schemaRef ds:uri="7f3b9c80-b753-4ee3-b5c8-40e102bf9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670</TotalTime>
  <Words>957</Words>
  <Application>Microsoft Office PowerPoint</Application>
  <PresentationFormat>Skærmshow (4:3)</PresentationFormat>
  <Paragraphs>174</Paragraphs>
  <Slides>11</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11</vt:i4>
      </vt:variant>
    </vt:vector>
  </HeadingPairs>
  <TitlesOfParts>
    <vt:vector size="20" baseType="lpstr">
      <vt:lpstr>Arial</vt:lpstr>
      <vt:lpstr>Avenir LT Std 35 Light</vt:lpstr>
      <vt:lpstr>Avenir Next</vt:lpstr>
      <vt:lpstr>Avenir Next Heavy</vt:lpstr>
      <vt:lpstr>Avenir Roman</vt:lpstr>
      <vt:lpstr>Calibri</vt:lpstr>
      <vt:lpstr>Leitura News Roman 4</vt:lpstr>
      <vt:lpstr>Wingdings</vt:lpstr>
      <vt:lpstr>Office-tema</vt:lpstr>
      <vt:lpstr>Entydig ledelse</vt:lpstr>
      <vt:lpstr>Hvordan styrer og organiserer bestyrelsen dens arbejde?</vt:lpstr>
      <vt:lpstr>Værktøj: Kerneopgave og kerneydelser</vt:lpstr>
      <vt:lpstr>Skabelon: Kerneopgave og kerneydelser</vt:lpstr>
      <vt:lpstr>Værktøj: Roller og ansvar i og omkring bestyrelsen</vt:lpstr>
      <vt:lpstr>Processpørgsmål: Bestyrelsens ansvarsområder</vt:lpstr>
      <vt:lpstr>Processpørgsmål: Styre-/følgegruppe ansvarsområder</vt:lpstr>
      <vt:lpstr>Processpørgsmål: Sekretariatets ansvarsområder</vt:lpstr>
      <vt:lpstr>Processpørgsmål: De praksisnære netværks ansvarsområder</vt:lpstr>
      <vt:lpstr>Skabelon: Roller og ansvar</vt:lpstr>
      <vt:lpstr>Eksempel på kortlægning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tilbud</dc:title>
  <dc:creator>Karoline Mia Jessen</dc:creator>
  <cp:lastModifiedBy>louise Aner</cp:lastModifiedBy>
  <cp:revision>40</cp:revision>
  <cp:lastPrinted>2018-12-07T12:59:34Z</cp:lastPrinted>
  <dcterms:created xsi:type="dcterms:W3CDTF">2018-12-10T11:59:39Z</dcterms:created>
  <dcterms:modified xsi:type="dcterms:W3CDTF">2019-02-25T19:10:43Z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0x010100F87457EE6FBFCA4394DAB153E64BD71F</vt:lpwstr>
  </property>
</Properties>
</file>