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7"/>
  </p:notesMasterIdLst>
  <p:sldIdLst>
    <p:sldId id="257" r:id="rId5"/>
    <p:sldId id="260" r:id="rId6"/>
    <p:sldId id="708" r:id="rId7"/>
    <p:sldId id="703" r:id="rId8"/>
    <p:sldId id="704" r:id="rId9"/>
    <p:sldId id="705" r:id="rId10"/>
    <p:sldId id="706" r:id="rId11"/>
    <p:sldId id="707" r:id="rId12"/>
    <p:sldId id="261" r:id="rId13"/>
    <p:sldId id="722" r:id="rId14"/>
    <p:sldId id="709" r:id="rId15"/>
    <p:sldId id="723" r:id="rId16"/>
    <p:sldId id="711" r:id="rId17"/>
    <p:sldId id="712" r:id="rId18"/>
    <p:sldId id="713" r:id="rId19"/>
    <p:sldId id="714" r:id="rId20"/>
    <p:sldId id="715" r:id="rId21"/>
    <p:sldId id="716" r:id="rId22"/>
    <p:sldId id="717" r:id="rId23"/>
    <p:sldId id="724" r:id="rId24"/>
    <p:sldId id="725" r:id="rId25"/>
    <p:sldId id="72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F4760-472E-E645-A888-1255C27302DE}" v="20" dt="2019-02-21T15:53:39.230"/>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10"/>
    <p:restoredTop sz="94643"/>
  </p:normalViewPr>
  <p:slideViewPr>
    <p:cSldViewPr snapToGrid="0" snapToObjects="1">
      <p:cViewPr varScale="1">
        <p:scale>
          <a:sx n="67" d="100"/>
          <a:sy n="67" d="100"/>
        </p:scale>
        <p:origin x="13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e Mia Jessen" userId="a5271fa5-cc71-4020-9538-5d070e427c64" providerId="ADAL" clId="{D06F4760-472E-E645-A888-1255C27302DE}"/>
    <pc:docChg chg="undo custSel modSld">
      <pc:chgData name="Karoline Mia Jessen" userId="a5271fa5-cc71-4020-9538-5d070e427c64" providerId="ADAL" clId="{D06F4760-472E-E645-A888-1255C27302DE}" dt="2019-02-21T15:54:56.798" v="719" actId="478"/>
      <pc:docMkLst>
        <pc:docMk/>
      </pc:docMkLst>
      <pc:sldChg chg="modSp">
        <pc:chgData name="Karoline Mia Jessen" userId="a5271fa5-cc71-4020-9538-5d070e427c64" providerId="ADAL" clId="{D06F4760-472E-E645-A888-1255C27302DE}" dt="2019-02-21T15:43:59.347" v="5" actId="20577"/>
        <pc:sldMkLst>
          <pc:docMk/>
          <pc:sldMk cId="2747199460" sldId="705"/>
        </pc:sldMkLst>
        <pc:spChg chg="mod">
          <ac:chgData name="Karoline Mia Jessen" userId="a5271fa5-cc71-4020-9538-5d070e427c64" providerId="ADAL" clId="{D06F4760-472E-E645-A888-1255C27302DE}" dt="2019-02-21T15:43:59.347" v="5" actId="20577"/>
          <ac:spMkLst>
            <pc:docMk/>
            <pc:sldMk cId="2747199460" sldId="705"/>
            <ac:spMk id="11" creationId="{79B23092-34D3-1346-BD22-8E2F17E722AA}"/>
          </ac:spMkLst>
        </pc:spChg>
      </pc:sldChg>
      <pc:sldChg chg="modSp">
        <pc:chgData name="Karoline Mia Jessen" userId="a5271fa5-cc71-4020-9538-5d070e427c64" providerId="ADAL" clId="{D06F4760-472E-E645-A888-1255C27302DE}" dt="2019-02-21T15:44:19.450" v="10" actId="20577"/>
        <pc:sldMkLst>
          <pc:docMk/>
          <pc:sldMk cId="365434729" sldId="709"/>
        </pc:sldMkLst>
        <pc:spChg chg="mod">
          <ac:chgData name="Karoline Mia Jessen" userId="a5271fa5-cc71-4020-9538-5d070e427c64" providerId="ADAL" clId="{D06F4760-472E-E645-A888-1255C27302DE}" dt="2019-02-21T15:44:19.450" v="10" actId="20577"/>
          <ac:spMkLst>
            <pc:docMk/>
            <pc:sldMk cId="365434729" sldId="709"/>
            <ac:spMk id="11" creationId="{79B23092-34D3-1346-BD22-8E2F17E722AA}"/>
          </ac:spMkLst>
        </pc:spChg>
      </pc:sldChg>
      <pc:sldChg chg="addSp delSp modSp">
        <pc:chgData name="Karoline Mia Jessen" userId="a5271fa5-cc71-4020-9538-5d070e427c64" providerId="ADAL" clId="{D06F4760-472E-E645-A888-1255C27302DE}" dt="2019-02-21T15:54:56.798" v="719" actId="478"/>
        <pc:sldMkLst>
          <pc:docMk/>
          <pc:sldMk cId="1456878433" sldId="716"/>
        </pc:sldMkLst>
        <pc:spChg chg="add mod">
          <ac:chgData name="Karoline Mia Jessen" userId="a5271fa5-cc71-4020-9538-5d070e427c64" providerId="ADAL" clId="{D06F4760-472E-E645-A888-1255C27302DE}" dt="2019-02-21T15:48:40.407" v="90" actId="164"/>
          <ac:spMkLst>
            <pc:docMk/>
            <pc:sldMk cId="1456878433" sldId="716"/>
            <ac:spMk id="3" creationId="{A594822D-FE44-D443-8068-681EFCBB4127}"/>
          </ac:spMkLst>
        </pc:spChg>
        <pc:spChg chg="del">
          <ac:chgData name="Karoline Mia Jessen" userId="a5271fa5-cc71-4020-9538-5d070e427c64" providerId="ADAL" clId="{D06F4760-472E-E645-A888-1255C27302DE}" dt="2019-02-21T15:44:51.249" v="14" actId="478"/>
          <ac:spMkLst>
            <pc:docMk/>
            <pc:sldMk cId="1456878433" sldId="716"/>
            <ac:spMk id="5" creationId="{E12B63D4-3CC4-674B-A210-A239C5C0C1AA}"/>
          </ac:spMkLst>
        </pc:spChg>
        <pc:spChg chg="add mod">
          <ac:chgData name="Karoline Mia Jessen" userId="a5271fa5-cc71-4020-9538-5d070e427c64" providerId="ADAL" clId="{D06F4760-472E-E645-A888-1255C27302DE}" dt="2019-02-21T15:48:40.407" v="90" actId="164"/>
          <ac:spMkLst>
            <pc:docMk/>
            <pc:sldMk cId="1456878433" sldId="716"/>
            <ac:spMk id="6" creationId="{9F918416-A596-884C-97B0-9E9F76A772E9}"/>
          </ac:spMkLst>
        </pc:spChg>
        <pc:spChg chg="add mod">
          <ac:chgData name="Karoline Mia Jessen" userId="a5271fa5-cc71-4020-9538-5d070e427c64" providerId="ADAL" clId="{D06F4760-472E-E645-A888-1255C27302DE}" dt="2019-02-21T15:48:40.407" v="90" actId="164"/>
          <ac:spMkLst>
            <pc:docMk/>
            <pc:sldMk cId="1456878433" sldId="716"/>
            <ac:spMk id="9" creationId="{3DE2EB58-57DF-7747-9D80-57119845E04A}"/>
          </ac:spMkLst>
        </pc:spChg>
        <pc:spChg chg="add mod">
          <ac:chgData name="Karoline Mia Jessen" userId="a5271fa5-cc71-4020-9538-5d070e427c64" providerId="ADAL" clId="{D06F4760-472E-E645-A888-1255C27302DE}" dt="2019-02-21T15:48:40.407" v="90" actId="164"/>
          <ac:spMkLst>
            <pc:docMk/>
            <pc:sldMk cId="1456878433" sldId="716"/>
            <ac:spMk id="10" creationId="{B4CEE0D8-0675-3E48-A278-8BD7636032DA}"/>
          </ac:spMkLst>
        </pc:spChg>
        <pc:spChg chg="add mod">
          <ac:chgData name="Karoline Mia Jessen" userId="a5271fa5-cc71-4020-9538-5d070e427c64" providerId="ADAL" clId="{D06F4760-472E-E645-A888-1255C27302DE}" dt="2019-02-21T15:48:40.407" v="90" actId="164"/>
          <ac:spMkLst>
            <pc:docMk/>
            <pc:sldMk cId="1456878433" sldId="716"/>
            <ac:spMk id="11" creationId="{0715DA0F-A3A2-6449-8DFB-6238B8E3D219}"/>
          </ac:spMkLst>
        </pc:spChg>
        <pc:spChg chg="add mod">
          <ac:chgData name="Karoline Mia Jessen" userId="a5271fa5-cc71-4020-9538-5d070e427c64" providerId="ADAL" clId="{D06F4760-472E-E645-A888-1255C27302DE}" dt="2019-02-21T15:48:40.407" v="90" actId="164"/>
          <ac:spMkLst>
            <pc:docMk/>
            <pc:sldMk cId="1456878433" sldId="716"/>
            <ac:spMk id="12" creationId="{903A76F8-478E-8246-AA59-FE847C588AE1}"/>
          </ac:spMkLst>
        </pc:spChg>
        <pc:spChg chg="add mod">
          <ac:chgData name="Karoline Mia Jessen" userId="a5271fa5-cc71-4020-9538-5d070e427c64" providerId="ADAL" clId="{D06F4760-472E-E645-A888-1255C27302DE}" dt="2019-02-21T15:51:21.376" v="294" actId="20577"/>
          <ac:spMkLst>
            <pc:docMk/>
            <pc:sldMk cId="1456878433" sldId="716"/>
            <ac:spMk id="13" creationId="{AC8DCF35-86A2-8244-B6DC-91E03C79DCDB}"/>
          </ac:spMkLst>
        </pc:spChg>
        <pc:spChg chg="add mod">
          <ac:chgData name="Karoline Mia Jessen" userId="a5271fa5-cc71-4020-9538-5d070e427c64" providerId="ADAL" clId="{D06F4760-472E-E645-A888-1255C27302DE}" dt="2019-02-21T15:48:40.407" v="90" actId="164"/>
          <ac:spMkLst>
            <pc:docMk/>
            <pc:sldMk cId="1456878433" sldId="716"/>
            <ac:spMk id="14" creationId="{D5D7F553-3F7B-B54C-A79F-1FA0E0B9C572}"/>
          </ac:spMkLst>
        </pc:spChg>
        <pc:spChg chg="add mod">
          <ac:chgData name="Karoline Mia Jessen" userId="a5271fa5-cc71-4020-9538-5d070e427c64" providerId="ADAL" clId="{D06F4760-472E-E645-A888-1255C27302DE}" dt="2019-02-21T15:48:40.407" v="90" actId="164"/>
          <ac:spMkLst>
            <pc:docMk/>
            <pc:sldMk cId="1456878433" sldId="716"/>
            <ac:spMk id="17" creationId="{FAAD765E-2CE6-8343-92F1-1435A0384BEA}"/>
          </ac:spMkLst>
        </pc:spChg>
        <pc:spChg chg="add mod">
          <ac:chgData name="Karoline Mia Jessen" userId="a5271fa5-cc71-4020-9538-5d070e427c64" providerId="ADAL" clId="{D06F4760-472E-E645-A888-1255C27302DE}" dt="2019-02-21T15:48:40.407" v="90" actId="164"/>
          <ac:spMkLst>
            <pc:docMk/>
            <pc:sldMk cId="1456878433" sldId="716"/>
            <ac:spMk id="18" creationId="{31F1D3CF-BB7B-994A-B470-91AA792E552C}"/>
          </ac:spMkLst>
        </pc:spChg>
        <pc:spChg chg="add mod">
          <ac:chgData name="Karoline Mia Jessen" userId="a5271fa5-cc71-4020-9538-5d070e427c64" providerId="ADAL" clId="{D06F4760-472E-E645-A888-1255C27302DE}" dt="2019-02-21T15:48:40.407" v="90" actId="164"/>
          <ac:spMkLst>
            <pc:docMk/>
            <pc:sldMk cId="1456878433" sldId="716"/>
            <ac:spMk id="19" creationId="{B4AB2493-6164-5F4A-8F79-1DD471210AD6}"/>
          </ac:spMkLst>
        </pc:spChg>
        <pc:spChg chg="add mod">
          <ac:chgData name="Karoline Mia Jessen" userId="a5271fa5-cc71-4020-9538-5d070e427c64" providerId="ADAL" clId="{D06F4760-472E-E645-A888-1255C27302DE}" dt="2019-02-21T15:52:15.588" v="356" actId="20577"/>
          <ac:spMkLst>
            <pc:docMk/>
            <pc:sldMk cId="1456878433" sldId="716"/>
            <ac:spMk id="20" creationId="{5008A5A0-D828-6B4E-9583-681C03D3A562}"/>
          </ac:spMkLst>
        </pc:spChg>
        <pc:spChg chg="add mod">
          <ac:chgData name="Karoline Mia Jessen" userId="a5271fa5-cc71-4020-9538-5d070e427c64" providerId="ADAL" clId="{D06F4760-472E-E645-A888-1255C27302DE}" dt="2019-02-21T15:52:44.964" v="391" actId="1076"/>
          <ac:spMkLst>
            <pc:docMk/>
            <pc:sldMk cId="1456878433" sldId="716"/>
            <ac:spMk id="21" creationId="{6C3840D7-37C5-0546-97E1-E1F794ECDC45}"/>
          </ac:spMkLst>
        </pc:spChg>
        <pc:spChg chg="add mod">
          <ac:chgData name="Karoline Mia Jessen" userId="a5271fa5-cc71-4020-9538-5d070e427c64" providerId="ADAL" clId="{D06F4760-472E-E645-A888-1255C27302DE}" dt="2019-02-21T15:53:38.069" v="552" actId="1076"/>
          <ac:spMkLst>
            <pc:docMk/>
            <pc:sldMk cId="1456878433" sldId="716"/>
            <ac:spMk id="22" creationId="{93CD426D-8F5A-7F44-982F-A80037BD42FD}"/>
          </ac:spMkLst>
        </pc:spChg>
        <pc:spChg chg="add mod">
          <ac:chgData name="Karoline Mia Jessen" userId="a5271fa5-cc71-4020-9538-5d070e427c64" providerId="ADAL" clId="{D06F4760-472E-E645-A888-1255C27302DE}" dt="2019-02-21T15:54:50.993" v="717" actId="1076"/>
          <ac:spMkLst>
            <pc:docMk/>
            <pc:sldMk cId="1456878433" sldId="716"/>
            <ac:spMk id="23" creationId="{2671A492-B900-9746-AC98-9D3281E299A5}"/>
          </ac:spMkLst>
        </pc:spChg>
        <pc:spChg chg="add del mod">
          <ac:chgData name="Karoline Mia Jessen" userId="a5271fa5-cc71-4020-9538-5d070e427c64" providerId="ADAL" clId="{D06F4760-472E-E645-A888-1255C27302DE}" dt="2019-02-21T15:54:56.798" v="719" actId="478"/>
          <ac:spMkLst>
            <pc:docMk/>
            <pc:sldMk cId="1456878433" sldId="716"/>
            <ac:spMk id="25" creationId="{14BF73F1-EC63-644A-B3FB-9FBF78EEC573}"/>
          </ac:spMkLst>
        </pc:spChg>
        <pc:grpChg chg="add mod">
          <ac:chgData name="Karoline Mia Jessen" userId="a5271fa5-cc71-4020-9538-5d070e427c64" providerId="ADAL" clId="{D06F4760-472E-E645-A888-1255C27302DE}" dt="2019-02-21T15:48:40.407" v="90" actId="164"/>
          <ac:grpSpMkLst>
            <pc:docMk/>
            <pc:sldMk cId="1456878433" sldId="716"/>
            <ac:grpSpMk id="7" creationId="{E59C53BC-71C5-8542-B995-AD8048651939}"/>
          </ac:grpSpMkLst>
        </pc:grpChg>
        <pc:picChg chg="del mod">
          <ac:chgData name="Karoline Mia Jessen" userId="a5271fa5-cc71-4020-9538-5d070e427c64" providerId="ADAL" clId="{D06F4760-472E-E645-A888-1255C27302DE}" dt="2019-02-21T15:54:51.884" v="718" actId="478"/>
          <ac:picMkLst>
            <pc:docMk/>
            <pc:sldMk cId="1456878433" sldId="716"/>
            <ac:picMk id="4" creationId="{F1629004-8309-B94D-82B6-5DD1FD9432C9}"/>
          </ac:picMkLst>
        </pc:picChg>
      </pc:sldChg>
    </pc:docChg>
  </pc:docChgLst>
  <pc:docChgLst>
    <pc:chgData name="Trine Demant" userId="0e1b30a3-19fc-4e95-94b3-a6dc93f404a1" providerId="ADAL" clId="{18C3A80A-C6EB-A945-848C-A927466D69AC}"/>
    <pc:docChg chg="custSel modSld">
      <pc:chgData name="Trine Demant" userId="0e1b30a3-19fc-4e95-94b3-a6dc93f404a1" providerId="ADAL" clId="{18C3A80A-C6EB-A945-848C-A927466D69AC}" dt="2019-02-20T08:33:40.601" v="1646" actId="20577"/>
      <pc:docMkLst>
        <pc:docMk/>
      </pc:docMkLst>
      <pc:sldChg chg="delSp modSp">
        <pc:chgData name="Trine Demant" userId="0e1b30a3-19fc-4e95-94b3-a6dc93f404a1" providerId="ADAL" clId="{18C3A80A-C6EB-A945-848C-A927466D69AC}" dt="2019-02-19T15:05:12.683" v="1372"/>
        <pc:sldMkLst>
          <pc:docMk/>
          <pc:sldMk cId="524084236" sldId="257"/>
        </pc:sldMkLst>
        <pc:spChg chg="mod">
          <ac:chgData name="Trine Demant" userId="0e1b30a3-19fc-4e95-94b3-a6dc93f404a1" providerId="ADAL" clId="{18C3A80A-C6EB-A945-848C-A927466D69AC}" dt="2019-02-19T15:05:12.683" v="1372"/>
          <ac:spMkLst>
            <pc:docMk/>
            <pc:sldMk cId="524084236" sldId="257"/>
            <ac:spMk id="8" creationId="{758B574B-442F-064B-93D1-313D92EF1E78}"/>
          </ac:spMkLst>
        </pc:spChg>
        <pc:picChg chg="del">
          <ac:chgData name="Trine Demant" userId="0e1b30a3-19fc-4e95-94b3-a6dc93f404a1" providerId="ADAL" clId="{18C3A80A-C6EB-A945-848C-A927466D69AC}" dt="2019-02-19T15:04:56.562" v="1366" actId="478"/>
          <ac:picMkLst>
            <pc:docMk/>
            <pc:sldMk cId="524084236" sldId="257"/>
            <ac:picMk id="6" creationId="{217A9E0C-1290-B24E-B18F-2AA9900694DA}"/>
          </ac:picMkLst>
        </pc:picChg>
      </pc:sldChg>
      <pc:sldChg chg="delSp modSp">
        <pc:chgData name="Trine Demant" userId="0e1b30a3-19fc-4e95-94b3-a6dc93f404a1" providerId="ADAL" clId="{18C3A80A-C6EB-A945-848C-A927466D69AC}" dt="2019-02-19T14:44:13.003" v="823" actId="478"/>
        <pc:sldMkLst>
          <pc:docMk/>
          <pc:sldMk cId="1029518836" sldId="260"/>
        </pc:sldMkLst>
        <pc:spChg chg="mod">
          <ac:chgData name="Trine Demant" userId="0e1b30a3-19fc-4e95-94b3-a6dc93f404a1" providerId="ADAL" clId="{18C3A80A-C6EB-A945-848C-A927466D69AC}" dt="2019-02-19T13:02:05.272" v="19" actId="20577"/>
          <ac:spMkLst>
            <pc:docMk/>
            <pc:sldMk cId="1029518836" sldId="260"/>
            <ac:spMk id="2" creationId="{FC739F3B-D98A-2F4B-BBB8-253E58A82BF7}"/>
          </ac:spMkLst>
        </pc:spChg>
        <pc:picChg chg="del">
          <ac:chgData name="Trine Demant" userId="0e1b30a3-19fc-4e95-94b3-a6dc93f404a1" providerId="ADAL" clId="{18C3A80A-C6EB-A945-848C-A927466D69AC}" dt="2019-02-19T14:44:13.003" v="823" actId="478"/>
          <ac:picMkLst>
            <pc:docMk/>
            <pc:sldMk cId="1029518836" sldId="260"/>
            <ac:picMk id="6" creationId="{236EA3B7-0ACD-9549-BABB-C4F896F16CDC}"/>
          </ac:picMkLst>
        </pc:picChg>
      </pc:sldChg>
      <pc:sldChg chg="delSp modSp">
        <pc:chgData name="Trine Demant" userId="0e1b30a3-19fc-4e95-94b3-a6dc93f404a1" providerId="ADAL" clId="{18C3A80A-C6EB-A945-848C-A927466D69AC}" dt="2019-02-19T14:44:35.992" v="828" actId="478"/>
        <pc:sldMkLst>
          <pc:docMk/>
          <pc:sldMk cId="4293316380" sldId="261"/>
        </pc:sldMkLst>
        <pc:spChg chg="mod">
          <ac:chgData name="Trine Demant" userId="0e1b30a3-19fc-4e95-94b3-a6dc93f404a1" providerId="ADAL" clId="{18C3A80A-C6EB-A945-848C-A927466D69AC}" dt="2019-02-19T13:06:30.272" v="41" actId="20577"/>
          <ac:spMkLst>
            <pc:docMk/>
            <pc:sldMk cId="4293316380" sldId="261"/>
            <ac:spMk id="3" creationId="{84E5FAF0-8995-344B-B800-9846D5F3FFCB}"/>
          </ac:spMkLst>
        </pc:spChg>
        <pc:picChg chg="del">
          <ac:chgData name="Trine Demant" userId="0e1b30a3-19fc-4e95-94b3-a6dc93f404a1" providerId="ADAL" clId="{18C3A80A-C6EB-A945-848C-A927466D69AC}" dt="2019-02-19T14:44:35.992" v="828" actId="478"/>
          <ac:picMkLst>
            <pc:docMk/>
            <pc:sldMk cId="4293316380" sldId="261"/>
            <ac:picMk id="7" creationId="{241ABC6C-B428-DD43-9CCC-DC4D022290A3}"/>
          </ac:picMkLst>
        </pc:picChg>
      </pc:sldChg>
      <pc:sldChg chg="delSp">
        <pc:chgData name="Trine Demant" userId="0e1b30a3-19fc-4e95-94b3-a6dc93f404a1" providerId="ADAL" clId="{18C3A80A-C6EB-A945-848C-A927466D69AC}" dt="2019-02-19T14:44:18.253" v="824" actId="478"/>
        <pc:sldMkLst>
          <pc:docMk/>
          <pc:sldMk cId="2591556716" sldId="703"/>
        </pc:sldMkLst>
        <pc:picChg chg="del">
          <ac:chgData name="Trine Demant" userId="0e1b30a3-19fc-4e95-94b3-a6dc93f404a1" providerId="ADAL" clId="{18C3A80A-C6EB-A945-848C-A927466D69AC}" dt="2019-02-19T14:44:18.253" v="824" actId="478"/>
          <ac:picMkLst>
            <pc:docMk/>
            <pc:sldMk cId="2591556716" sldId="703"/>
            <ac:picMk id="6" creationId="{236EA3B7-0ACD-9549-BABB-C4F896F16CDC}"/>
          </ac:picMkLst>
        </pc:picChg>
      </pc:sldChg>
      <pc:sldChg chg="delSp">
        <pc:chgData name="Trine Demant" userId="0e1b30a3-19fc-4e95-94b3-a6dc93f404a1" providerId="ADAL" clId="{18C3A80A-C6EB-A945-848C-A927466D69AC}" dt="2019-02-19T14:44:23.220" v="825" actId="478"/>
        <pc:sldMkLst>
          <pc:docMk/>
          <pc:sldMk cId="2998840570" sldId="704"/>
        </pc:sldMkLst>
        <pc:picChg chg="del">
          <ac:chgData name="Trine Demant" userId="0e1b30a3-19fc-4e95-94b3-a6dc93f404a1" providerId="ADAL" clId="{18C3A80A-C6EB-A945-848C-A927466D69AC}" dt="2019-02-19T14:44:23.220" v="825" actId="478"/>
          <ac:picMkLst>
            <pc:docMk/>
            <pc:sldMk cId="2998840570" sldId="704"/>
            <ac:picMk id="6" creationId="{236EA3B7-0ACD-9549-BABB-C4F896F16CDC}"/>
          </ac:picMkLst>
        </pc:picChg>
      </pc:sldChg>
      <pc:sldChg chg="delSp">
        <pc:chgData name="Trine Demant" userId="0e1b30a3-19fc-4e95-94b3-a6dc93f404a1" providerId="ADAL" clId="{18C3A80A-C6EB-A945-848C-A927466D69AC}" dt="2019-02-19T14:44:26.513" v="826" actId="478"/>
        <pc:sldMkLst>
          <pc:docMk/>
          <pc:sldMk cId="2747199460" sldId="705"/>
        </pc:sldMkLst>
        <pc:picChg chg="del">
          <ac:chgData name="Trine Demant" userId="0e1b30a3-19fc-4e95-94b3-a6dc93f404a1" providerId="ADAL" clId="{18C3A80A-C6EB-A945-848C-A927466D69AC}" dt="2019-02-19T14:44:26.513" v="826" actId="478"/>
          <ac:picMkLst>
            <pc:docMk/>
            <pc:sldMk cId="2747199460" sldId="705"/>
            <ac:picMk id="6" creationId="{236EA3B7-0ACD-9549-BABB-C4F896F16CDC}"/>
          </ac:picMkLst>
        </pc:picChg>
      </pc:sldChg>
      <pc:sldChg chg="delSp">
        <pc:chgData name="Trine Demant" userId="0e1b30a3-19fc-4e95-94b3-a6dc93f404a1" providerId="ADAL" clId="{18C3A80A-C6EB-A945-848C-A927466D69AC}" dt="2019-02-19T14:44:30.889" v="827" actId="478"/>
        <pc:sldMkLst>
          <pc:docMk/>
          <pc:sldMk cId="1051901196" sldId="706"/>
        </pc:sldMkLst>
        <pc:picChg chg="del">
          <ac:chgData name="Trine Demant" userId="0e1b30a3-19fc-4e95-94b3-a6dc93f404a1" providerId="ADAL" clId="{18C3A80A-C6EB-A945-848C-A927466D69AC}" dt="2019-02-19T14:44:30.889" v="827" actId="478"/>
          <ac:picMkLst>
            <pc:docMk/>
            <pc:sldMk cId="1051901196" sldId="706"/>
            <ac:picMk id="6" creationId="{236EA3B7-0ACD-9549-BABB-C4F896F16CDC}"/>
          </ac:picMkLst>
        </pc:picChg>
      </pc:sldChg>
      <pc:sldChg chg="delSp">
        <pc:chgData name="Trine Demant" userId="0e1b30a3-19fc-4e95-94b3-a6dc93f404a1" providerId="ADAL" clId="{18C3A80A-C6EB-A945-848C-A927466D69AC}" dt="2019-02-19T14:44:41.851" v="830" actId="478"/>
        <pc:sldMkLst>
          <pc:docMk/>
          <pc:sldMk cId="365434729" sldId="709"/>
        </pc:sldMkLst>
        <pc:picChg chg="del">
          <ac:chgData name="Trine Demant" userId="0e1b30a3-19fc-4e95-94b3-a6dc93f404a1" providerId="ADAL" clId="{18C3A80A-C6EB-A945-848C-A927466D69AC}" dt="2019-02-19T14:44:41.851" v="830" actId="478"/>
          <ac:picMkLst>
            <pc:docMk/>
            <pc:sldMk cId="365434729" sldId="709"/>
            <ac:picMk id="6" creationId="{236EA3B7-0ACD-9549-BABB-C4F896F16CDC}"/>
          </ac:picMkLst>
        </pc:picChg>
      </pc:sldChg>
      <pc:sldChg chg="delSp modSp">
        <pc:chgData name="Trine Demant" userId="0e1b30a3-19fc-4e95-94b3-a6dc93f404a1" providerId="ADAL" clId="{18C3A80A-C6EB-A945-848C-A927466D69AC}" dt="2019-02-19T14:44:48.262" v="832" actId="478"/>
        <pc:sldMkLst>
          <pc:docMk/>
          <pc:sldMk cId="3350876103" sldId="711"/>
        </pc:sldMkLst>
        <pc:spChg chg="mod">
          <ac:chgData name="Trine Demant" userId="0e1b30a3-19fc-4e95-94b3-a6dc93f404a1" providerId="ADAL" clId="{18C3A80A-C6EB-A945-848C-A927466D69AC}" dt="2019-02-19T13:08:40.730" v="55" actId="207"/>
          <ac:spMkLst>
            <pc:docMk/>
            <pc:sldMk cId="3350876103" sldId="711"/>
            <ac:spMk id="10" creationId="{5FE14E85-3367-8A42-8CF8-FC0726767281}"/>
          </ac:spMkLst>
        </pc:spChg>
        <pc:picChg chg="del">
          <ac:chgData name="Trine Demant" userId="0e1b30a3-19fc-4e95-94b3-a6dc93f404a1" providerId="ADAL" clId="{18C3A80A-C6EB-A945-848C-A927466D69AC}" dt="2019-02-19T14:44:48.262" v="832" actId="478"/>
          <ac:picMkLst>
            <pc:docMk/>
            <pc:sldMk cId="3350876103" sldId="711"/>
            <ac:picMk id="6" creationId="{236EA3B7-0ACD-9549-BABB-C4F896F16CDC}"/>
          </ac:picMkLst>
        </pc:picChg>
      </pc:sldChg>
      <pc:sldChg chg="delSp">
        <pc:chgData name="Trine Demant" userId="0e1b30a3-19fc-4e95-94b3-a6dc93f404a1" providerId="ADAL" clId="{18C3A80A-C6EB-A945-848C-A927466D69AC}" dt="2019-02-19T14:44:51.271" v="833" actId="478"/>
        <pc:sldMkLst>
          <pc:docMk/>
          <pc:sldMk cId="21928326" sldId="712"/>
        </pc:sldMkLst>
        <pc:picChg chg="del">
          <ac:chgData name="Trine Demant" userId="0e1b30a3-19fc-4e95-94b3-a6dc93f404a1" providerId="ADAL" clId="{18C3A80A-C6EB-A945-848C-A927466D69AC}" dt="2019-02-19T14:44:51.271" v="833" actId="478"/>
          <ac:picMkLst>
            <pc:docMk/>
            <pc:sldMk cId="21928326" sldId="712"/>
            <ac:picMk id="14" creationId="{9B550BBF-EB18-8147-BA9F-4D747305E69D}"/>
          </ac:picMkLst>
        </pc:picChg>
      </pc:sldChg>
      <pc:sldChg chg="delSp">
        <pc:chgData name="Trine Demant" userId="0e1b30a3-19fc-4e95-94b3-a6dc93f404a1" providerId="ADAL" clId="{18C3A80A-C6EB-A945-848C-A927466D69AC}" dt="2019-02-19T14:44:54.702" v="834" actId="478"/>
        <pc:sldMkLst>
          <pc:docMk/>
          <pc:sldMk cId="1304863515" sldId="713"/>
        </pc:sldMkLst>
        <pc:picChg chg="del">
          <ac:chgData name="Trine Demant" userId="0e1b30a3-19fc-4e95-94b3-a6dc93f404a1" providerId="ADAL" clId="{18C3A80A-C6EB-A945-848C-A927466D69AC}" dt="2019-02-19T14:44:54.702" v="834" actId="478"/>
          <ac:picMkLst>
            <pc:docMk/>
            <pc:sldMk cId="1304863515" sldId="713"/>
            <ac:picMk id="12" creationId="{2A63EE4C-C87F-AD43-9A20-50E10EB58220}"/>
          </ac:picMkLst>
        </pc:picChg>
      </pc:sldChg>
      <pc:sldChg chg="delSp">
        <pc:chgData name="Trine Demant" userId="0e1b30a3-19fc-4e95-94b3-a6dc93f404a1" providerId="ADAL" clId="{18C3A80A-C6EB-A945-848C-A927466D69AC}" dt="2019-02-19T14:44:57.468" v="835" actId="478"/>
        <pc:sldMkLst>
          <pc:docMk/>
          <pc:sldMk cId="3166775459" sldId="714"/>
        </pc:sldMkLst>
        <pc:picChg chg="del">
          <ac:chgData name="Trine Demant" userId="0e1b30a3-19fc-4e95-94b3-a6dc93f404a1" providerId="ADAL" clId="{18C3A80A-C6EB-A945-848C-A927466D69AC}" dt="2019-02-19T14:44:57.468" v="835" actId="478"/>
          <ac:picMkLst>
            <pc:docMk/>
            <pc:sldMk cId="3166775459" sldId="714"/>
            <ac:picMk id="6" creationId="{236EA3B7-0ACD-9549-BABB-C4F896F16CDC}"/>
          </ac:picMkLst>
        </pc:picChg>
      </pc:sldChg>
      <pc:sldChg chg="delSp">
        <pc:chgData name="Trine Demant" userId="0e1b30a3-19fc-4e95-94b3-a6dc93f404a1" providerId="ADAL" clId="{18C3A80A-C6EB-A945-848C-A927466D69AC}" dt="2019-02-19T14:45:00.190" v="836" actId="478"/>
        <pc:sldMkLst>
          <pc:docMk/>
          <pc:sldMk cId="747066712" sldId="715"/>
        </pc:sldMkLst>
        <pc:picChg chg="del">
          <ac:chgData name="Trine Demant" userId="0e1b30a3-19fc-4e95-94b3-a6dc93f404a1" providerId="ADAL" clId="{18C3A80A-C6EB-A945-848C-A927466D69AC}" dt="2019-02-19T14:45:00.190" v="836" actId="478"/>
          <ac:picMkLst>
            <pc:docMk/>
            <pc:sldMk cId="747066712" sldId="715"/>
            <ac:picMk id="11" creationId="{F71AE138-8BEC-2644-BF30-7B44423718EA}"/>
          </ac:picMkLst>
        </pc:picChg>
      </pc:sldChg>
      <pc:sldChg chg="addSp delSp modSp">
        <pc:chgData name="Trine Demant" userId="0e1b30a3-19fc-4e95-94b3-a6dc93f404a1" providerId="ADAL" clId="{18C3A80A-C6EB-A945-848C-A927466D69AC}" dt="2019-02-20T08:33:40.601" v="1646" actId="20577"/>
        <pc:sldMkLst>
          <pc:docMk/>
          <pc:sldMk cId="1456878433" sldId="716"/>
        </pc:sldMkLst>
        <pc:spChg chg="del">
          <ac:chgData name="Trine Demant" userId="0e1b30a3-19fc-4e95-94b3-a6dc93f404a1" providerId="ADAL" clId="{18C3A80A-C6EB-A945-848C-A927466D69AC}" dt="2019-02-19T13:10:05.790" v="57"/>
          <ac:spMkLst>
            <pc:docMk/>
            <pc:sldMk cId="1456878433" sldId="716"/>
            <ac:spMk id="3" creationId="{84E5FAF0-8995-344B-B800-9846D5F3FFCB}"/>
          </ac:spMkLst>
        </pc:spChg>
        <pc:spChg chg="add mod">
          <ac:chgData name="Trine Demant" userId="0e1b30a3-19fc-4e95-94b3-a6dc93f404a1" providerId="ADAL" clId="{18C3A80A-C6EB-A945-848C-A927466D69AC}" dt="2019-02-19T13:32:49.254" v="822" actId="207"/>
          <ac:spMkLst>
            <pc:docMk/>
            <pc:sldMk cId="1456878433" sldId="716"/>
            <ac:spMk id="5" creationId="{E12B63D4-3CC4-674B-A210-A239C5C0C1AA}"/>
          </ac:spMkLst>
        </pc:spChg>
        <pc:spChg chg="del">
          <ac:chgData name="Trine Demant" userId="0e1b30a3-19fc-4e95-94b3-a6dc93f404a1" providerId="ADAL" clId="{18C3A80A-C6EB-A945-848C-A927466D69AC}" dt="2019-02-19T13:09:40.001" v="56" actId="478"/>
          <ac:spMkLst>
            <pc:docMk/>
            <pc:sldMk cId="1456878433" sldId="716"/>
            <ac:spMk id="10" creationId="{D1E55DDB-C103-E140-B5BE-04DA9A718D93}"/>
          </ac:spMkLst>
        </pc:spChg>
        <pc:spChg chg="del">
          <ac:chgData name="Trine Demant" userId="0e1b30a3-19fc-4e95-94b3-a6dc93f404a1" providerId="ADAL" clId="{18C3A80A-C6EB-A945-848C-A927466D69AC}" dt="2019-02-19T13:09:40.001" v="56" actId="478"/>
          <ac:spMkLst>
            <pc:docMk/>
            <pc:sldMk cId="1456878433" sldId="716"/>
            <ac:spMk id="11" creationId="{9286228A-C675-1440-9625-83AFA867C05A}"/>
          </ac:spMkLst>
        </pc:spChg>
        <pc:spChg chg="del">
          <ac:chgData name="Trine Demant" userId="0e1b30a3-19fc-4e95-94b3-a6dc93f404a1" providerId="ADAL" clId="{18C3A80A-C6EB-A945-848C-A927466D69AC}" dt="2019-02-19T13:09:40.001" v="56" actId="478"/>
          <ac:spMkLst>
            <pc:docMk/>
            <pc:sldMk cId="1456878433" sldId="716"/>
            <ac:spMk id="12" creationId="{BEABDDD4-9630-A944-94F3-5F1159FCF48F}"/>
          </ac:spMkLst>
        </pc:spChg>
        <pc:spChg chg="del">
          <ac:chgData name="Trine Demant" userId="0e1b30a3-19fc-4e95-94b3-a6dc93f404a1" providerId="ADAL" clId="{18C3A80A-C6EB-A945-848C-A927466D69AC}" dt="2019-02-19T13:09:40.001" v="56" actId="478"/>
          <ac:spMkLst>
            <pc:docMk/>
            <pc:sldMk cId="1456878433" sldId="716"/>
            <ac:spMk id="13" creationId="{11017BC0-767E-DD4B-8BBE-77EDAB2A7B6D}"/>
          </ac:spMkLst>
        </pc:spChg>
        <pc:spChg chg="del mod">
          <ac:chgData name="Trine Demant" userId="0e1b30a3-19fc-4e95-94b3-a6dc93f404a1" providerId="ADAL" clId="{18C3A80A-C6EB-A945-848C-A927466D69AC}" dt="2019-02-19T13:10:29.657" v="63" actId="478"/>
          <ac:spMkLst>
            <pc:docMk/>
            <pc:sldMk cId="1456878433" sldId="716"/>
            <ac:spMk id="14" creationId="{9B17E130-AC00-214A-86E9-480A858CFDFD}"/>
          </ac:spMkLst>
        </pc:spChg>
        <pc:spChg chg="add mod">
          <ac:chgData name="Trine Demant" userId="0e1b30a3-19fc-4e95-94b3-a6dc93f404a1" providerId="ADAL" clId="{18C3A80A-C6EB-A945-848C-A927466D69AC}" dt="2019-02-20T08:33:40.601" v="1646" actId="20577"/>
          <ac:spMkLst>
            <pc:docMk/>
            <pc:sldMk cId="1456878433" sldId="716"/>
            <ac:spMk id="16" creationId="{F8913A65-8547-5B40-A1F7-63BFAECABAFA}"/>
          </ac:spMkLst>
        </pc:spChg>
        <pc:picChg chg="add mod">
          <ac:chgData name="Trine Demant" userId="0e1b30a3-19fc-4e95-94b3-a6dc93f404a1" providerId="ADAL" clId="{18C3A80A-C6EB-A945-848C-A927466D69AC}" dt="2019-02-20T08:33:20.644" v="1633" actId="1076"/>
          <ac:picMkLst>
            <pc:docMk/>
            <pc:sldMk cId="1456878433" sldId="716"/>
            <ac:picMk id="4" creationId="{F1629004-8309-B94D-82B6-5DD1FD9432C9}"/>
          </ac:picMkLst>
        </pc:picChg>
        <pc:picChg chg="del">
          <ac:chgData name="Trine Demant" userId="0e1b30a3-19fc-4e95-94b3-a6dc93f404a1" providerId="ADAL" clId="{18C3A80A-C6EB-A945-848C-A927466D69AC}" dt="2019-02-19T14:45:04.056" v="837" actId="478"/>
          <ac:picMkLst>
            <pc:docMk/>
            <pc:sldMk cId="1456878433" sldId="716"/>
            <ac:picMk id="7" creationId="{241ABC6C-B428-DD43-9CCC-DC4D022290A3}"/>
          </ac:picMkLst>
        </pc:picChg>
      </pc:sldChg>
      <pc:sldChg chg="delSp">
        <pc:chgData name="Trine Demant" userId="0e1b30a3-19fc-4e95-94b3-a6dc93f404a1" providerId="ADAL" clId="{18C3A80A-C6EB-A945-848C-A927466D69AC}" dt="2019-02-19T14:45:06.885" v="838" actId="478"/>
        <pc:sldMkLst>
          <pc:docMk/>
          <pc:sldMk cId="519016541" sldId="717"/>
        </pc:sldMkLst>
        <pc:picChg chg="del">
          <ac:chgData name="Trine Demant" userId="0e1b30a3-19fc-4e95-94b3-a6dc93f404a1" providerId="ADAL" clId="{18C3A80A-C6EB-A945-848C-A927466D69AC}" dt="2019-02-19T14:45:06.885" v="838" actId="478"/>
          <ac:picMkLst>
            <pc:docMk/>
            <pc:sldMk cId="519016541" sldId="717"/>
            <ac:picMk id="6" creationId="{236EA3B7-0ACD-9549-BABB-C4F896F16CDC}"/>
          </ac:picMkLst>
        </pc:picChg>
      </pc:sldChg>
      <pc:sldChg chg="delSp">
        <pc:chgData name="Trine Demant" userId="0e1b30a3-19fc-4e95-94b3-a6dc93f404a1" providerId="ADAL" clId="{18C3A80A-C6EB-A945-848C-A927466D69AC}" dt="2019-02-19T14:44:39.192" v="829" actId="478"/>
        <pc:sldMkLst>
          <pc:docMk/>
          <pc:sldMk cId="2358034302" sldId="722"/>
        </pc:sldMkLst>
        <pc:picChg chg="del">
          <ac:chgData name="Trine Demant" userId="0e1b30a3-19fc-4e95-94b3-a6dc93f404a1" providerId="ADAL" clId="{18C3A80A-C6EB-A945-848C-A927466D69AC}" dt="2019-02-19T14:44:39.192" v="829" actId="478"/>
          <ac:picMkLst>
            <pc:docMk/>
            <pc:sldMk cId="2358034302" sldId="722"/>
            <ac:picMk id="7" creationId="{241ABC6C-B428-DD43-9CCC-DC4D022290A3}"/>
          </ac:picMkLst>
        </pc:picChg>
      </pc:sldChg>
      <pc:sldChg chg="delSp">
        <pc:chgData name="Trine Demant" userId="0e1b30a3-19fc-4e95-94b3-a6dc93f404a1" providerId="ADAL" clId="{18C3A80A-C6EB-A945-848C-A927466D69AC}" dt="2019-02-19T14:44:45.583" v="831" actId="478"/>
        <pc:sldMkLst>
          <pc:docMk/>
          <pc:sldMk cId="1157957170" sldId="723"/>
        </pc:sldMkLst>
        <pc:picChg chg="del">
          <ac:chgData name="Trine Demant" userId="0e1b30a3-19fc-4e95-94b3-a6dc93f404a1" providerId="ADAL" clId="{18C3A80A-C6EB-A945-848C-A927466D69AC}" dt="2019-02-19T14:44:45.583" v="831" actId="478"/>
          <ac:picMkLst>
            <pc:docMk/>
            <pc:sldMk cId="1157957170" sldId="723"/>
            <ac:picMk id="7" creationId="{241ABC6C-B428-DD43-9CCC-DC4D022290A3}"/>
          </ac:picMkLst>
        </pc:picChg>
      </pc:sldChg>
      <pc:sldChg chg="delSp">
        <pc:chgData name="Trine Demant" userId="0e1b30a3-19fc-4e95-94b3-a6dc93f404a1" providerId="ADAL" clId="{18C3A80A-C6EB-A945-848C-A927466D69AC}" dt="2019-02-19T14:45:09.292" v="839" actId="478"/>
        <pc:sldMkLst>
          <pc:docMk/>
          <pc:sldMk cId="683686050" sldId="724"/>
        </pc:sldMkLst>
        <pc:picChg chg="del">
          <ac:chgData name="Trine Demant" userId="0e1b30a3-19fc-4e95-94b3-a6dc93f404a1" providerId="ADAL" clId="{18C3A80A-C6EB-A945-848C-A927466D69AC}" dt="2019-02-19T14:45:09.292" v="839" actId="478"/>
          <ac:picMkLst>
            <pc:docMk/>
            <pc:sldMk cId="683686050" sldId="724"/>
            <ac:picMk id="11" creationId="{F71AE138-8BEC-2644-BF30-7B44423718EA}"/>
          </ac:picMkLst>
        </pc:picChg>
      </pc:sldChg>
      <pc:sldChg chg="delSp">
        <pc:chgData name="Trine Demant" userId="0e1b30a3-19fc-4e95-94b3-a6dc93f404a1" providerId="ADAL" clId="{18C3A80A-C6EB-A945-848C-A927466D69AC}" dt="2019-02-19T14:45:11.602" v="840" actId="478"/>
        <pc:sldMkLst>
          <pc:docMk/>
          <pc:sldMk cId="3683171400" sldId="725"/>
        </pc:sldMkLst>
        <pc:picChg chg="del">
          <ac:chgData name="Trine Demant" userId="0e1b30a3-19fc-4e95-94b3-a6dc93f404a1" providerId="ADAL" clId="{18C3A80A-C6EB-A945-848C-A927466D69AC}" dt="2019-02-19T14:45:11.602" v="840" actId="478"/>
          <ac:picMkLst>
            <pc:docMk/>
            <pc:sldMk cId="3683171400" sldId="725"/>
            <ac:picMk id="11" creationId="{F71AE138-8BEC-2644-BF30-7B44423718EA}"/>
          </ac:picMkLst>
        </pc:picChg>
      </pc:sldChg>
      <pc:sldChg chg="delSp">
        <pc:chgData name="Trine Demant" userId="0e1b30a3-19fc-4e95-94b3-a6dc93f404a1" providerId="ADAL" clId="{18C3A80A-C6EB-A945-848C-A927466D69AC}" dt="2019-02-19T14:45:15.080" v="841" actId="478"/>
        <pc:sldMkLst>
          <pc:docMk/>
          <pc:sldMk cId="940924931" sldId="726"/>
        </pc:sldMkLst>
        <pc:picChg chg="del">
          <ac:chgData name="Trine Demant" userId="0e1b30a3-19fc-4e95-94b3-a6dc93f404a1" providerId="ADAL" clId="{18C3A80A-C6EB-A945-848C-A927466D69AC}" dt="2019-02-19T14:45:15.080" v="841" actId="478"/>
          <ac:picMkLst>
            <pc:docMk/>
            <pc:sldMk cId="940924931" sldId="726"/>
            <ac:picMk id="11" creationId="{F71AE138-8BEC-2644-BF30-7B44423718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C09C7-3A7C-BB41-BDFD-F004F730ECF5}" type="datetimeFigureOut">
              <a:rPr lang="da-DK" smtClean="0"/>
              <a:t>25-02-2019</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097FCA-F993-754B-ADE5-FE22F61DC3B9}" type="slidenum">
              <a:rPr lang="da-DK" smtClean="0"/>
              <a:t>‹nr.›</a:t>
            </a:fld>
            <a:endParaRPr lang="da-DK"/>
          </a:p>
        </p:txBody>
      </p:sp>
    </p:spTree>
    <p:extLst>
      <p:ext uri="{BB962C8B-B14F-4D97-AF65-F5344CB8AC3E}">
        <p14:creationId xmlns:p14="http://schemas.microsoft.com/office/powerpoint/2010/main" val="344733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4400" b="1" i="0">
                <a:latin typeface="Avenir Next Heavy" panose="020B0503020202020204" pitchFamily="34" charset="0"/>
              </a:defRPr>
            </a:lvl1pPr>
          </a:lstStyle>
          <a:p>
            <a:r>
              <a:rPr lang="da-DK" dirty="0"/>
              <a:t>Titel på tilbud</a:t>
            </a:r>
            <a:endParaRPr lang="en-US" dirty="0"/>
          </a:p>
        </p:txBody>
      </p:sp>
      <p:sp>
        <p:nvSpPr>
          <p:cNvPr id="3" name="Subtitle 2"/>
          <p:cNvSpPr>
            <a:spLocks noGrp="1"/>
          </p:cNvSpPr>
          <p:nvPr>
            <p:ph type="subTitle" idx="1" hasCustomPrompt="1"/>
          </p:nvPr>
        </p:nvSpPr>
        <p:spPr>
          <a:xfrm>
            <a:off x="1143000" y="4104860"/>
            <a:ext cx="6858000" cy="1152939"/>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Kundens navn – måned år</a:t>
            </a:r>
            <a:endParaRPr lang="en-US" dirty="0"/>
          </a:p>
        </p:txBody>
      </p:sp>
    </p:spTree>
    <p:extLst>
      <p:ext uri="{BB962C8B-B14F-4D97-AF65-F5344CB8AC3E}">
        <p14:creationId xmlns:p14="http://schemas.microsoft.com/office/powerpoint/2010/main" val="246821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2540" y="256655"/>
            <a:ext cx="7886700" cy="1325563"/>
          </a:xfrm>
        </p:spPr>
        <p:txBody>
          <a:bodyPr anchor="b" anchorCtr="0">
            <a:noAutofit/>
          </a:bodyPr>
          <a:lstStyle/>
          <a:p>
            <a:r>
              <a:rPr lang="da-DK" dirty="0"/>
              <a:t>Titel på slide - kort</a:t>
            </a:r>
            <a:endParaRPr lang="en-US" dirty="0"/>
          </a:p>
        </p:txBody>
      </p:sp>
      <p:sp>
        <p:nvSpPr>
          <p:cNvPr id="3" name="Content Placeholder 2"/>
          <p:cNvSpPr>
            <a:spLocks noGrp="1"/>
          </p:cNvSpPr>
          <p:nvPr>
            <p:ph idx="1"/>
          </p:nvPr>
        </p:nvSpPr>
        <p:spPr>
          <a:xfrm>
            <a:off x="352540" y="1818863"/>
            <a:ext cx="3202412" cy="4537488"/>
          </a:xfrm>
        </p:spPr>
        <p:txBody>
          <a:bodyPr anchor="t" anchorCtr="0">
            <a:noAutofit/>
          </a:bodyPr>
          <a:lstStyle>
            <a:lvl1pPr>
              <a:defRPr sz="1100"/>
            </a:lvl1pPr>
          </a:lstStyle>
          <a:p>
            <a:pPr lvl="0"/>
            <a:r>
              <a:rPr lang="da-DK"/>
              <a:t>Rediger teksttypografien i masteren
Andet niveau
Tredje niveau
Fjerde niveau
Femte niveau</a:t>
            </a:r>
            <a:endParaRPr lang="en-US" dirty="0"/>
          </a:p>
        </p:txBody>
      </p:sp>
      <p:sp>
        <p:nvSpPr>
          <p:cNvPr id="7" name="Content Placeholder 2">
            <a:extLst>
              <a:ext uri="{FF2B5EF4-FFF2-40B4-BE49-F238E27FC236}">
                <a16:creationId xmlns:a16="http://schemas.microsoft.com/office/drawing/2014/main" id="{C9F345EC-F218-4E47-9CC6-9E1DA9DEBA70}"/>
              </a:ext>
            </a:extLst>
          </p:cNvPr>
          <p:cNvSpPr>
            <a:spLocks noGrp="1"/>
          </p:cNvSpPr>
          <p:nvPr>
            <p:ph idx="13"/>
          </p:nvPr>
        </p:nvSpPr>
        <p:spPr>
          <a:xfrm>
            <a:off x="3896959" y="1818863"/>
            <a:ext cx="3199925" cy="4537487"/>
          </a:xfrm>
        </p:spPr>
        <p:txBody>
          <a:bodyPr anchor="t" anchorCtr="0">
            <a:noAutofit/>
          </a:bodyPr>
          <a:lstStyle/>
          <a:p>
            <a:pPr lvl="0"/>
            <a:r>
              <a:rPr lang="da-DK"/>
              <a:t>Rediger teksttypografien i masteren
Andet niveau
Tredje niveau
Fjerde niveau
Femte niveau</a:t>
            </a:r>
            <a:endParaRPr lang="en-US" dirty="0"/>
          </a:p>
        </p:txBody>
      </p:sp>
    </p:spTree>
    <p:extLst>
      <p:ext uri="{BB962C8B-B14F-4D97-AF65-F5344CB8AC3E}">
        <p14:creationId xmlns:p14="http://schemas.microsoft.com/office/powerpoint/2010/main" val="315289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099F4-9155-A04E-BDF1-4C422344760B}"/>
              </a:ext>
            </a:extLst>
          </p:cNvPr>
          <p:cNvSpPr>
            <a:spLocks noGrp="1"/>
          </p:cNvSpPr>
          <p:nvPr>
            <p:ph type="title" hasCustomPrompt="1"/>
          </p:nvPr>
        </p:nvSpPr>
        <p:spPr>
          <a:xfrm>
            <a:off x="628650" y="2766218"/>
            <a:ext cx="7886700" cy="1325563"/>
          </a:xfrm>
        </p:spPr>
        <p:txBody>
          <a:bodyPr/>
          <a:lstStyle>
            <a:lvl1pPr algn="ctr">
              <a:defRPr sz="8000"/>
            </a:lvl1pPr>
          </a:lstStyle>
          <a:p>
            <a:r>
              <a:rPr lang="da-DK" dirty="0"/>
              <a:t>Kapitelslide</a:t>
            </a:r>
          </a:p>
        </p:txBody>
      </p:sp>
    </p:spTree>
    <p:extLst>
      <p:ext uri="{BB962C8B-B14F-4D97-AF65-F5344CB8AC3E}">
        <p14:creationId xmlns:p14="http://schemas.microsoft.com/office/powerpoint/2010/main" val="21837644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b" anchorCtr="0">
            <a:noAutofit/>
          </a:bodyPr>
          <a:lstStyle/>
          <a:p>
            <a:r>
              <a:rPr lang="da-DK" dirty="0"/>
              <a:t>Titel på slide - kort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dirty="0"/>
              <a:t>Rediger teksttypografien i masteren
Andet niveau
Tredje niveau
Fjerde niveau</a:t>
            </a:r>
          </a:p>
          <a:p>
            <a:pPr lvl="0"/>
            <a:r>
              <a:rPr lang="da-DK" dirty="0"/>
              <a:t>Femte niveau</a:t>
            </a:r>
            <a:endParaRPr lang="en-US" dirty="0"/>
          </a:p>
        </p:txBody>
      </p:sp>
    </p:spTree>
    <p:extLst>
      <p:ext uri="{BB962C8B-B14F-4D97-AF65-F5344CB8AC3E}">
        <p14:creationId xmlns:p14="http://schemas.microsoft.com/office/powerpoint/2010/main" val="405646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Leitura News Roman 4" panose="02000503000000020004"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A35B949-ECA7-BA49-8CF1-864FD03853DB}"/>
              </a:ext>
            </a:extLst>
          </p:cNvPr>
          <p:cNvPicPr>
            <a:picLocks noChangeAspect="1"/>
          </p:cNvPicPr>
          <p:nvPr/>
        </p:nvPicPr>
        <p:blipFill rotWithShape="1">
          <a:blip r:embed="rId2"/>
          <a:srcRect l="5534" r="5534"/>
          <a:stretch/>
        </p:blipFill>
        <p:spPr>
          <a:xfrm>
            <a:off x="-1" y="0"/>
            <a:ext cx="9144001" cy="6858000"/>
          </a:xfrm>
          <a:prstGeom prst="rect">
            <a:avLst/>
          </a:prstGeom>
        </p:spPr>
      </p:pic>
      <p:sp>
        <p:nvSpPr>
          <p:cNvPr id="5" name="Pladsholder til indhold 2">
            <a:extLst>
              <a:ext uri="{FF2B5EF4-FFF2-40B4-BE49-F238E27FC236}">
                <a16:creationId xmlns:a16="http://schemas.microsoft.com/office/drawing/2014/main" id="{1C1A96A0-020D-7149-A1FF-5751A2EDC3E4}"/>
              </a:ext>
            </a:extLst>
          </p:cNvPr>
          <p:cNvSpPr txBox="1">
            <a:spLocks/>
          </p:cNvSpPr>
          <p:nvPr/>
        </p:nvSpPr>
        <p:spPr>
          <a:xfrm>
            <a:off x="-1" y="0"/>
            <a:ext cx="9144001" cy="6858000"/>
          </a:xfrm>
          <a:prstGeom prst="rect">
            <a:avLst/>
          </a:prstGeom>
          <a:solidFill>
            <a:schemeClr val="tx1">
              <a:lumMod val="90000"/>
              <a:lumOff val="10000"/>
              <a:alpha val="84000"/>
            </a:schemeClr>
          </a:solidFill>
        </p:spPr>
        <p:txBody>
          <a:bodyPr vert="horz" lIns="91440" tIns="45720" rIns="91440" bIns="45720" numCol="1" spcCol="576000" rtlCol="0">
            <a:noAutofit/>
          </a:bodyPr>
          <a:lstStyle>
            <a:lvl1pPr marL="0" indent="0" algn="l" defTabSz="457200" rtl="0" eaLnBrk="1" latinLnBrk="0" hangingPunct="1">
              <a:spcBef>
                <a:spcPct val="20000"/>
              </a:spcBef>
              <a:buFont typeface="Wingdings" charset="2"/>
              <a:buNone/>
              <a:defRPr sz="11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Arial" charset="0"/>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30000"/>
              </a:lnSpc>
            </a:pPr>
            <a:endParaRPr lang="da-DK" sz="3200" dirty="0">
              <a:solidFill>
                <a:schemeClr val="bg1"/>
              </a:solidFill>
            </a:endParaRPr>
          </a:p>
        </p:txBody>
      </p:sp>
      <p:sp>
        <p:nvSpPr>
          <p:cNvPr id="7" name="Titel 1">
            <a:extLst>
              <a:ext uri="{FF2B5EF4-FFF2-40B4-BE49-F238E27FC236}">
                <a16:creationId xmlns:a16="http://schemas.microsoft.com/office/drawing/2014/main" id="{077838AD-891B-3845-BA59-EB2D68A7EED8}"/>
              </a:ext>
            </a:extLst>
          </p:cNvPr>
          <p:cNvSpPr>
            <a:spLocks noGrp="1"/>
          </p:cNvSpPr>
          <p:nvPr>
            <p:ph type="ctrTitle"/>
          </p:nvPr>
        </p:nvSpPr>
        <p:spPr>
          <a:xfrm>
            <a:off x="685800" y="779774"/>
            <a:ext cx="7772400" cy="2387600"/>
          </a:xfrm>
        </p:spPr>
        <p:txBody>
          <a:bodyPr/>
          <a:lstStyle/>
          <a:p>
            <a:r>
              <a:rPr lang="da-DK" dirty="0">
                <a:solidFill>
                  <a:schemeClr val="bg1"/>
                </a:solidFill>
              </a:rPr>
              <a:t>Entydig ledelse</a:t>
            </a:r>
          </a:p>
        </p:txBody>
      </p:sp>
      <p:sp>
        <p:nvSpPr>
          <p:cNvPr id="8" name="Undertitel 2">
            <a:extLst>
              <a:ext uri="{FF2B5EF4-FFF2-40B4-BE49-F238E27FC236}">
                <a16:creationId xmlns:a16="http://schemas.microsoft.com/office/drawing/2014/main" id="{758B574B-442F-064B-93D1-313D92EF1E78}"/>
              </a:ext>
            </a:extLst>
          </p:cNvPr>
          <p:cNvSpPr>
            <a:spLocks noGrp="1"/>
          </p:cNvSpPr>
          <p:nvPr>
            <p:ph type="subTitle" idx="1"/>
          </p:nvPr>
        </p:nvSpPr>
        <p:spPr>
          <a:xfrm>
            <a:off x="1143000" y="3762271"/>
            <a:ext cx="6858000" cy="1152939"/>
          </a:xfrm>
        </p:spPr>
        <p:txBody>
          <a:bodyPr/>
          <a:lstStyle/>
          <a:p>
            <a:r>
              <a:rPr lang="da-DK" dirty="0">
                <a:solidFill>
                  <a:schemeClr val="bg1"/>
                </a:solidFill>
              </a:rPr>
              <a:t>Procesværktøjskasse og måleredskab til entydig ledelse i boligsociale helhedsplaner.</a:t>
            </a:r>
          </a:p>
          <a:p>
            <a:endParaRPr lang="da-DK" dirty="0">
              <a:solidFill>
                <a:schemeClr val="bg1"/>
              </a:solidFill>
            </a:endParaRPr>
          </a:p>
          <a:p>
            <a:r>
              <a:rPr lang="da-DK" b="1" dirty="0">
                <a:solidFill>
                  <a:schemeClr val="bg1"/>
                </a:solidFill>
              </a:rPr>
              <a:t>STRATEGISK LEDELSE</a:t>
            </a:r>
          </a:p>
          <a:p>
            <a:endParaRPr lang="da-DK" dirty="0">
              <a:solidFill>
                <a:schemeClr val="bg1"/>
              </a:solidFill>
            </a:endParaRPr>
          </a:p>
          <a:p>
            <a:r>
              <a:rPr lang="da-DK" dirty="0">
                <a:solidFill>
                  <a:schemeClr val="bg1"/>
                </a:solidFill>
              </a:rPr>
              <a:t>Udviklet for Landsbyggefonden af</a:t>
            </a:r>
          </a:p>
          <a:p>
            <a:r>
              <a:rPr lang="da-DK" sz="1800" dirty="0" err="1">
                <a:solidFill>
                  <a:schemeClr val="bg1"/>
                </a:solidFill>
              </a:rPr>
              <a:t>Naboskaber.dk</a:t>
            </a:r>
            <a:r>
              <a:rPr lang="da-DK" sz="1800" dirty="0">
                <a:solidFill>
                  <a:schemeClr val="bg1"/>
                </a:solidFill>
              </a:rPr>
              <a:t>, Resonans og RUC</a:t>
            </a:r>
          </a:p>
          <a:p>
            <a:endParaRPr lang="da-DK" dirty="0">
              <a:solidFill>
                <a:schemeClr val="bg1"/>
              </a:solidFill>
            </a:endParaRPr>
          </a:p>
        </p:txBody>
      </p:sp>
    </p:spTree>
    <p:extLst>
      <p:ext uri="{BB962C8B-B14F-4D97-AF65-F5344CB8AC3E}">
        <p14:creationId xmlns:p14="http://schemas.microsoft.com/office/powerpoint/2010/main" val="524084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41CDB-E29C-9A4F-9D54-D3A8563464FE}"/>
              </a:ext>
            </a:extLst>
          </p:cNvPr>
          <p:cNvSpPr>
            <a:spLocks noGrp="1"/>
          </p:cNvSpPr>
          <p:nvPr>
            <p:ph type="title"/>
          </p:nvPr>
        </p:nvSpPr>
        <p:spPr>
          <a:xfrm>
            <a:off x="1421377" y="256655"/>
            <a:ext cx="7886700" cy="1325563"/>
          </a:xfrm>
        </p:spPr>
        <p:txBody>
          <a:bodyPr/>
          <a:lstStyle/>
          <a:p>
            <a:pPr>
              <a:lnSpc>
                <a:spcPct val="120000"/>
              </a:lnSpc>
            </a:pPr>
            <a:r>
              <a:rPr lang="da-DK" sz="1500" dirty="0"/>
              <a:t>Skabelon:</a:t>
            </a:r>
            <a:br>
              <a:rPr lang="da-DK" dirty="0"/>
            </a:br>
            <a:r>
              <a:rPr lang="da-DK" dirty="0"/>
              <a:t>Vision og komponenter</a:t>
            </a:r>
          </a:p>
        </p:txBody>
      </p:sp>
      <p:sp>
        <p:nvSpPr>
          <p:cNvPr id="8" name="Pladsholder til diasnummer 3">
            <a:extLst>
              <a:ext uri="{FF2B5EF4-FFF2-40B4-BE49-F238E27FC236}">
                <a16:creationId xmlns:a16="http://schemas.microsoft.com/office/drawing/2014/main" id="{4875171C-7BA3-5440-9024-27B23449456B}"/>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10</a:t>
            </a:fld>
            <a:endParaRPr lang="da-DK" sz="1000" dirty="0">
              <a:latin typeface="Avenir Next" panose="020B0503020202020204" pitchFamily="34" charset="0"/>
              <a:cs typeface="Avenir LT Std 35 Light"/>
            </a:endParaRPr>
          </a:p>
        </p:txBody>
      </p:sp>
      <p:sp>
        <p:nvSpPr>
          <p:cNvPr id="27" name="Ellipse 26">
            <a:extLst>
              <a:ext uri="{FF2B5EF4-FFF2-40B4-BE49-F238E27FC236}">
                <a16:creationId xmlns:a16="http://schemas.microsoft.com/office/drawing/2014/main" id="{1BD0EB80-34BB-8642-8664-A28C59A84B4B}"/>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8" name="Billede 27">
            <a:extLst>
              <a:ext uri="{FF2B5EF4-FFF2-40B4-BE49-F238E27FC236}">
                <a16:creationId xmlns:a16="http://schemas.microsoft.com/office/drawing/2014/main" id="{E7AF2757-129C-BF4E-94DF-F7315EF1DB4C}"/>
              </a:ext>
            </a:extLst>
          </p:cNvPr>
          <p:cNvPicPr>
            <a:picLocks noChangeAspect="1"/>
          </p:cNvPicPr>
          <p:nvPr/>
        </p:nvPicPr>
        <p:blipFill>
          <a:blip r:embed="rId2"/>
          <a:stretch>
            <a:fillRect/>
          </a:stretch>
        </p:blipFill>
        <p:spPr>
          <a:xfrm>
            <a:off x="625047" y="819095"/>
            <a:ext cx="462317" cy="606481"/>
          </a:xfrm>
          <a:prstGeom prst="rect">
            <a:avLst/>
          </a:prstGeom>
        </p:spPr>
      </p:pic>
      <p:sp>
        <p:nvSpPr>
          <p:cNvPr id="29" name="Titel 1">
            <a:extLst>
              <a:ext uri="{FF2B5EF4-FFF2-40B4-BE49-F238E27FC236}">
                <a16:creationId xmlns:a16="http://schemas.microsoft.com/office/drawing/2014/main" id="{171AF8FA-5F9C-654D-819E-EF88838A0819}"/>
              </a:ext>
            </a:extLst>
          </p:cNvPr>
          <p:cNvSpPr txBox="1">
            <a:spLocks/>
          </p:cNvSpPr>
          <p:nvPr/>
        </p:nvSpPr>
        <p:spPr>
          <a:xfrm>
            <a:off x="432367" y="2225986"/>
            <a:ext cx="8133077" cy="1325563"/>
          </a:xfrm>
          <a:prstGeom prst="rect">
            <a:avLst/>
          </a:prstGeom>
          <a:solidFill>
            <a:schemeClr val="tx1">
              <a:lumMod val="10000"/>
              <a:lumOff val="90000"/>
            </a:schemeClr>
          </a:solidFill>
          <a:ln>
            <a:noFill/>
          </a:ln>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0" name="Pladsholder til indhold 2">
            <a:extLst>
              <a:ext uri="{FF2B5EF4-FFF2-40B4-BE49-F238E27FC236}">
                <a16:creationId xmlns:a16="http://schemas.microsoft.com/office/drawing/2014/main" id="{7B8569FB-DA0D-984D-88DA-F2288948A80E}"/>
              </a:ext>
            </a:extLst>
          </p:cNvPr>
          <p:cNvSpPr>
            <a:spLocks noGrp="1"/>
          </p:cNvSpPr>
          <p:nvPr>
            <p:ph idx="1"/>
          </p:nvPr>
        </p:nvSpPr>
        <p:spPr>
          <a:xfrm>
            <a:off x="432367" y="1934413"/>
            <a:ext cx="4821344" cy="265899"/>
          </a:xfrm>
        </p:spPr>
        <p:txBody>
          <a:bodyPr/>
          <a:lstStyle/>
          <a:p>
            <a:pPr>
              <a:spcBef>
                <a:spcPts val="0"/>
              </a:spcBef>
            </a:pPr>
            <a:r>
              <a:rPr lang="da-DK" i="1" dirty="0"/>
              <a:t>Skriv visionen her:</a:t>
            </a:r>
          </a:p>
        </p:txBody>
      </p:sp>
      <p:sp>
        <p:nvSpPr>
          <p:cNvPr id="31" name="Titel 1">
            <a:extLst>
              <a:ext uri="{FF2B5EF4-FFF2-40B4-BE49-F238E27FC236}">
                <a16:creationId xmlns:a16="http://schemas.microsoft.com/office/drawing/2014/main" id="{4BD277E7-3587-154C-9848-27CD049AC181}"/>
              </a:ext>
            </a:extLst>
          </p:cNvPr>
          <p:cNvSpPr txBox="1">
            <a:spLocks/>
          </p:cNvSpPr>
          <p:nvPr/>
        </p:nvSpPr>
        <p:spPr>
          <a:xfrm>
            <a:off x="432367" y="3961490"/>
            <a:ext cx="2581333" cy="2215245"/>
          </a:xfrm>
          <a:prstGeom prst="rect">
            <a:avLst/>
          </a:prstGeom>
          <a:solidFill>
            <a:schemeClr val="tx2">
              <a:lumMod val="95000"/>
            </a:schemeClr>
          </a:solidFill>
          <a:ln>
            <a:noFill/>
          </a:ln>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2" name="Titel 1">
            <a:extLst>
              <a:ext uri="{FF2B5EF4-FFF2-40B4-BE49-F238E27FC236}">
                <a16:creationId xmlns:a16="http://schemas.microsoft.com/office/drawing/2014/main" id="{B934BC09-7A12-6B47-BA34-23525631DEF9}"/>
              </a:ext>
            </a:extLst>
          </p:cNvPr>
          <p:cNvSpPr txBox="1">
            <a:spLocks/>
          </p:cNvSpPr>
          <p:nvPr/>
        </p:nvSpPr>
        <p:spPr>
          <a:xfrm>
            <a:off x="3208239" y="3958541"/>
            <a:ext cx="2581333" cy="2215245"/>
          </a:xfrm>
          <a:prstGeom prst="rect">
            <a:avLst/>
          </a:prstGeom>
          <a:solidFill>
            <a:schemeClr val="tx2">
              <a:lumMod val="95000"/>
            </a:schemeClr>
          </a:solidFill>
          <a:ln>
            <a:noFill/>
          </a:ln>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3" name="Titel 1">
            <a:extLst>
              <a:ext uri="{FF2B5EF4-FFF2-40B4-BE49-F238E27FC236}">
                <a16:creationId xmlns:a16="http://schemas.microsoft.com/office/drawing/2014/main" id="{D12B50B4-D967-FF4E-A83D-5AFF8C07A607}"/>
              </a:ext>
            </a:extLst>
          </p:cNvPr>
          <p:cNvSpPr txBox="1">
            <a:spLocks/>
          </p:cNvSpPr>
          <p:nvPr/>
        </p:nvSpPr>
        <p:spPr>
          <a:xfrm>
            <a:off x="5984111" y="3958541"/>
            <a:ext cx="2581333" cy="2215245"/>
          </a:xfrm>
          <a:prstGeom prst="rect">
            <a:avLst/>
          </a:prstGeom>
          <a:solidFill>
            <a:schemeClr val="tx2">
              <a:lumMod val="95000"/>
            </a:schemeClr>
          </a:solidFill>
          <a:ln>
            <a:noFill/>
          </a:ln>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4" name="Pladsholder til indhold 2">
            <a:extLst>
              <a:ext uri="{FF2B5EF4-FFF2-40B4-BE49-F238E27FC236}">
                <a16:creationId xmlns:a16="http://schemas.microsoft.com/office/drawing/2014/main" id="{EFCF2F5D-8EE1-8A4D-84D4-582C4093E9E2}"/>
              </a:ext>
            </a:extLst>
          </p:cNvPr>
          <p:cNvSpPr txBox="1">
            <a:spLocks/>
          </p:cNvSpPr>
          <p:nvPr/>
        </p:nvSpPr>
        <p:spPr>
          <a:xfrm>
            <a:off x="432366" y="3692642"/>
            <a:ext cx="7160625" cy="265899"/>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a-DK" i="1" dirty="0"/>
              <a:t>Skriv komponenterne her. Udskriv flere kopier, hvis der er flere end 3 komponenter:</a:t>
            </a:r>
          </a:p>
        </p:txBody>
      </p:sp>
    </p:spTree>
    <p:extLst>
      <p:ext uri="{BB962C8B-B14F-4D97-AF65-F5344CB8AC3E}">
        <p14:creationId xmlns:p14="http://schemas.microsoft.com/office/powerpoint/2010/main" val="235803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4C574F-FD59-4A4A-87BB-E2DAC78785E5}"/>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53614"/>
            <a:ext cx="397916" cy="584096"/>
          </a:xfrm>
          <a:prstGeom prst="rect">
            <a:avLst/>
          </a:prstGeom>
        </p:spPr>
      </p:pic>
      <p:sp>
        <p:nvSpPr>
          <p:cNvPr id="8" name="Ellipse 7">
            <a:extLst>
              <a:ext uri="{FF2B5EF4-FFF2-40B4-BE49-F238E27FC236}">
                <a16:creationId xmlns:a16="http://schemas.microsoft.com/office/drawing/2014/main" id="{9E1212FC-E773-4E49-8411-CA4405E86A81}"/>
              </a:ext>
            </a:extLst>
          </p:cNvPr>
          <p:cNvSpPr/>
          <p:nvPr/>
        </p:nvSpPr>
        <p:spPr>
          <a:xfrm>
            <a:off x="432367" y="701198"/>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a:xfrm>
            <a:off x="1415530" y="418108"/>
            <a:ext cx="7886700" cy="1325563"/>
          </a:xfrm>
        </p:spPr>
        <p:txBody>
          <a:bodyPr/>
          <a:lstStyle/>
          <a:p>
            <a:pPr>
              <a:lnSpc>
                <a:spcPct val="100000"/>
              </a:lnSpc>
            </a:pPr>
            <a:r>
              <a:rPr lang="da-DK" sz="1500" dirty="0"/>
              <a:t>Værktøj:</a:t>
            </a:r>
            <a:br>
              <a:rPr lang="da-DK" dirty="0"/>
            </a:br>
            <a:r>
              <a:rPr lang="da-DK" dirty="0"/>
              <a:t>Værdier som rettesnor</a:t>
            </a:r>
            <a:br>
              <a:rPr lang="da-DK" dirty="0"/>
            </a:br>
            <a:r>
              <a:rPr lang="da-DK" dirty="0"/>
              <a:t>for realisering af visionen</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11</a:t>
            </a:fld>
            <a:endParaRPr lang="da-DK" sz="1000" dirty="0">
              <a:latin typeface="Avenir Next" panose="020B0503020202020204" pitchFamily="34" charset="0"/>
              <a:cs typeface="Avenir LT Std 35 Light"/>
            </a:endParaRPr>
          </a:p>
        </p:txBody>
      </p:sp>
      <p:sp>
        <p:nvSpPr>
          <p:cNvPr id="9" name="Pladsholder til indhold 2">
            <a:extLst>
              <a:ext uri="{FF2B5EF4-FFF2-40B4-BE49-F238E27FC236}">
                <a16:creationId xmlns:a16="http://schemas.microsoft.com/office/drawing/2014/main" id="{A0CE0F88-D915-4D44-BE8E-FED96CC0775B}"/>
              </a:ext>
            </a:extLst>
          </p:cNvPr>
          <p:cNvSpPr txBox="1">
            <a:spLocks/>
          </p:cNvSpPr>
          <p:nvPr/>
        </p:nvSpPr>
        <p:spPr>
          <a:xfrm>
            <a:off x="352540" y="1850157"/>
            <a:ext cx="8395332" cy="1281710"/>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latin typeface="Avenir Next" panose="020B0503020202020204" pitchFamily="34" charset="0"/>
              </a:rPr>
              <a:t>Sæt fokus på, hvilke værdier I vil arbejde efter</a:t>
            </a:r>
          </a:p>
          <a:p>
            <a:pPr marL="0" indent="0">
              <a:buNone/>
            </a:pPr>
            <a:r>
              <a:rPr lang="da-DK" sz="1100" dirty="0">
                <a:latin typeface="Avenir Next" panose="020B0503020202020204" pitchFamily="34" charset="0"/>
              </a:rPr>
              <a:t>Værdier skal danne en rettesnor for, hvilken tilgang I som bestyrelse har til arbejdet med at realisere jeres fælles vision. Her kan de arbejdsformer og tilgange til opgaveløsninger, der allerede eksisterer i hhv. kommunen og boligorganisationen(</a:t>
            </a:r>
            <a:r>
              <a:rPr lang="da-DK" sz="1100" dirty="0" err="1">
                <a:latin typeface="Avenir Next" panose="020B0503020202020204" pitchFamily="34" charset="0"/>
              </a:rPr>
              <a:t>erne</a:t>
            </a:r>
            <a:r>
              <a:rPr lang="da-DK" sz="1100" dirty="0">
                <a:latin typeface="Avenir Next" panose="020B0503020202020204" pitchFamily="34" charset="0"/>
              </a:rPr>
              <a:t>) være gode at skæve til, men det kan også blive nødvendigt at formulere nye fælles værdier, som er mere direkte koblet til jeres fælles vision og ambition for området. </a:t>
            </a:r>
            <a:r>
              <a:rPr lang="da-DK" sz="1100" dirty="0">
                <a:solidFill>
                  <a:schemeClr val="accent4">
                    <a:lumMod val="25000"/>
                  </a:schemeClr>
                </a:solidFill>
                <a:latin typeface="Avenir Next" panose="020B0503020202020204" pitchFamily="34" charset="0"/>
              </a:rPr>
              <a:t>For at jeres vision og værdier skal gøre en forskel, skal de give energi til både jer og dem, der skal udføre den i praksis.</a:t>
            </a:r>
            <a:endParaRPr lang="da-DK" sz="1100" dirty="0">
              <a:latin typeface="Avenir Next" panose="020B0503020202020204" pitchFamily="34" charset="0"/>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5943551" y="3233350"/>
            <a:ext cx="272839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b="1" dirty="0"/>
              <a:t>Tid</a:t>
            </a:r>
          </a:p>
          <a:p>
            <a:pPr marL="0" indent="0">
              <a:buNone/>
            </a:pPr>
            <a:r>
              <a:rPr lang="da-DK" sz="1100" dirty="0"/>
              <a:t>I skal afsætte ca. 2 timer til arbejdet</a:t>
            </a:r>
          </a:p>
          <a:p>
            <a:pPr marL="0" indent="0">
              <a:buNone/>
            </a:pPr>
            <a:endParaRPr lang="da-DK" sz="1100" dirty="0"/>
          </a:p>
          <a:p>
            <a:pPr marL="0" indent="0">
              <a:buNone/>
            </a:pPr>
            <a:r>
              <a:rPr lang="da-DK" sz="1100" b="1" dirty="0"/>
              <a:t>Materialer</a:t>
            </a:r>
          </a:p>
          <a:p>
            <a:pPr marL="0" indent="0">
              <a:buNone/>
            </a:pPr>
            <a:r>
              <a:rPr lang="da-DK" sz="1100" dirty="0"/>
              <a:t>Billeder/fotos til inspiration</a:t>
            </a:r>
          </a:p>
          <a:p>
            <a:pPr marL="0" indent="0">
              <a:buNone/>
            </a:pPr>
            <a:r>
              <a:rPr lang="da-DK" sz="1100" dirty="0"/>
              <a:t>Skabelon</a:t>
            </a:r>
          </a:p>
          <a:p>
            <a:pPr marL="0" indent="0">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7" y="3217029"/>
            <a:ext cx="5178167" cy="2970044"/>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a:t>
            </a:r>
          </a:p>
          <a:p>
            <a:endParaRPr lang="da-DK" sz="1100" b="1"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Overvej, </a:t>
            </a:r>
            <a:r>
              <a:rPr lang="da-DK" sz="1100" dirty="0">
                <a:latin typeface="Avenir Next" panose="020B0503020202020204" pitchFamily="34" charset="0"/>
                <a:cs typeface="Avenir LT Std 35 Light"/>
              </a:rPr>
              <a:t>om sekretariatsbetjeningen og styregruppen(</a:t>
            </a:r>
            <a:r>
              <a:rPr lang="da-DK" sz="1100" dirty="0" err="1">
                <a:latin typeface="Avenir Next" panose="020B0503020202020204" pitchFamily="34" charset="0"/>
                <a:cs typeface="Avenir LT Std 35 Light"/>
              </a:rPr>
              <a:t>erne</a:t>
            </a:r>
            <a:r>
              <a:rPr lang="da-DK" sz="1100" dirty="0">
                <a:latin typeface="Avenir Next" panose="020B0503020202020204" pitchFamily="34" charset="0"/>
                <a:cs typeface="Avenir LT Std 35 Light"/>
              </a:rPr>
              <a:t>) skal deltage i værdiprocessen. På samme måde som ved visionsprocessen, kan det med fordel sikre ejerskab og handlekraft i forhold til realisering af visionen. Det anbefales også her, at I gør brug af en kommunikationsmedarbejder i den endelige færdiggørelse af ordlyd og opsætning</a:t>
            </a:r>
          </a:p>
          <a:p>
            <a:pPr marL="228600" indent="-228600">
              <a:buFont typeface="+mj-lt"/>
              <a:buAutoNum type="arabicPeriod"/>
            </a:pPr>
            <a:r>
              <a:rPr lang="da-DK" sz="1100" b="1" dirty="0">
                <a:latin typeface="Avenir Next" panose="020B0503020202020204" pitchFamily="34" charset="0"/>
                <a:cs typeface="Avenir LT Std 35 Light"/>
              </a:rPr>
              <a:t>Forbered</a:t>
            </a:r>
            <a:r>
              <a:rPr lang="da-DK" sz="1100" dirty="0">
                <a:latin typeface="Avenir Next" panose="020B0503020202020204" pitchFamily="34" charset="0"/>
                <a:cs typeface="Avenir LT Std 35 Light"/>
              </a:rPr>
              <a:t> jer hver især på følgende spørgsmål inden, I mødes:</a:t>
            </a:r>
            <a:endParaRPr lang="da-DK" sz="1100" b="1" dirty="0">
              <a:latin typeface="Avenir Next" panose="020B0503020202020204" pitchFamily="34" charset="0"/>
              <a:cs typeface="Avenir LT Std 35 Light"/>
            </a:endParaRPr>
          </a:p>
          <a:p>
            <a:pPr marL="628650" lvl="1" indent="-171450">
              <a:buFont typeface="Arial" panose="020B0604020202020204" pitchFamily="34" charset="0"/>
              <a:buChar char="•"/>
            </a:pPr>
            <a:r>
              <a:rPr lang="da-DK" sz="1100" dirty="0">
                <a:latin typeface="Avenir Next" panose="020B0503020202020204" pitchFamily="34" charset="0"/>
                <a:cs typeface="Avenir LT Std 35 Light"/>
              </a:rPr>
              <a:t>Hvilke fælles livsopfattelser og måder at arbejde på bliver nødvendige for at for at komme i mål med vores fælles vision?</a:t>
            </a:r>
          </a:p>
          <a:p>
            <a:pPr marL="628650" lvl="1" indent="-171450">
              <a:buFont typeface="Arial" panose="020B0604020202020204" pitchFamily="34" charset="0"/>
              <a:buChar char="•"/>
            </a:pPr>
            <a:r>
              <a:rPr lang="da-DK" sz="1100" dirty="0">
                <a:latin typeface="Avenir Next" panose="020B0503020202020204" pitchFamily="34" charset="0"/>
                <a:cs typeface="Avenir LT Std 35 Light"/>
              </a:rPr>
              <a:t>Hvad tror vi på, at der skal til for, at mennesker udvikler sig?</a:t>
            </a:r>
          </a:p>
          <a:p>
            <a:pPr marL="628650" lvl="1" indent="-171450">
              <a:buFont typeface="Arial" panose="020B0604020202020204" pitchFamily="34" charset="0"/>
              <a:buChar char="•"/>
            </a:pPr>
            <a:r>
              <a:rPr lang="da-DK" sz="1100" dirty="0">
                <a:latin typeface="Avenir Next" panose="020B0503020202020204" pitchFamily="34" charset="0"/>
                <a:cs typeface="Avenir LT Std 35 Light"/>
              </a:rPr>
              <a:t>Hvilke værdier skal kendetegne vores måde at realisere visionen på?</a:t>
            </a:r>
          </a:p>
          <a:p>
            <a:pPr marL="228600" indent="-228600">
              <a:buFont typeface="+mj-lt"/>
              <a:buAutoNum type="arabicPeriod" startAt="3"/>
            </a:pPr>
            <a:r>
              <a:rPr lang="da-DK" sz="1100" b="1" dirty="0">
                <a:latin typeface="Avenir Next" panose="020B0503020202020204" pitchFamily="34" charset="0"/>
                <a:cs typeface="Avenir LT Std 35 Light"/>
              </a:rPr>
              <a:t>Drøft spørgsmålene </a:t>
            </a:r>
            <a:r>
              <a:rPr lang="da-DK" sz="1100" dirty="0">
                <a:latin typeface="Avenir Next" panose="020B0503020202020204" pitchFamily="34" charset="0"/>
                <a:cs typeface="Avenir LT Std 35 Light"/>
              </a:rPr>
              <a:t>med hinanden på mødet og skriv jeres værdier ned i skabelonen. Husk at skrive såvel værdierne ned, som forklaringer på hvad værdierne betyder. </a:t>
            </a:r>
          </a:p>
          <a:p>
            <a:pPr marL="228600" indent="-228600">
              <a:buFont typeface="+mj-lt"/>
              <a:buAutoNum type="arabicPeriod" startAt="3"/>
            </a:pPr>
            <a:r>
              <a:rPr lang="da-DK" sz="1100" b="1" dirty="0">
                <a:latin typeface="Avenir Next" panose="020B0503020202020204" pitchFamily="34" charset="0"/>
                <a:cs typeface="Avenir LT Std 35 Light"/>
              </a:rPr>
              <a:t>Overlevér </a:t>
            </a:r>
            <a:r>
              <a:rPr lang="da-DK" sz="1100" dirty="0">
                <a:latin typeface="Avenir Next" panose="020B0503020202020204" pitchFamily="34" charset="0"/>
                <a:cs typeface="Avenir LT Std 35 Light"/>
              </a:rPr>
              <a:t>jeres valgte værdier og forklaringer til en kommunikationsmedarbejder, som kvalificerer ordlyd og layout.</a:t>
            </a: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5754950" y="3329829"/>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34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41CDB-E29C-9A4F-9D54-D3A8563464FE}"/>
              </a:ext>
            </a:extLst>
          </p:cNvPr>
          <p:cNvSpPr>
            <a:spLocks noGrp="1"/>
          </p:cNvSpPr>
          <p:nvPr>
            <p:ph type="title"/>
          </p:nvPr>
        </p:nvSpPr>
        <p:spPr>
          <a:xfrm>
            <a:off x="1413893" y="256655"/>
            <a:ext cx="7886700" cy="1325563"/>
          </a:xfrm>
        </p:spPr>
        <p:txBody>
          <a:bodyPr/>
          <a:lstStyle/>
          <a:p>
            <a:pPr>
              <a:lnSpc>
                <a:spcPct val="120000"/>
              </a:lnSpc>
            </a:pPr>
            <a:r>
              <a:rPr lang="da-DK" sz="1500" dirty="0"/>
              <a:t>Skabelon:</a:t>
            </a:r>
            <a:br>
              <a:rPr lang="da-DK" dirty="0"/>
            </a:br>
            <a:r>
              <a:rPr lang="da-DK" dirty="0"/>
              <a:t>Værdier</a:t>
            </a:r>
          </a:p>
        </p:txBody>
      </p:sp>
      <p:sp>
        <p:nvSpPr>
          <p:cNvPr id="8" name="Pladsholder til diasnummer 3">
            <a:extLst>
              <a:ext uri="{FF2B5EF4-FFF2-40B4-BE49-F238E27FC236}">
                <a16:creationId xmlns:a16="http://schemas.microsoft.com/office/drawing/2014/main" id="{4875171C-7BA3-5440-9024-27B23449456B}"/>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12</a:t>
            </a:fld>
            <a:endParaRPr lang="da-DK" sz="1000" dirty="0">
              <a:latin typeface="Avenir Next" panose="020B0503020202020204" pitchFamily="34" charset="0"/>
              <a:cs typeface="Avenir LT Std 35 Light"/>
            </a:endParaRPr>
          </a:p>
        </p:txBody>
      </p:sp>
      <p:graphicFrame>
        <p:nvGraphicFramePr>
          <p:cNvPr id="3" name="Tabel 2">
            <a:extLst>
              <a:ext uri="{FF2B5EF4-FFF2-40B4-BE49-F238E27FC236}">
                <a16:creationId xmlns:a16="http://schemas.microsoft.com/office/drawing/2014/main" id="{FA249AC9-FB7E-ED47-A503-759FBE3FFDE9}"/>
              </a:ext>
            </a:extLst>
          </p:cNvPr>
          <p:cNvGraphicFramePr>
            <a:graphicFrameLocks noGrp="1"/>
          </p:cNvGraphicFramePr>
          <p:nvPr>
            <p:extLst>
              <p:ext uri="{D42A27DB-BD31-4B8C-83A1-F6EECF244321}">
                <p14:modId xmlns:p14="http://schemas.microsoft.com/office/powerpoint/2010/main" val="3749966532"/>
              </p:ext>
            </p:extLst>
          </p:nvPr>
        </p:nvGraphicFramePr>
        <p:xfrm>
          <a:off x="352540" y="1838687"/>
          <a:ext cx="8212902" cy="4342599"/>
        </p:xfrm>
        <a:graphic>
          <a:graphicData uri="http://schemas.openxmlformats.org/drawingml/2006/table">
            <a:tbl>
              <a:tblPr firstRow="1" firstCol="1" bandRow="1">
                <a:effectLst/>
                <a:tableStyleId>{93296810-A885-4BE3-A3E7-6D5BEEA58F35}</a:tableStyleId>
              </a:tblPr>
              <a:tblGrid>
                <a:gridCol w="874376">
                  <a:extLst>
                    <a:ext uri="{9D8B030D-6E8A-4147-A177-3AD203B41FA5}">
                      <a16:colId xmlns:a16="http://schemas.microsoft.com/office/drawing/2014/main" val="2578123919"/>
                    </a:ext>
                  </a:extLst>
                </a:gridCol>
                <a:gridCol w="1377388">
                  <a:extLst>
                    <a:ext uri="{9D8B030D-6E8A-4147-A177-3AD203B41FA5}">
                      <a16:colId xmlns:a16="http://schemas.microsoft.com/office/drawing/2014/main" val="3207197065"/>
                    </a:ext>
                  </a:extLst>
                </a:gridCol>
                <a:gridCol w="1527858">
                  <a:extLst>
                    <a:ext uri="{9D8B030D-6E8A-4147-A177-3AD203B41FA5}">
                      <a16:colId xmlns:a16="http://schemas.microsoft.com/office/drawing/2014/main" val="377968961"/>
                    </a:ext>
                  </a:extLst>
                </a:gridCol>
                <a:gridCol w="1516284">
                  <a:extLst>
                    <a:ext uri="{9D8B030D-6E8A-4147-A177-3AD203B41FA5}">
                      <a16:colId xmlns:a16="http://schemas.microsoft.com/office/drawing/2014/main" val="3385448797"/>
                    </a:ext>
                  </a:extLst>
                </a:gridCol>
                <a:gridCol w="1469984">
                  <a:extLst>
                    <a:ext uri="{9D8B030D-6E8A-4147-A177-3AD203B41FA5}">
                      <a16:colId xmlns:a16="http://schemas.microsoft.com/office/drawing/2014/main" val="537794448"/>
                    </a:ext>
                  </a:extLst>
                </a:gridCol>
                <a:gridCol w="1447012">
                  <a:extLst>
                    <a:ext uri="{9D8B030D-6E8A-4147-A177-3AD203B41FA5}">
                      <a16:colId xmlns:a16="http://schemas.microsoft.com/office/drawing/2014/main" val="2064686265"/>
                    </a:ext>
                  </a:extLst>
                </a:gridCol>
              </a:tblGrid>
              <a:tr h="522548">
                <a:tc>
                  <a:txBody>
                    <a:bodyPr/>
                    <a:lstStyle/>
                    <a:p>
                      <a:pPr algn="ctr"/>
                      <a:r>
                        <a:rPr lang="da-DK" b="0" dirty="0">
                          <a:latin typeface="Avenir Next" panose="020B0503020202020204" pitchFamily="34" charset="0"/>
                        </a:rPr>
                        <a:t>Værdi</a:t>
                      </a:r>
                    </a:p>
                  </a:txBody>
                  <a:tcPr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983787731"/>
                  </a:ext>
                </a:extLst>
              </a:tr>
              <a:tr h="3820051">
                <a:tc>
                  <a:txBody>
                    <a:bodyPr/>
                    <a:lstStyle/>
                    <a:p>
                      <a:pPr algn="ctr"/>
                      <a:r>
                        <a:rPr lang="da-DK" b="0" dirty="0">
                          <a:latin typeface="Avenir Next" panose="020B0503020202020204" pitchFamily="34" charset="0"/>
                        </a:rPr>
                        <a:t>Forklaring</a:t>
                      </a:r>
                    </a:p>
                  </a:txBody>
                  <a:tcPr vert="vert270"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bl>
          </a:graphicData>
        </a:graphic>
      </p:graphicFrame>
      <p:sp>
        <p:nvSpPr>
          <p:cNvPr id="11" name="Ellipse 10">
            <a:extLst>
              <a:ext uri="{FF2B5EF4-FFF2-40B4-BE49-F238E27FC236}">
                <a16:creationId xmlns:a16="http://schemas.microsoft.com/office/drawing/2014/main" id="{7BD0B0FD-99AB-B749-8CA1-E356746C66D9}"/>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2" name="Billede 11">
            <a:extLst>
              <a:ext uri="{FF2B5EF4-FFF2-40B4-BE49-F238E27FC236}">
                <a16:creationId xmlns:a16="http://schemas.microsoft.com/office/drawing/2014/main" id="{924CBD67-5197-E947-B23A-9CF74B8057D6}"/>
              </a:ext>
            </a:extLst>
          </p:cNvPr>
          <p:cNvPicPr>
            <a:picLocks noChangeAspect="1"/>
          </p:cNvPicPr>
          <p:nvPr/>
        </p:nvPicPr>
        <p:blipFill>
          <a:blip r:embed="rId2"/>
          <a:stretch>
            <a:fillRect/>
          </a:stretch>
        </p:blipFill>
        <p:spPr>
          <a:xfrm>
            <a:off x="625047" y="819095"/>
            <a:ext cx="462317" cy="606481"/>
          </a:xfrm>
          <a:prstGeom prst="rect">
            <a:avLst/>
          </a:prstGeom>
        </p:spPr>
      </p:pic>
    </p:spTree>
    <p:extLst>
      <p:ext uri="{BB962C8B-B14F-4D97-AF65-F5344CB8AC3E}">
        <p14:creationId xmlns:p14="http://schemas.microsoft.com/office/powerpoint/2010/main" val="1157957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4C574F-FD59-4A4A-87BB-E2DAC78785E5}"/>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8" name="Ellipse 7">
            <a:extLst>
              <a:ext uri="{FF2B5EF4-FFF2-40B4-BE49-F238E27FC236}">
                <a16:creationId xmlns:a16="http://schemas.microsoft.com/office/drawing/2014/main" id="{9E1212FC-E773-4E49-8411-CA4405E86A81}"/>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Strategiske mål og delaftaler</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13</a:t>
            </a:fld>
            <a:endParaRPr lang="da-DK" sz="1000" dirty="0">
              <a:latin typeface="Avenir Next" panose="020B0503020202020204" pitchFamily="34" charset="0"/>
              <a:cs typeface="Avenir LT Std 35 Light"/>
            </a:endParaRPr>
          </a:p>
        </p:txBody>
      </p:sp>
      <p:sp>
        <p:nvSpPr>
          <p:cNvPr id="9" name="Pladsholder til indhold 2">
            <a:extLst>
              <a:ext uri="{FF2B5EF4-FFF2-40B4-BE49-F238E27FC236}">
                <a16:creationId xmlns:a16="http://schemas.microsoft.com/office/drawing/2014/main" id="{A0CE0F88-D915-4D44-BE8E-FED96CC0775B}"/>
              </a:ext>
            </a:extLst>
          </p:cNvPr>
          <p:cNvSpPr txBox="1">
            <a:spLocks/>
          </p:cNvSpPr>
          <p:nvPr/>
        </p:nvSpPr>
        <p:spPr>
          <a:xfrm>
            <a:off x="352540" y="1770882"/>
            <a:ext cx="8395332" cy="1587661"/>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latin typeface="Avenir Next" panose="020B0503020202020204" pitchFamily="34" charset="0"/>
              </a:rPr>
              <a:t>Sæt fokus på at omsætte visionen i strategiske mål og delaftaler</a:t>
            </a:r>
          </a:p>
          <a:p>
            <a:pPr marL="0" indent="0">
              <a:buNone/>
            </a:pPr>
            <a:r>
              <a:rPr lang="da-DK" sz="1100" dirty="0">
                <a:solidFill>
                  <a:schemeClr val="accent4">
                    <a:lumMod val="25000"/>
                  </a:schemeClr>
                </a:solidFill>
                <a:latin typeface="Avenir Next" panose="020B0503020202020204" pitchFamily="34" charset="0"/>
              </a:rPr>
              <a:t>Når I har formuleret jeres vision og værdier, er næste skridt at beslutte, hvordan visionen realiseres i praksis. Ved at opstille udvalgte strategiske mål med dertilhørende delaftaler, kan I som bestyrelse arbejde med at omsætte visionen med tydelig retning og stærkt afsæt for konkrete handlinger. De strategiske målsætninger kan betragtes som de ”hovedveje”, I ser visionen består af, og kan rumme såvel identificerede boligsociale udfordringer i området som </a:t>
            </a:r>
            <a:r>
              <a:rPr lang="da-DK" sz="1100" dirty="0" err="1">
                <a:solidFill>
                  <a:schemeClr val="accent4">
                    <a:lumMod val="25000"/>
                  </a:schemeClr>
                </a:solidFill>
                <a:latin typeface="Avenir Next" panose="020B0503020202020204" pitchFamily="34" charset="0"/>
              </a:rPr>
              <a:t>bystrategiske</a:t>
            </a:r>
            <a:r>
              <a:rPr lang="da-DK" sz="1100" dirty="0">
                <a:solidFill>
                  <a:schemeClr val="accent4">
                    <a:lumMod val="25000"/>
                  </a:schemeClr>
                </a:solidFill>
                <a:latin typeface="Avenir Next" panose="020B0503020202020204" pitchFamily="34" charset="0"/>
              </a:rPr>
              <a:t> ambitioner samt metoder og tilgange til forandringsarbejdet.</a:t>
            </a:r>
            <a:endParaRPr lang="da-DK" sz="1100" dirty="0">
              <a:latin typeface="Avenir Next" panose="020B0503020202020204" pitchFamily="34" charset="0"/>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7018020" y="3233350"/>
            <a:ext cx="165392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t>Tid</a:t>
            </a:r>
          </a:p>
          <a:p>
            <a:pPr marL="0" indent="0">
              <a:lnSpc>
                <a:spcPct val="130000"/>
              </a:lnSpc>
              <a:buNone/>
            </a:pPr>
            <a:r>
              <a:rPr lang="da-DK" sz="1100" dirty="0"/>
              <a:t>I skal afsætte ca. 2-3 møder af 2 timers varighed</a:t>
            </a:r>
          </a:p>
          <a:p>
            <a:pPr marL="0" indent="0">
              <a:lnSpc>
                <a:spcPct val="130000"/>
              </a:lnSpc>
              <a:buNone/>
            </a:pPr>
            <a:endParaRPr lang="da-DK" sz="1100" dirty="0"/>
          </a:p>
          <a:p>
            <a:pPr marL="0" indent="0">
              <a:lnSpc>
                <a:spcPct val="130000"/>
              </a:lnSpc>
              <a:buNone/>
            </a:pPr>
            <a:r>
              <a:rPr lang="da-DK" sz="1100" b="1" dirty="0"/>
              <a:t>Materialer</a:t>
            </a:r>
          </a:p>
          <a:p>
            <a:pPr marL="0" indent="0">
              <a:lnSpc>
                <a:spcPct val="130000"/>
              </a:lnSpc>
              <a:buNone/>
            </a:pPr>
            <a:r>
              <a:rPr lang="da-DK" sz="1100" dirty="0"/>
              <a:t>Skabeloner</a:t>
            </a:r>
          </a:p>
          <a:p>
            <a:pPr marL="0" indent="0">
              <a:lnSpc>
                <a:spcPct val="130000"/>
              </a:lnSpc>
              <a:buNone/>
            </a:pPr>
            <a:r>
              <a:rPr lang="da-DK" sz="1100" dirty="0"/>
              <a:t>Tusser</a:t>
            </a:r>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73" y="3111866"/>
            <a:ext cx="6277871" cy="3308598"/>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a:t>
            </a:r>
          </a:p>
          <a:p>
            <a:endParaRPr lang="en-GB" sz="1100" b="1" dirty="0">
              <a:latin typeface="Avenir Next" panose="020B0503020202020204" pitchFamily="34" charset="0"/>
              <a:cs typeface="Avenir LT Std 35 Light"/>
            </a:endParaRPr>
          </a:p>
          <a:p>
            <a:pPr marL="228600" indent="-228600">
              <a:buFont typeface="+mj-lt"/>
              <a:buAutoNum type="arabicPeriod"/>
            </a:pPr>
            <a:r>
              <a:rPr lang="da-DK" sz="1100" b="1" dirty="0">
                <a:solidFill>
                  <a:schemeClr val="accent4">
                    <a:lumMod val="25000"/>
                  </a:schemeClr>
                </a:solidFill>
                <a:latin typeface="Avenir Next" panose="020B0503020202020204" pitchFamily="34" charset="0"/>
              </a:rPr>
              <a:t>Print</a:t>
            </a:r>
            <a:r>
              <a:rPr lang="da-DK" sz="1100" dirty="0">
                <a:solidFill>
                  <a:schemeClr val="accent4">
                    <a:lumMod val="25000"/>
                  </a:schemeClr>
                </a:solidFill>
                <a:latin typeface="Avenir Next" panose="020B0503020202020204" pitchFamily="34" charset="0"/>
              </a:rPr>
              <a:t> skabelonen ”Strategiske mål” ud i A3.</a:t>
            </a:r>
          </a:p>
          <a:p>
            <a:pPr marL="228600" indent="-228600">
              <a:buFont typeface="+mj-lt"/>
              <a:buAutoNum type="arabicPeriod"/>
            </a:pPr>
            <a:r>
              <a:rPr lang="da-DK" sz="1100" b="1" dirty="0">
                <a:solidFill>
                  <a:schemeClr val="accent4">
                    <a:lumMod val="25000"/>
                  </a:schemeClr>
                </a:solidFill>
                <a:latin typeface="Avenir Next" panose="020B0503020202020204" pitchFamily="34" charset="0"/>
              </a:rPr>
              <a:t>Formulér</a:t>
            </a:r>
            <a:r>
              <a:rPr lang="da-DK" sz="1100" dirty="0">
                <a:solidFill>
                  <a:schemeClr val="accent4">
                    <a:lumMod val="25000"/>
                  </a:schemeClr>
                </a:solidFill>
                <a:latin typeface="Avenir Next" panose="020B0503020202020204" pitchFamily="34" charset="0"/>
              </a:rPr>
              <a:t> hvilke strategiske mål, der bliver afgørende vigtige at styre efter for at opnå visionen.</a:t>
            </a:r>
          </a:p>
          <a:p>
            <a:pPr marL="228600" indent="-228600">
              <a:buFont typeface="+mj-lt"/>
              <a:buAutoNum type="arabicPeriod"/>
            </a:pPr>
            <a:r>
              <a:rPr lang="da-DK" sz="1100" b="1" dirty="0">
                <a:solidFill>
                  <a:schemeClr val="accent4">
                    <a:lumMod val="25000"/>
                  </a:schemeClr>
                </a:solidFill>
                <a:latin typeface="Avenir Next" panose="020B0503020202020204" pitchFamily="34" charset="0"/>
              </a:rPr>
              <a:t>Formulér</a:t>
            </a:r>
            <a:r>
              <a:rPr lang="da-DK" sz="1100" dirty="0">
                <a:solidFill>
                  <a:schemeClr val="accent4">
                    <a:lumMod val="25000"/>
                  </a:schemeClr>
                </a:solidFill>
                <a:latin typeface="Avenir Next" panose="020B0503020202020204" pitchFamily="34" charset="0"/>
              </a:rPr>
              <a:t> de mere konkrete mål på kort og længere sigt, som I ønsker at opnå . Et mål er kendetegnet ved,  at der rent faktisk kan måles på, i hvilken grad forandringen er sket. Et mål afspejler således den effekt, I ønsker at se i praksis. </a:t>
            </a:r>
          </a:p>
          <a:p>
            <a:pPr marL="628650" lvl="1" indent="-171450">
              <a:buFont typeface="Arial" panose="020B0604020202020204" pitchFamily="34" charset="0"/>
              <a:buChar char="•"/>
            </a:pPr>
            <a:r>
              <a:rPr lang="da-DK" sz="1100" dirty="0">
                <a:solidFill>
                  <a:schemeClr val="accent4">
                    <a:lumMod val="25000"/>
                  </a:schemeClr>
                </a:solidFill>
                <a:latin typeface="Avenir Next" panose="020B0503020202020204" pitchFamily="34" charset="0"/>
              </a:rPr>
              <a:t>Eksempel på strategisk målsætning kan være: </a:t>
            </a:r>
            <a:r>
              <a:rPr lang="da-DK" sz="1100" i="1" dirty="0">
                <a:solidFill>
                  <a:schemeClr val="accent4">
                    <a:lumMod val="25000"/>
                  </a:schemeClr>
                </a:solidFill>
                <a:latin typeface="Avenir Next" panose="020B0503020202020204" pitchFamily="34" charset="0"/>
              </a:rPr>
              <a:t>Området er trygt at komme i og at bo i.</a:t>
            </a:r>
          </a:p>
          <a:p>
            <a:pPr marL="628650" lvl="1" indent="-171450">
              <a:buFont typeface="Arial" panose="020B0604020202020204" pitchFamily="34" charset="0"/>
              <a:buChar char="•"/>
            </a:pPr>
            <a:r>
              <a:rPr lang="da-DK" sz="1100" dirty="0">
                <a:latin typeface="Avenir Next" panose="020B0503020202020204" pitchFamily="34" charset="0"/>
              </a:rPr>
              <a:t>Eksempel på konkretisering af målsætningen kan være:  </a:t>
            </a:r>
            <a:r>
              <a:rPr lang="da-DK" sz="1100" i="1" dirty="0">
                <a:latin typeface="Avenir Next" panose="020B0503020202020204" pitchFamily="34" charset="0"/>
              </a:rPr>
              <a:t>90% af borgere og beboerne udtrykker tryghed i en imageundersøgelse af området om 4 år.</a:t>
            </a:r>
            <a:endParaRPr lang="da-DK" sz="1100" dirty="0">
              <a:solidFill>
                <a:schemeClr val="accent4">
                  <a:lumMod val="25000"/>
                </a:schemeClr>
              </a:solidFill>
              <a:latin typeface="Avenir Next" panose="020B0503020202020204" pitchFamily="34" charset="0"/>
            </a:endParaRPr>
          </a:p>
          <a:p>
            <a:r>
              <a:rPr lang="da-DK" sz="1100" dirty="0">
                <a:solidFill>
                  <a:schemeClr val="accent4">
                    <a:lumMod val="25000"/>
                  </a:schemeClr>
                </a:solidFill>
                <a:latin typeface="Avenir Next" panose="020B0503020202020204" pitchFamily="34" charset="0"/>
              </a:rPr>
              <a:t>Der er ikke et max på, hvor mange strategiske målsætninger I formulerer, men en god regel er, at I ikke laver flere, end I kan overskue at realisere. Hellere få og handlekraftige end mange og urealistiske. I kan stille jer følgende spørgsmål til jeres strategiske målsætninger:</a:t>
            </a:r>
          </a:p>
          <a:p>
            <a:pPr marL="628650" lvl="1" indent="-171450">
              <a:buFont typeface="Arial" panose="020B0604020202020204" pitchFamily="34" charset="0"/>
              <a:buChar char="•"/>
            </a:pPr>
            <a:r>
              <a:rPr lang="da-DK" sz="1100" dirty="0">
                <a:latin typeface="Avenir Next" panose="020B0503020202020204" pitchFamily="34" charset="0"/>
              </a:rPr>
              <a:t>Hvad skal prioriteres på kort og på lang sigt?</a:t>
            </a:r>
          </a:p>
          <a:p>
            <a:pPr marL="628650" lvl="1" indent="-171450">
              <a:buFont typeface="Arial" panose="020B0604020202020204" pitchFamily="34" charset="0"/>
              <a:buChar char="•"/>
            </a:pPr>
            <a:r>
              <a:rPr lang="da-DK" sz="1100" dirty="0">
                <a:latin typeface="Avenir Next" panose="020B0503020202020204" pitchFamily="34" charset="0"/>
              </a:rPr>
              <a:t>Hvor har vi allerede vind i sejlene?</a:t>
            </a:r>
          </a:p>
          <a:p>
            <a:pPr marL="628650" lvl="1" indent="-171450">
              <a:buFont typeface="Arial" panose="020B0604020202020204" pitchFamily="34" charset="0"/>
              <a:buChar char="•"/>
            </a:pPr>
            <a:r>
              <a:rPr lang="da-DK" sz="1100" dirty="0">
                <a:latin typeface="Avenir Next" panose="020B0503020202020204" pitchFamily="34" charset="0"/>
              </a:rPr>
              <a:t>Hvor er der noget, der spirer og er på vej?</a:t>
            </a:r>
          </a:p>
          <a:p>
            <a:pPr marL="228600" indent="-228600">
              <a:buFont typeface="+mj-lt"/>
              <a:buAutoNum type="arabicPeriod" startAt="4"/>
            </a:pPr>
            <a:r>
              <a:rPr lang="da-DK" sz="1100" b="1" dirty="0">
                <a:latin typeface="Avenir Next" panose="020B0503020202020204" pitchFamily="34" charset="0"/>
              </a:rPr>
              <a:t>Udarbejd herefter </a:t>
            </a:r>
            <a:r>
              <a:rPr lang="da-DK" sz="1100" dirty="0">
                <a:latin typeface="Avenir Next" panose="020B0503020202020204" pitchFamily="34" charset="0"/>
              </a:rPr>
              <a:t>en delaftale for hver strategisk målsætning. Print skabelonen ”Delaftaler” ud og udfyld den med fokus på aktiviteter, aktører, ansvarlige samt tidshorisont. </a:t>
            </a:r>
            <a:endParaRPr lang="en-GB" sz="1100" b="1" dirty="0">
              <a:latin typeface="Avenir Next" panose="020B0503020202020204" pitchFamily="34" charset="0"/>
              <a:cs typeface="Avenir LT Std 35 Light"/>
            </a:endParaRP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6786175" y="3364152"/>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87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87F12FB-F110-E848-8705-5A124344D9D8}"/>
              </a:ext>
            </a:extLst>
          </p:cNvPr>
          <p:cNvSpPr txBox="1">
            <a:spLocks/>
          </p:cNvSpPr>
          <p:nvPr/>
        </p:nvSpPr>
        <p:spPr>
          <a:xfrm>
            <a:off x="1413893" y="256655"/>
            <a:ext cx="7886700" cy="132556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b="0" i="0" kern="1200">
                <a:solidFill>
                  <a:schemeClr val="tx1"/>
                </a:solidFill>
                <a:latin typeface="Leitura News Roman 4" panose="02000503000000020004" pitchFamily="2" charset="77"/>
                <a:ea typeface="+mj-ea"/>
                <a:cs typeface="+mj-cs"/>
              </a:defRPr>
            </a:lvl1pPr>
          </a:lstStyle>
          <a:p>
            <a:pPr>
              <a:lnSpc>
                <a:spcPct val="120000"/>
              </a:lnSpc>
            </a:pPr>
            <a:r>
              <a:rPr lang="da-DK" sz="1500" dirty="0"/>
              <a:t>Skabelon:</a:t>
            </a:r>
            <a:br>
              <a:rPr lang="da-DK" dirty="0"/>
            </a:br>
            <a:r>
              <a:rPr lang="da-DK" dirty="0"/>
              <a:t>Strategiske mål</a:t>
            </a:r>
          </a:p>
        </p:txBody>
      </p:sp>
      <p:sp>
        <p:nvSpPr>
          <p:cNvPr id="6" name="Ellipse 5">
            <a:extLst>
              <a:ext uri="{FF2B5EF4-FFF2-40B4-BE49-F238E27FC236}">
                <a16:creationId xmlns:a16="http://schemas.microsoft.com/office/drawing/2014/main" id="{14709FFA-CBC3-324D-96D2-A68523E0D8B6}"/>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Billede 6">
            <a:extLst>
              <a:ext uri="{FF2B5EF4-FFF2-40B4-BE49-F238E27FC236}">
                <a16:creationId xmlns:a16="http://schemas.microsoft.com/office/drawing/2014/main" id="{3099A633-99AC-1D4C-B23E-A7A60AED3225}"/>
              </a:ext>
            </a:extLst>
          </p:cNvPr>
          <p:cNvPicPr>
            <a:picLocks noChangeAspect="1"/>
          </p:cNvPicPr>
          <p:nvPr/>
        </p:nvPicPr>
        <p:blipFill>
          <a:blip r:embed="rId2"/>
          <a:stretch>
            <a:fillRect/>
          </a:stretch>
        </p:blipFill>
        <p:spPr>
          <a:xfrm>
            <a:off x="625047" y="819095"/>
            <a:ext cx="462317" cy="606481"/>
          </a:xfrm>
          <a:prstGeom prst="rect">
            <a:avLst/>
          </a:prstGeom>
        </p:spPr>
      </p:pic>
      <p:graphicFrame>
        <p:nvGraphicFramePr>
          <p:cNvPr id="10" name="Tabel 9">
            <a:extLst>
              <a:ext uri="{FF2B5EF4-FFF2-40B4-BE49-F238E27FC236}">
                <a16:creationId xmlns:a16="http://schemas.microsoft.com/office/drawing/2014/main" id="{CA141800-1218-7448-B368-0E76C445D0B3}"/>
              </a:ext>
            </a:extLst>
          </p:cNvPr>
          <p:cNvGraphicFramePr>
            <a:graphicFrameLocks noGrp="1"/>
          </p:cNvGraphicFramePr>
          <p:nvPr>
            <p:extLst>
              <p:ext uri="{D42A27DB-BD31-4B8C-83A1-F6EECF244321}">
                <p14:modId xmlns:p14="http://schemas.microsoft.com/office/powerpoint/2010/main" val="184156169"/>
              </p:ext>
            </p:extLst>
          </p:nvPr>
        </p:nvGraphicFramePr>
        <p:xfrm>
          <a:off x="176469" y="2754113"/>
          <a:ext cx="8791062" cy="1504008"/>
        </p:xfrm>
        <a:graphic>
          <a:graphicData uri="http://schemas.openxmlformats.org/drawingml/2006/table">
            <a:tbl>
              <a:tblPr firstRow="1" bandRow="1">
                <a:effectLst/>
                <a:tableStyleId>{93296810-A885-4BE3-A3E7-6D5BEEA58F35}</a:tableStyleId>
              </a:tblPr>
              <a:tblGrid>
                <a:gridCol w="1665124">
                  <a:extLst>
                    <a:ext uri="{9D8B030D-6E8A-4147-A177-3AD203B41FA5}">
                      <a16:colId xmlns:a16="http://schemas.microsoft.com/office/drawing/2014/main" val="2578123919"/>
                    </a:ext>
                  </a:extLst>
                </a:gridCol>
                <a:gridCol w="1826693">
                  <a:extLst>
                    <a:ext uri="{9D8B030D-6E8A-4147-A177-3AD203B41FA5}">
                      <a16:colId xmlns:a16="http://schemas.microsoft.com/office/drawing/2014/main" val="3207197065"/>
                    </a:ext>
                  </a:extLst>
                </a:gridCol>
                <a:gridCol w="1766415">
                  <a:extLst>
                    <a:ext uri="{9D8B030D-6E8A-4147-A177-3AD203B41FA5}">
                      <a16:colId xmlns:a16="http://schemas.microsoft.com/office/drawing/2014/main" val="3290197232"/>
                    </a:ext>
                  </a:extLst>
                </a:gridCol>
                <a:gridCol w="1766415">
                  <a:extLst>
                    <a:ext uri="{9D8B030D-6E8A-4147-A177-3AD203B41FA5}">
                      <a16:colId xmlns:a16="http://schemas.microsoft.com/office/drawing/2014/main" val="654678356"/>
                    </a:ext>
                  </a:extLst>
                </a:gridCol>
                <a:gridCol w="1766415">
                  <a:extLst>
                    <a:ext uri="{9D8B030D-6E8A-4147-A177-3AD203B41FA5}">
                      <a16:colId xmlns:a16="http://schemas.microsoft.com/office/drawing/2014/main" val="3180133589"/>
                    </a:ext>
                  </a:extLst>
                </a:gridCol>
              </a:tblGrid>
              <a:tr h="273194">
                <a:tc>
                  <a:txBody>
                    <a:bodyPr/>
                    <a:lstStyle/>
                    <a:p>
                      <a:pPr algn="ctr"/>
                      <a:r>
                        <a:rPr lang="da-DK" sz="1400" b="0" dirty="0">
                          <a:latin typeface="Avenir Next" panose="020B0503020202020204" pitchFamily="34" charset="0"/>
                        </a:rPr>
                        <a:t>… på kort sigt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 på kort sigt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 på kort sigt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 på kort sigt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 på kort sigt</a:t>
                      </a:r>
                    </a:p>
                  </a:txBody>
                  <a:tcPr anchor="ctr"/>
                </a:tc>
                <a:extLst>
                  <a:ext uri="{0D108BD9-81ED-4DB2-BD59-A6C34878D82A}">
                    <a16:rowId xmlns:a16="http://schemas.microsoft.com/office/drawing/2014/main" val="1983787731"/>
                  </a:ext>
                </a:extLst>
              </a:tr>
              <a:tr h="1199208">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bl>
          </a:graphicData>
        </a:graphic>
      </p:graphicFrame>
      <p:sp>
        <p:nvSpPr>
          <p:cNvPr id="11" name="Pladsholder til diasnummer 3">
            <a:extLst>
              <a:ext uri="{FF2B5EF4-FFF2-40B4-BE49-F238E27FC236}">
                <a16:creationId xmlns:a16="http://schemas.microsoft.com/office/drawing/2014/main" id="{D6B25C08-1574-234B-ABE9-88F3246FAE5E}"/>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14</a:t>
            </a:fld>
            <a:endParaRPr lang="da-DK" sz="1000" dirty="0">
              <a:latin typeface="Avenir Next" panose="020B0503020202020204" pitchFamily="34" charset="0"/>
              <a:cs typeface="Avenir LT Std 35 Light"/>
            </a:endParaRPr>
          </a:p>
        </p:txBody>
      </p:sp>
      <p:graphicFrame>
        <p:nvGraphicFramePr>
          <p:cNvPr id="12" name="Tabel 11">
            <a:extLst>
              <a:ext uri="{FF2B5EF4-FFF2-40B4-BE49-F238E27FC236}">
                <a16:creationId xmlns:a16="http://schemas.microsoft.com/office/drawing/2014/main" id="{84819369-03C2-A94A-83C8-AB8807A6F6C9}"/>
              </a:ext>
            </a:extLst>
          </p:cNvPr>
          <p:cNvGraphicFramePr>
            <a:graphicFrameLocks noGrp="1"/>
          </p:cNvGraphicFramePr>
          <p:nvPr>
            <p:extLst>
              <p:ext uri="{D42A27DB-BD31-4B8C-83A1-F6EECF244321}">
                <p14:modId xmlns:p14="http://schemas.microsoft.com/office/powerpoint/2010/main" val="3965048550"/>
              </p:ext>
            </p:extLst>
          </p:nvPr>
        </p:nvGraphicFramePr>
        <p:xfrm>
          <a:off x="176469" y="4334499"/>
          <a:ext cx="8791062" cy="1677297"/>
        </p:xfrm>
        <a:graphic>
          <a:graphicData uri="http://schemas.openxmlformats.org/drawingml/2006/table">
            <a:tbl>
              <a:tblPr firstRow="1" bandRow="1">
                <a:effectLst/>
                <a:tableStyleId>{93296810-A885-4BE3-A3E7-6D5BEEA58F35}</a:tableStyleId>
              </a:tblPr>
              <a:tblGrid>
                <a:gridCol w="1665124">
                  <a:extLst>
                    <a:ext uri="{9D8B030D-6E8A-4147-A177-3AD203B41FA5}">
                      <a16:colId xmlns:a16="http://schemas.microsoft.com/office/drawing/2014/main" val="2578123919"/>
                    </a:ext>
                  </a:extLst>
                </a:gridCol>
                <a:gridCol w="1826693">
                  <a:extLst>
                    <a:ext uri="{9D8B030D-6E8A-4147-A177-3AD203B41FA5}">
                      <a16:colId xmlns:a16="http://schemas.microsoft.com/office/drawing/2014/main" val="3207197065"/>
                    </a:ext>
                  </a:extLst>
                </a:gridCol>
                <a:gridCol w="1766415">
                  <a:extLst>
                    <a:ext uri="{9D8B030D-6E8A-4147-A177-3AD203B41FA5}">
                      <a16:colId xmlns:a16="http://schemas.microsoft.com/office/drawing/2014/main" val="3290197232"/>
                    </a:ext>
                  </a:extLst>
                </a:gridCol>
                <a:gridCol w="1766415">
                  <a:extLst>
                    <a:ext uri="{9D8B030D-6E8A-4147-A177-3AD203B41FA5}">
                      <a16:colId xmlns:a16="http://schemas.microsoft.com/office/drawing/2014/main" val="654678356"/>
                    </a:ext>
                  </a:extLst>
                </a:gridCol>
                <a:gridCol w="1766415">
                  <a:extLst>
                    <a:ext uri="{9D8B030D-6E8A-4147-A177-3AD203B41FA5}">
                      <a16:colId xmlns:a16="http://schemas.microsoft.com/office/drawing/2014/main" val="3180133589"/>
                    </a:ext>
                  </a:extLst>
                </a:gridCol>
              </a:tblGrid>
              <a:tr h="478089">
                <a:tc>
                  <a:txBody>
                    <a:bodyPr/>
                    <a:lstStyle/>
                    <a:p>
                      <a:pPr algn="ctr"/>
                      <a:r>
                        <a:rPr lang="da-DK" sz="1400" b="0" dirty="0">
                          <a:latin typeface="Avenir Next" panose="020B0503020202020204" pitchFamily="34" charset="0"/>
                        </a:rPr>
                        <a:t>… på længere sigt</a:t>
                      </a:r>
                    </a:p>
                  </a:txBody>
                  <a:tcPr anchor="ctr"/>
                </a:tc>
                <a:tc>
                  <a:txBody>
                    <a:bodyPr/>
                    <a:lstStyle/>
                    <a:p>
                      <a:pPr algn="ctr"/>
                      <a:r>
                        <a:rPr lang="da-DK" sz="1400" b="0" dirty="0">
                          <a:latin typeface="Avenir Next" panose="020B0503020202020204" pitchFamily="34" charset="0"/>
                        </a:rPr>
                        <a:t>… på længere sigt</a:t>
                      </a:r>
                    </a:p>
                  </a:txBody>
                  <a:tcPr anchor="ctr"/>
                </a:tc>
                <a:tc>
                  <a:txBody>
                    <a:bodyPr/>
                    <a:lstStyle/>
                    <a:p>
                      <a:pPr algn="ctr"/>
                      <a:r>
                        <a:rPr lang="da-DK" sz="1400" b="0" dirty="0">
                          <a:latin typeface="Avenir Next" panose="020B0503020202020204" pitchFamily="34" charset="0"/>
                        </a:rPr>
                        <a:t>… på længere sigt</a:t>
                      </a:r>
                    </a:p>
                  </a:txBody>
                  <a:tcPr anchor="ctr"/>
                </a:tc>
                <a:tc>
                  <a:txBody>
                    <a:bodyPr/>
                    <a:lstStyle/>
                    <a:p>
                      <a:pPr algn="ctr"/>
                      <a:r>
                        <a:rPr lang="da-DK" sz="1400" b="0" dirty="0">
                          <a:latin typeface="Avenir Next" panose="020B0503020202020204" pitchFamily="34" charset="0"/>
                        </a:rPr>
                        <a:t>… på længere sigt</a:t>
                      </a:r>
                    </a:p>
                  </a:txBody>
                  <a:tcPr anchor="ctr"/>
                </a:tc>
                <a:tc>
                  <a:txBody>
                    <a:bodyPr/>
                    <a:lstStyle/>
                    <a:p>
                      <a:pPr algn="ctr"/>
                      <a:r>
                        <a:rPr lang="da-DK" sz="1400" b="0" dirty="0">
                          <a:latin typeface="Avenir Next" panose="020B0503020202020204" pitchFamily="34" charset="0"/>
                        </a:rPr>
                        <a:t>… på længere sigt</a:t>
                      </a:r>
                    </a:p>
                  </a:txBody>
                  <a:tcPr anchor="ctr"/>
                </a:tc>
                <a:extLst>
                  <a:ext uri="{0D108BD9-81ED-4DB2-BD59-A6C34878D82A}">
                    <a16:rowId xmlns:a16="http://schemas.microsoft.com/office/drawing/2014/main" val="1983787731"/>
                  </a:ext>
                </a:extLst>
              </a:tr>
              <a:tr h="1199208">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bl>
          </a:graphicData>
        </a:graphic>
      </p:graphicFrame>
      <p:graphicFrame>
        <p:nvGraphicFramePr>
          <p:cNvPr id="13" name="Tabel 12">
            <a:extLst>
              <a:ext uri="{FF2B5EF4-FFF2-40B4-BE49-F238E27FC236}">
                <a16:creationId xmlns:a16="http://schemas.microsoft.com/office/drawing/2014/main" id="{0FD96482-CBD7-6049-9152-5060792078C1}"/>
              </a:ext>
            </a:extLst>
          </p:cNvPr>
          <p:cNvGraphicFramePr>
            <a:graphicFrameLocks noGrp="1"/>
          </p:cNvGraphicFramePr>
          <p:nvPr>
            <p:extLst>
              <p:ext uri="{D42A27DB-BD31-4B8C-83A1-F6EECF244321}">
                <p14:modId xmlns:p14="http://schemas.microsoft.com/office/powerpoint/2010/main" val="1329432100"/>
              </p:ext>
            </p:extLst>
          </p:nvPr>
        </p:nvGraphicFramePr>
        <p:xfrm>
          <a:off x="176469" y="1794567"/>
          <a:ext cx="8791062" cy="888928"/>
        </p:xfrm>
        <a:graphic>
          <a:graphicData uri="http://schemas.openxmlformats.org/drawingml/2006/table">
            <a:tbl>
              <a:tblPr firstRow="1" bandRow="1">
                <a:effectLst/>
                <a:tableStyleId>{93296810-A885-4BE3-A3E7-6D5BEEA58F35}</a:tableStyleId>
              </a:tblPr>
              <a:tblGrid>
                <a:gridCol w="1665124">
                  <a:extLst>
                    <a:ext uri="{9D8B030D-6E8A-4147-A177-3AD203B41FA5}">
                      <a16:colId xmlns:a16="http://schemas.microsoft.com/office/drawing/2014/main" val="2578123919"/>
                    </a:ext>
                  </a:extLst>
                </a:gridCol>
                <a:gridCol w="1826693">
                  <a:extLst>
                    <a:ext uri="{9D8B030D-6E8A-4147-A177-3AD203B41FA5}">
                      <a16:colId xmlns:a16="http://schemas.microsoft.com/office/drawing/2014/main" val="3207197065"/>
                    </a:ext>
                  </a:extLst>
                </a:gridCol>
                <a:gridCol w="1766415">
                  <a:extLst>
                    <a:ext uri="{9D8B030D-6E8A-4147-A177-3AD203B41FA5}">
                      <a16:colId xmlns:a16="http://schemas.microsoft.com/office/drawing/2014/main" val="3290197232"/>
                    </a:ext>
                  </a:extLst>
                </a:gridCol>
                <a:gridCol w="1766415">
                  <a:extLst>
                    <a:ext uri="{9D8B030D-6E8A-4147-A177-3AD203B41FA5}">
                      <a16:colId xmlns:a16="http://schemas.microsoft.com/office/drawing/2014/main" val="654678356"/>
                    </a:ext>
                  </a:extLst>
                </a:gridCol>
                <a:gridCol w="1766415">
                  <a:extLst>
                    <a:ext uri="{9D8B030D-6E8A-4147-A177-3AD203B41FA5}">
                      <a16:colId xmlns:a16="http://schemas.microsoft.com/office/drawing/2014/main" val="3180133589"/>
                    </a:ext>
                  </a:extLst>
                </a:gridCol>
              </a:tblGrid>
              <a:tr h="310560">
                <a:tc>
                  <a:txBody>
                    <a:bodyPr/>
                    <a:lstStyle/>
                    <a:p>
                      <a:pPr algn="ctr"/>
                      <a:r>
                        <a:rPr lang="da-DK" sz="1400" b="1" dirty="0">
                          <a:latin typeface="Avenir Next" panose="020B0503020202020204" pitchFamily="34" charset="0"/>
                        </a:rPr>
                        <a:t>Mål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Avenir Next" panose="020B0503020202020204" pitchFamily="34" charset="0"/>
                        </a:rPr>
                        <a:t>Mål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Avenir Next" panose="020B0503020202020204" pitchFamily="34" charset="0"/>
                        </a:rPr>
                        <a:t>Mål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Avenir Next" panose="020B0503020202020204" pitchFamily="34" charset="0"/>
                        </a:rPr>
                        <a:t>Mål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1" dirty="0">
                          <a:latin typeface="Avenir Next" panose="020B0503020202020204" pitchFamily="34" charset="0"/>
                        </a:rPr>
                        <a:t>Mål</a:t>
                      </a:r>
                    </a:p>
                  </a:txBody>
                  <a:tcPr anchor="ctr"/>
                </a:tc>
                <a:extLst>
                  <a:ext uri="{0D108BD9-81ED-4DB2-BD59-A6C34878D82A}">
                    <a16:rowId xmlns:a16="http://schemas.microsoft.com/office/drawing/2014/main" val="1983787731"/>
                  </a:ext>
                </a:extLst>
              </a:tr>
              <a:tr h="578368">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bl>
          </a:graphicData>
        </a:graphic>
      </p:graphicFrame>
    </p:spTree>
    <p:extLst>
      <p:ext uri="{BB962C8B-B14F-4D97-AF65-F5344CB8AC3E}">
        <p14:creationId xmlns:p14="http://schemas.microsoft.com/office/powerpoint/2010/main" val="21928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D9A3659-60D6-EC4E-BE5C-429ECC7F60D0}"/>
              </a:ext>
            </a:extLst>
          </p:cNvPr>
          <p:cNvSpPr>
            <a:spLocks noGrp="1"/>
          </p:cNvSpPr>
          <p:nvPr>
            <p:ph idx="1"/>
          </p:nvPr>
        </p:nvSpPr>
        <p:spPr>
          <a:xfrm>
            <a:off x="352540" y="1818863"/>
            <a:ext cx="8282174" cy="310879"/>
          </a:xfrm>
        </p:spPr>
        <p:txBody>
          <a:bodyPr/>
          <a:lstStyle/>
          <a:p>
            <a:r>
              <a:rPr lang="da-DK" sz="1400" b="1" dirty="0"/>
              <a:t>Titel på mål: _______________________</a:t>
            </a:r>
          </a:p>
        </p:txBody>
      </p:sp>
      <p:sp>
        <p:nvSpPr>
          <p:cNvPr id="7" name="Titel 1">
            <a:extLst>
              <a:ext uri="{FF2B5EF4-FFF2-40B4-BE49-F238E27FC236}">
                <a16:creationId xmlns:a16="http://schemas.microsoft.com/office/drawing/2014/main" id="{272F30C6-A821-A245-B4DF-ECC4E7CE76A6}"/>
              </a:ext>
            </a:extLst>
          </p:cNvPr>
          <p:cNvSpPr>
            <a:spLocks noGrp="1"/>
          </p:cNvSpPr>
          <p:nvPr>
            <p:ph type="title"/>
          </p:nvPr>
        </p:nvSpPr>
        <p:spPr>
          <a:xfrm>
            <a:off x="1413893" y="256655"/>
            <a:ext cx="7886700" cy="1325563"/>
          </a:xfrm>
        </p:spPr>
        <p:txBody>
          <a:bodyPr/>
          <a:lstStyle/>
          <a:p>
            <a:pPr>
              <a:lnSpc>
                <a:spcPct val="120000"/>
              </a:lnSpc>
            </a:pPr>
            <a:r>
              <a:rPr lang="da-DK" sz="1500" dirty="0"/>
              <a:t>Skabelon:</a:t>
            </a:r>
            <a:br>
              <a:rPr lang="da-DK" dirty="0"/>
            </a:br>
            <a:r>
              <a:rPr lang="da-DK" dirty="0"/>
              <a:t>Delaftaler</a:t>
            </a:r>
          </a:p>
        </p:txBody>
      </p:sp>
      <p:sp>
        <p:nvSpPr>
          <p:cNvPr id="8" name="Ellipse 7">
            <a:extLst>
              <a:ext uri="{FF2B5EF4-FFF2-40B4-BE49-F238E27FC236}">
                <a16:creationId xmlns:a16="http://schemas.microsoft.com/office/drawing/2014/main" id="{241FAD34-D66F-BF4B-93E4-716674E1C882}"/>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D6EE356F-A977-8641-B00F-341970F77804}"/>
              </a:ext>
            </a:extLst>
          </p:cNvPr>
          <p:cNvPicPr>
            <a:picLocks noChangeAspect="1"/>
          </p:cNvPicPr>
          <p:nvPr/>
        </p:nvPicPr>
        <p:blipFill>
          <a:blip r:embed="rId2"/>
          <a:stretch>
            <a:fillRect/>
          </a:stretch>
        </p:blipFill>
        <p:spPr>
          <a:xfrm>
            <a:off x="625047" y="819095"/>
            <a:ext cx="462317" cy="606481"/>
          </a:xfrm>
          <a:prstGeom prst="rect">
            <a:avLst/>
          </a:prstGeom>
        </p:spPr>
      </p:pic>
      <p:graphicFrame>
        <p:nvGraphicFramePr>
          <p:cNvPr id="10" name="Tabel 9">
            <a:extLst>
              <a:ext uri="{FF2B5EF4-FFF2-40B4-BE49-F238E27FC236}">
                <a16:creationId xmlns:a16="http://schemas.microsoft.com/office/drawing/2014/main" id="{46E14BFF-AEAB-DA4D-AA71-2CBE405A66D6}"/>
              </a:ext>
            </a:extLst>
          </p:cNvPr>
          <p:cNvGraphicFramePr>
            <a:graphicFrameLocks noGrp="1"/>
          </p:cNvGraphicFramePr>
          <p:nvPr>
            <p:extLst>
              <p:ext uri="{D42A27DB-BD31-4B8C-83A1-F6EECF244321}">
                <p14:modId xmlns:p14="http://schemas.microsoft.com/office/powerpoint/2010/main" val="1058307906"/>
              </p:ext>
            </p:extLst>
          </p:nvPr>
        </p:nvGraphicFramePr>
        <p:xfrm>
          <a:off x="176469" y="2366387"/>
          <a:ext cx="8791062" cy="3807400"/>
        </p:xfrm>
        <a:graphic>
          <a:graphicData uri="http://schemas.openxmlformats.org/drawingml/2006/table">
            <a:tbl>
              <a:tblPr firstRow="1" bandRow="1">
                <a:effectLst/>
                <a:tableStyleId>{93296810-A885-4BE3-A3E7-6D5BEEA58F35}</a:tableStyleId>
              </a:tblPr>
              <a:tblGrid>
                <a:gridCol w="1665124">
                  <a:extLst>
                    <a:ext uri="{9D8B030D-6E8A-4147-A177-3AD203B41FA5}">
                      <a16:colId xmlns:a16="http://schemas.microsoft.com/office/drawing/2014/main" val="2578123919"/>
                    </a:ext>
                  </a:extLst>
                </a:gridCol>
                <a:gridCol w="1826693">
                  <a:extLst>
                    <a:ext uri="{9D8B030D-6E8A-4147-A177-3AD203B41FA5}">
                      <a16:colId xmlns:a16="http://schemas.microsoft.com/office/drawing/2014/main" val="3207197065"/>
                    </a:ext>
                  </a:extLst>
                </a:gridCol>
                <a:gridCol w="1766415">
                  <a:extLst>
                    <a:ext uri="{9D8B030D-6E8A-4147-A177-3AD203B41FA5}">
                      <a16:colId xmlns:a16="http://schemas.microsoft.com/office/drawing/2014/main" val="3290197232"/>
                    </a:ext>
                  </a:extLst>
                </a:gridCol>
                <a:gridCol w="1766415">
                  <a:extLst>
                    <a:ext uri="{9D8B030D-6E8A-4147-A177-3AD203B41FA5}">
                      <a16:colId xmlns:a16="http://schemas.microsoft.com/office/drawing/2014/main" val="654678356"/>
                    </a:ext>
                  </a:extLst>
                </a:gridCol>
                <a:gridCol w="1766415">
                  <a:extLst>
                    <a:ext uri="{9D8B030D-6E8A-4147-A177-3AD203B41FA5}">
                      <a16:colId xmlns:a16="http://schemas.microsoft.com/office/drawing/2014/main" val="3180133589"/>
                    </a:ext>
                  </a:extLst>
                </a:gridCol>
              </a:tblGrid>
              <a:tr h="1475007">
                <a:tc>
                  <a:txBody>
                    <a:bodyPr/>
                    <a:lstStyle/>
                    <a:p>
                      <a:pPr algn="ctr"/>
                      <a:r>
                        <a:rPr lang="da-DK" b="1" dirty="0">
                          <a:latin typeface="Avenir Next" panose="020B0503020202020204" pitchFamily="34" charset="0"/>
                        </a:rPr>
                        <a:t>Mål</a:t>
                      </a:r>
                    </a:p>
                    <a:p>
                      <a:pPr algn="ctr"/>
                      <a:r>
                        <a:rPr lang="da-DK" sz="1400" b="0" dirty="0">
                          <a:latin typeface="Avenir Next" panose="020B0503020202020204" pitchFamily="34" charset="0"/>
                        </a:rPr>
                        <a:t>Hvordan kan vi se, at vi er kommet i mål?</a:t>
                      </a: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latin typeface="Avenir Next" panose="020B0503020202020204" pitchFamily="34" charset="0"/>
                        </a:rPr>
                        <a:t>Aktiviteter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Hvilke forslag har vi til indsatser og tiltag?</a:t>
                      </a: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latin typeface="Avenir Next" panose="020B0503020202020204" pitchFamily="34" charset="0"/>
                        </a:rPr>
                        <a:t>Aktører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Hvem er med? Hvilke interne og eksterne kræfter skal deltager?</a:t>
                      </a: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latin typeface="Avenir Next" panose="020B0503020202020204" pitchFamily="34" charset="0"/>
                        </a:rPr>
                        <a:t>Ansvar</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Hvem har ansvaret for at drive forandringen?</a:t>
                      </a: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dirty="0">
                          <a:latin typeface="Avenir Next" panose="020B0503020202020204" pitchFamily="34" charset="0"/>
                        </a:rPr>
                        <a:t>Tidshorisont</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b="0" dirty="0">
                          <a:latin typeface="Avenir Next" panose="020B0503020202020204" pitchFamily="34" charset="0"/>
                        </a:rPr>
                        <a:t>Hvornår er vi i mål?</a:t>
                      </a:r>
                    </a:p>
                  </a:txBody>
                  <a:tcPr marT="144000"/>
                </a:tc>
                <a:extLst>
                  <a:ext uri="{0D108BD9-81ED-4DB2-BD59-A6C34878D82A}">
                    <a16:rowId xmlns:a16="http://schemas.microsoft.com/office/drawing/2014/main" val="1983787731"/>
                  </a:ext>
                </a:extLst>
              </a:tr>
              <a:tr h="2332393">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bl>
          </a:graphicData>
        </a:graphic>
      </p:graphicFrame>
      <p:sp>
        <p:nvSpPr>
          <p:cNvPr id="11" name="Pladsholder til diasnummer 3">
            <a:extLst>
              <a:ext uri="{FF2B5EF4-FFF2-40B4-BE49-F238E27FC236}">
                <a16:creationId xmlns:a16="http://schemas.microsoft.com/office/drawing/2014/main" id="{06C1727F-7DD9-A248-B919-072327B7C404}"/>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15</a:t>
            </a:fld>
            <a:endParaRPr lang="da-DK" sz="1000" dirty="0">
              <a:latin typeface="Avenir Next" panose="020B0503020202020204" pitchFamily="34" charset="0"/>
              <a:cs typeface="Avenir LT Std 35 Light"/>
            </a:endParaRPr>
          </a:p>
        </p:txBody>
      </p:sp>
    </p:spTree>
    <p:extLst>
      <p:ext uri="{BB962C8B-B14F-4D97-AF65-F5344CB8AC3E}">
        <p14:creationId xmlns:p14="http://schemas.microsoft.com/office/powerpoint/2010/main" val="130486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4C574F-FD59-4A4A-87BB-E2DAC78785E5}"/>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8" name="Ellipse 7">
            <a:extLst>
              <a:ext uri="{FF2B5EF4-FFF2-40B4-BE49-F238E27FC236}">
                <a16:creationId xmlns:a16="http://schemas.microsoft.com/office/drawing/2014/main" id="{9E1212FC-E773-4E49-8411-CA4405E86A81}"/>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Årshjul for bestyrelsens arbejde</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16</a:t>
            </a:fld>
            <a:endParaRPr lang="da-DK" sz="1000" dirty="0">
              <a:latin typeface="Avenir Next" panose="020B0503020202020204" pitchFamily="34" charset="0"/>
              <a:cs typeface="Avenir LT Std 35 Light"/>
            </a:endParaRPr>
          </a:p>
        </p:txBody>
      </p:sp>
      <p:sp>
        <p:nvSpPr>
          <p:cNvPr id="9" name="Pladsholder til indhold 2">
            <a:extLst>
              <a:ext uri="{FF2B5EF4-FFF2-40B4-BE49-F238E27FC236}">
                <a16:creationId xmlns:a16="http://schemas.microsoft.com/office/drawing/2014/main" id="{A0CE0F88-D915-4D44-BE8E-FED96CC0775B}"/>
              </a:ext>
            </a:extLst>
          </p:cNvPr>
          <p:cNvSpPr txBox="1">
            <a:spLocks/>
          </p:cNvSpPr>
          <p:nvPr/>
        </p:nvSpPr>
        <p:spPr>
          <a:xfrm>
            <a:off x="352540" y="1770882"/>
            <a:ext cx="8395332" cy="1587661"/>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latin typeface="Avenir Next" panose="020B0503020202020204" pitchFamily="34" charset="0"/>
              </a:rPr>
              <a:t>Få overblik over jeres opgaver</a:t>
            </a:r>
          </a:p>
          <a:p>
            <a:pPr marL="0" indent="0">
              <a:buNone/>
            </a:pPr>
            <a:r>
              <a:rPr lang="da-DK" sz="1100" dirty="0">
                <a:latin typeface="Avenir Next" panose="020B0503020202020204" pitchFamily="34" charset="0"/>
              </a:rPr>
              <a:t>Et årshjul skal udarbejdes med henblik på at sikre, at bestyrelsen får et sammenhængende forløb i løbet af et år, og at forløbet afspejler en proces, hvor bestyrelsen når omkring de opgaver og udviklingspunkter, som den har sat sig som mål. Årshjulet skal være en arbejdsplan for bestyrelsen og dennes </a:t>
            </a:r>
            <a:r>
              <a:rPr lang="da-DK" sz="1100" dirty="0" err="1">
                <a:latin typeface="Avenir Next" panose="020B0503020202020204" pitchFamily="34" charset="0"/>
              </a:rPr>
              <a:t>betjenere</a:t>
            </a:r>
            <a:r>
              <a:rPr lang="da-DK" sz="1100" dirty="0">
                <a:latin typeface="Avenir Next" panose="020B0503020202020204" pitchFamily="34" charset="0"/>
              </a:rPr>
              <a:t> og styregruppe/følgegruppe, som indeholder opgaver og mål, bestyrelsen skal arbejde efter. Årshjulet er et hjælpeværktøj til, at I efterfølgende kan strukturere bestyrelsens møder ift. indhold og fokus. Årshjulet er også en måde at realisere, at I får arbejdet med både jeres vision og kerneopgave i løbet af et år.</a:t>
            </a: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7018020" y="3233350"/>
            <a:ext cx="165392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t>Tid</a:t>
            </a:r>
          </a:p>
          <a:p>
            <a:pPr marL="0" indent="0">
              <a:lnSpc>
                <a:spcPct val="130000"/>
              </a:lnSpc>
              <a:buNone/>
            </a:pPr>
            <a:r>
              <a:rPr lang="da-DK" sz="1100" dirty="0"/>
              <a:t>Anbefalet tid: 1 time</a:t>
            </a:r>
          </a:p>
          <a:p>
            <a:pPr marL="0" indent="0">
              <a:lnSpc>
                <a:spcPct val="130000"/>
              </a:lnSpc>
              <a:buNone/>
            </a:pPr>
            <a:endParaRPr lang="da-DK" sz="1100" dirty="0"/>
          </a:p>
          <a:p>
            <a:pPr marL="0" indent="0">
              <a:lnSpc>
                <a:spcPct val="130000"/>
              </a:lnSpc>
              <a:buNone/>
            </a:pPr>
            <a:r>
              <a:rPr lang="da-DK" sz="1100" b="1" dirty="0"/>
              <a:t>Materialer</a:t>
            </a:r>
          </a:p>
          <a:p>
            <a:pPr marL="0" indent="0">
              <a:lnSpc>
                <a:spcPct val="130000"/>
              </a:lnSpc>
              <a:buNone/>
            </a:pPr>
            <a:r>
              <a:rPr lang="da-DK" sz="1100" dirty="0"/>
              <a:t>Skabelon, post-</a:t>
            </a:r>
            <a:r>
              <a:rPr lang="da-DK" sz="1100" dirty="0" err="1"/>
              <a:t>it’s</a:t>
            </a:r>
            <a:r>
              <a:rPr lang="da-DK" sz="1100" dirty="0"/>
              <a:t> og </a:t>
            </a:r>
            <a:r>
              <a:rPr lang="da-DK" sz="1100" dirty="0" err="1"/>
              <a:t>sprittusher</a:t>
            </a:r>
            <a:endParaRPr lang="da-DK" sz="1100"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73" y="3145722"/>
            <a:ext cx="6277871" cy="3240887"/>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a:t>
            </a:r>
          </a:p>
          <a:p>
            <a:endParaRPr lang="en-GB" sz="1100" b="1" dirty="0">
              <a:latin typeface="Avenir Next" panose="020B0503020202020204" pitchFamily="34" charset="0"/>
              <a:cs typeface="Avenir LT Std 35 Light"/>
            </a:endParaRPr>
          </a:p>
          <a:p>
            <a:pPr marL="228600" indent="-228600">
              <a:lnSpc>
                <a:spcPct val="130000"/>
              </a:lnSpc>
              <a:buFont typeface="+mj-lt"/>
              <a:buAutoNum type="arabicPeriod"/>
            </a:pPr>
            <a:r>
              <a:rPr lang="da-DK" sz="1100" b="1" dirty="0">
                <a:latin typeface="Avenir Next" panose="020B0503020202020204" pitchFamily="34" charset="0"/>
              </a:rPr>
              <a:t>Print skabelonerne </a:t>
            </a:r>
            <a:r>
              <a:rPr lang="da-DK" sz="1100" dirty="0">
                <a:latin typeface="Avenir Next" panose="020B0503020202020204" pitchFamily="34" charset="0"/>
              </a:rPr>
              <a:t>i A3 og læg den mellem jer</a:t>
            </a:r>
          </a:p>
          <a:p>
            <a:pPr marL="228600" indent="-228600">
              <a:lnSpc>
                <a:spcPct val="130000"/>
              </a:lnSpc>
              <a:buFont typeface="+mj-lt"/>
              <a:buAutoNum type="arabicPeriod"/>
            </a:pPr>
            <a:endParaRPr lang="da-DK" sz="1100" dirty="0">
              <a:latin typeface="Avenir Next" panose="020B0503020202020204" pitchFamily="34" charset="0"/>
            </a:endParaRPr>
          </a:p>
          <a:p>
            <a:pPr marL="228600" indent="-228600">
              <a:buFont typeface="+mj-lt"/>
              <a:buAutoNum type="arabicPeriod"/>
            </a:pPr>
            <a:r>
              <a:rPr lang="da-DK" sz="1100" b="1" dirty="0">
                <a:latin typeface="Avenir Next" panose="020B0503020202020204" pitchFamily="34" charset="0"/>
                <a:cs typeface="Avenir LT Std 35 Light"/>
              </a:rPr>
              <a:t>Skriv sammen </a:t>
            </a:r>
            <a:r>
              <a:rPr lang="da-DK" sz="1100" dirty="0">
                <a:latin typeface="Avenir Next" panose="020B0503020202020204" pitchFamily="34" charset="0"/>
                <a:cs typeface="Avenir LT Std 35 Light"/>
              </a:rPr>
              <a:t>på post-</a:t>
            </a:r>
            <a:r>
              <a:rPr lang="da-DK" sz="1100" dirty="0" err="1">
                <a:latin typeface="Avenir Next" panose="020B0503020202020204" pitchFamily="34" charset="0"/>
                <a:cs typeface="Avenir LT Std 35 Light"/>
              </a:rPr>
              <a:t>it’s</a:t>
            </a:r>
            <a:r>
              <a:rPr lang="da-DK" sz="1100" dirty="0">
                <a:latin typeface="Avenir Next" panose="020B0503020202020204" pitchFamily="34" charset="0"/>
                <a:cs typeface="Avenir LT Std 35 Light"/>
              </a:rPr>
              <a:t> bestyrelsens planlagte møder, opgaver og indsatser.</a:t>
            </a:r>
          </a:p>
          <a:p>
            <a:endParaRPr lang="da-DK" sz="1100" dirty="0">
              <a:latin typeface="Avenir Next" panose="020B0503020202020204" pitchFamily="34" charset="0"/>
              <a:cs typeface="Avenir LT Std 35 Light"/>
            </a:endParaRPr>
          </a:p>
          <a:p>
            <a:r>
              <a:rPr lang="da-DK" sz="1100" dirty="0">
                <a:latin typeface="Avenir Next" panose="020B0503020202020204" pitchFamily="34" charset="0"/>
                <a:cs typeface="Avenir LT Std 35 Light"/>
              </a:rPr>
              <a:t>Typisk er der to kategorier af opgaver, som indgår i bestyrelsens årshjul: </a:t>
            </a:r>
          </a:p>
          <a:p>
            <a:endParaRPr lang="da-DK" sz="1100" dirty="0">
              <a:latin typeface="Avenir Next" panose="020B0503020202020204" pitchFamily="34" charset="0"/>
              <a:cs typeface="Avenir LT Std 35 Light"/>
            </a:endParaRPr>
          </a:p>
          <a:p>
            <a:pPr marL="171450" indent="-171450">
              <a:buFont typeface="Arial" panose="020B0604020202020204" pitchFamily="34" charset="0"/>
              <a:buChar char="•"/>
            </a:pPr>
            <a:r>
              <a:rPr lang="da-DK" sz="1100" dirty="0">
                <a:latin typeface="Avenir Next" panose="020B0503020202020204" pitchFamily="34" charset="0"/>
                <a:cs typeface="Avenir LT Std 35 Light"/>
              </a:rPr>
              <a:t>De faste opgaver, som en boligsocial bestyrelse skal varetage som formuleret i helhedsplanen</a:t>
            </a:r>
          </a:p>
          <a:p>
            <a:pPr marL="171450" indent="-171450">
              <a:buFont typeface="Arial" panose="020B0604020202020204" pitchFamily="34" charset="0"/>
              <a:buChar char="•"/>
            </a:pPr>
            <a:r>
              <a:rPr lang="da-DK" sz="1100" dirty="0">
                <a:latin typeface="Avenir Next" panose="020B0503020202020204" pitchFamily="34" charset="0"/>
                <a:cs typeface="Avenir LT Std 35 Light"/>
              </a:rPr>
              <a:t>De for året planlagte aktiviteter og by-strategiske mål, bestyrelsen har besluttet sig for som del af visionen</a:t>
            </a:r>
          </a:p>
          <a:p>
            <a:r>
              <a:rPr lang="da-DK" sz="1100" dirty="0">
                <a:latin typeface="Avenir Next" panose="020B0503020202020204" pitchFamily="34" charset="0"/>
                <a:cs typeface="Avenir LT Std 35 Light"/>
              </a:rPr>
              <a:t> </a:t>
            </a:r>
          </a:p>
          <a:p>
            <a:pPr marL="228600" indent="-228600">
              <a:buFont typeface="+mj-lt"/>
              <a:buAutoNum type="arabicPeriod" startAt="3"/>
            </a:pPr>
            <a:r>
              <a:rPr lang="da-DK" sz="1100" b="1" dirty="0">
                <a:latin typeface="Avenir Next" panose="020B0503020202020204" pitchFamily="34" charset="0"/>
                <a:cs typeface="Avenir LT Std 35 Light"/>
              </a:rPr>
              <a:t>Gennemgå alle post-</a:t>
            </a:r>
            <a:r>
              <a:rPr lang="da-DK" sz="1100" b="1" dirty="0" err="1">
                <a:latin typeface="Avenir Next" panose="020B0503020202020204" pitchFamily="34" charset="0"/>
                <a:cs typeface="Avenir LT Std 35 Light"/>
              </a:rPr>
              <a:t>it’s</a:t>
            </a:r>
            <a:r>
              <a:rPr lang="da-DK" sz="1100" b="1" dirty="0">
                <a:latin typeface="Avenir Next" panose="020B0503020202020204" pitchFamily="34" charset="0"/>
                <a:cs typeface="Avenir LT Std 35 Light"/>
              </a:rPr>
              <a:t> sammen </a:t>
            </a:r>
            <a:r>
              <a:rPr lang="da-DK" sz="1100" dirty="0">
                <a:latin typeface="Avenir Next" panose="020B0503020202020204" pitchFamily="34" charset="0"/>
                <a:cs typeface="Avenir LT Std 35 Light"/>
              </a:rPr>
              <a:t>og placér på dem på årshjulet og kvartalvis, hvor de hører til.</a:t>
            </a:r>
          </a:p>
          <a:p>
            <a:pPr marL="228600" indent="-228600">
              <a:buFont typeface="+mj-lt"/>
              <a:buAutoNum type="arabicPeriod" startAt="3"/>
            </a:pPr>
            <a:endParaRPr lang="da-DK" sz="1100" dirty="0">
              <a:latin typeface="Avenir Next" panose="020B0503020202020204" pitchFamily="34" charset="0"/>
              <a:cs typeface="Avenir LT Std 35 Light"/>
            </a:endParaRPr>
          </a:p>
          <a:p>
            <a:pPr marL="228600" indent="-228600">
              <a:buFont typeface="+mj-lt"/>
              <a:buAutoNum type="arabicPeriod" startAt="3"/>
            </a:pPr>
            <a:r>
              <a:rPr lang="da-DK" sz="1100" b="1" dirty="0">
                <a:latin typeface="Avenir Next" panose="020B0503020202020204" pitchFamily="34" charset="0"/>
                <a:cs typeface="Avenir LT Std 35 Light"/>
              </a:rPr>
              <a:t>Vær omhyggelig med at få alt med. </a:t>
            </a:r>
            <a:r>
              <a:rPr lang="da-DK" sz="1100" dirty="0">
                <a:latin typeface="Avenir Next" panose="020B0503020202020204" pitchFamily="34" charset="0"/>
                <a:cs typeface="Avenir LT Std 35 Light"/>
              </a:rPr>
              <a:t>Fx kan møderne i styregruppen m.m. struktureres efter, hvornår hvad ellers sker.</a:t>
            </a: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6786175" y="3364152"/>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77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01D1474-8DCB-1A45-B581-87E537609E4C}"/>
              </a:ext>
            </a:extLst>
          </p:cNvPr>
          <p:cNvSpPr>
            <a:spLocks noGrp="1"/>
          </p:cNvSpPr>
          <p:nvPr>
            <p:ph type="title"/>
          </p:nvPr>
        </p:nvSpPr>
        <p:spPr>
          <a:xfrm>
            <a:off x="1413893" y="256655"/>
            <a:ext cx="7886700" cy="1325563"/>
          </a:xfrm>
        </p:spPr>
        <p:txBody>
          <a:bodyPr/>
          <a:lstStyle/>
          <a:p>
            <a:pPr>
              <a:lnSpc>
                <a:spcPct val="120000"/>
              </a:lnSpc>
            </a:pPr>
            <a:r>
              <a:rPr lang="da-DK" sz="1500" dirty="0"/>
              <a:t>Skabelon:</a:t>
            </a:r>
            <a:br>
              <a:rPr lang="da-DK" dirty="0"/>
            </a:br>
            <a:r>
              <a:rPr lang="da-DK" dirty="0"/>
              <a:t>Årshjul</a:t>
            </a:r>
          </a:p>
        </p:txBody>
      </p:sp>
      <p:sp>
        <p:nvSpPr>
          <p:cNvPr id="8" name="Ellipse 7">
            <a:extLst>
              <a:ext uri="{FF2B5EF4-FFF2-40B4-BE49-F238E27FC236}">
                <a16:creationId xmlns:a16="http://schemas.microsoft.com/office/drawing/2014/main" id="{0C7AD5F5-7BBD-0F41-B765-74BBE5072AEC}"/>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F1D5D846-10FF-5C4D-B1A7-BFEA716086C4}"/>
              </a:ext>
            </a:extLst>
          </p:cNvPr>
          <p:cNvPicPr>
            <a:picLocks noChangeAspect="1"/>
          </p:cNvPicPr>
          <p:nvPr/>
        </p:nvPicPr>
        <p:blipFill>
          <a:blip r:embed="rId2"/>
          <a:stretch>
            <a:fillRect/>
          </a:stretch>
        </p:blipFill>
        <p:spPr>
          <a:xfrm>
            <a:off x="625047" y="819095"/>
            <a:ext cx="462317" cy="606481"/>
          </a:xfrm>
          <a:prstGeom prst="rect">
            <a:avLst/>
          </a:prstGeom>
        </p:spPr>
      </p:pic>
      <p:sp>
        <p:nvSpPr>
          <p:cNvPr id="10" name="Pladsholder til diasnummer 3">
            <a:extLst>
              <a:ext uri="{FF2B5EF4-FFF2-40B4-BE49-F238E27FC236}">
                <a16:creationId xmlns:a16="http://schemas.microsoft.com/office/drawing/2014/main" id="{0A459AA7-2711-914F-84DE-2B9C68E9C6F7}"/>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17</a:t>
            </a:fld>
            <a:endParaRPr lang="da-DK" sz="1000" dirty="0">
              <a:latin typeface="Avenir Next" panose="020B0503020202020204" pitchFamily="34" charset="0"/>
              <a:cs typeface="Avenir LT Std 35 Light"/>
            </a:endParaRPr>
          </a:p>
        </p:txBody>
      </p:sp>
      <p:sp>
        <p:nvSpPr>
          <p:cNvPr id="12" name="Krans 11">
            <a:extLst>
              <a:ext uri="{FF2B5EF4-FFF2-40B4-BE49-F238E27FC236}">
                <a16:creationId xmlns:a16="http://schemas.microsoft.com/office/drawing/2014/main" id="{D2569E5B-AB39-564C-AE91-DD55F360A960}"/>
              </a:ext>
            </a:extLst>
          </p:cNvPr>
          <p:cNvSpPr>
            <a:spLocks noChangeAspect="1"/>
          </p:cNvSpPr>
          <p:nvPr/>
        </p:nvSpPr>
        <p:spPr>
          <a:xfrm>
            <a:off x="2063221" y="1024136"/>
            <a:ext cx="5306843" cy="5306843"/>
          </a:xfrm>
          <a:prstGeom prst="donut">
            <a:avLst>
              <a:gd name="adj" fmla="val 1947"/>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cxnSp>
        <p:nvCxnSpPr>
          <p:cNvPr id="13" name="Lige forbindelse 12">
            <a:extLst>
              <a:ext uri="{FF2B5EF4-FFF2-40B4-BE49-F238E27FC236}">
                <a16:creationId xmlns:a16="http://schemas.microsoft.com/office/drawing/2014/main" id="{B313F583-1623-1647-A3F2-45C336CFD349}"/>
              </a:ext>
            </a:extLst>
          </p:cNvPr>
          <p:cNvCxnSpPr>
            <a:cxnSpLocks/>
            <a:stCxn id="12" idx="0"/>
            <a:endCxn id="12" idx="4"/>
          </p:cNvCxnSpPr>
          <p:nvPr/>
        </p:nvCxnSpPr>
        <p:spPr>
          <a:xfrm>
            <a:off x="4716643" y="1024136"/>
            <a:ext cx="0" cy="530684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6EB68FEC-F15B-124A-A433-F513430EF77E}"/>
              </a:ext>
            </a:extLst>
          </p:cNvPr>
          <p:cNvCxnSpPr>
            <a:cxnSpLocks/>
            <a:stCxn id="12" idx="2"/>
            <a:endCxn id="12" idx="6"/>
          </p:cNvCxnSpPr>
          <p:nvPr/>
        </p:nvCxnSpPr>
        <p:spPr>
          <a:xfrm>
            <a:off x="2063221" y="3677558"/>
            <a:ext cx="5306843"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Tekstfelt 14">
            <a:extLst>
              <a:ext uri="{FF2B5EF4-FFF2-40B4-BE49-F238E27FC236}">
                <a16:creationId xmlns:a16="http://schemas.microsoft.com/office/drawing/2014/main" id="{DFDB41CA-3DF3-F149-8FDA-C342230D6B00}"/>
              </a:ext>
            </a:extLst>
          </p:cNvPr>
          <p:cNvSpPr txBox="1"/>
          <p:nvPr/>
        </p:nvSpPr>
        <p:spPr>
          <a:xfrm>
            <a:off x="3244899" y="3322924"/>
            <a:ext cx="1426464" cy="261610"/>
          </a:xfrm>
          <a:prstGeom prst="rect">
            <a:avLst/>
          </a:prstGeom>
          <a:noFill/>
        </p:spPr>
        <p:txBody>
          <a:bodyPr wrap="square" rtlCol="0">
            <a:spAutoFit/>
          </a:bodyPr>
          <a:lstStyle/>
          <a:p>
            <a:pPr algn="r"/>
            <a:r>
              <a:rPr lang="da-DK" sz="1100" b="1" dirty="0">
                <a:latin typeface="Avenir Next" panose="020B0503020202020204" pitchFamily="34" charset="0"/>
                <a:cs typeface="Avenir LT Std 35 Light"/>
              </a:rPr>
              <a:t>4. kvartal</a:t>
            </a:r>
          </a:p>
        </p:txBody>
      </p:sp>
      <p:sp>
        <p:nvSpPr>
          <p:cNvPr id="16" name="Tekstfelt 15">
            <a:extLst>
              <a:ext uri="{FF2B5EF4-FFF2-40B4-BE49-F238E27FC236}">
                <a16:creationId xmlns:a16="http://schemas.microsoft.com/office/drawing/2014/main" id="{8A9A258D-F3CC-7048-AE6E-AFA53B6F5CC9}"/>
              </a:ext>
            </a:extLst>
          </p:cNvPr>
          <p:cNvSpPr txBox="1"/>
          <p:nvPr/>
        </p:nvSpPr>
        <p:spPr>
          <a:xfrm>
            <a:off x="4801010" y="3322924"/>
            <a:ext cx="1426464" cy="261610"/>
          </a:xfrm>
          <a:prstGeom prst="rect">
            <a:avLst/>
          </a:prstGeom>
          <a:noFill/>
        </p:spPr>
        <p:txBody>
          <a:bodyPr wrap="square" rtlCol="0">
            <a:spAutoFit/>
          </a:bodyPr>
          <a:lstStyle/>
          <a:p>
            <a:r>
              <a:rPr lang="da-DK" sz="1100" b="1" dirty="0">
                <a:latin typeface="Avenir Next" panose="020B0503020202020204" pitchFamily="34" charset="0"/>
                <a:cs typeface="Avenir LT Std 35 Light"/>
              </a:rPr>
              <a:t>1. kvartal</a:t>
            </a:r>
          </a:p>
        </p:txBody>
      </p:sp>
      <p:sp>
        <p:nvSpPr>
          <p:cNvPr id="17" name="Tekstfelt 16">
            <a:extLst>
              <a:ext uri="{FF2B5EF4-FFF2-40B4-BE49-F238E27FC236}">
                <a16:creationId xmlns:a16="http://schemas.microsoft.com/office/drawing/2014/main" id="{357E8C7D-0D6F-1F4D-ABAA-A30DB6E7516C}"/>
              </a:ext>
            </a:extLst>
          </p:cNvPr>
          <p:cNvSpPr txBox="1"/>
          <p:nvPr/>
        </p:nvSpPr>
        <p:spPr>
          <a:xfrm>
            <a:off x="4801010" y="3851821"/>
            <a:ext cx="1426464" cy="261610"/>
          </a:xfrm>
          <a:prstGeom prst="rect">
            <a:avLst/>
          </a:prstGeom>
          <a:noFill/>
        </p:spPr>
        <p:txBody>
          <a:bodyPr wrap="square" rtlCol="0">
            <a:spAutoFit/>
          </a:bodyPr>
          <a:lstStyle/>
          <a:p>
            <a:r>
              <a:rPr lang="da-DK" sz="1100" b="1" dirty="0">
                <a:latin typeface="Avenir Next" panose="020B0503020202020204" pitchFamily="34" charset="0"/>
                <a:cs typeface="Avenir LT Std 35 Light"/>
              </a:rPr>
              <a:t>2. kvartal</a:t>
            </a:r>
          </a:p>
        </p:txBody>
      </p:sp>
      <p:sp>
        <p:nvSpPr>
          <p:cNvPr id="18" name="Tekstfelt 17">
            <a:extLst>
              <a:ext uri="{FF2B5EF4-FFF2-40B4-BE49-F238E27FC236}">
                <a16:creationId xmlns:a16="http://schemas.microsoft.com/office/drawing/2014/main" id="{151369DC-4C60-384B-B08B-55D22187EFB6}"/>
              </a:ext>
            </a:extLst>
          </p:cNvPr>
          <p:cNvSpPr txBox="1"/>
          <p:nvPr/>
        </p:nvSpPr>
        <p:spPr>
          <a:xfrm>
            <a:off x="3244899" y="3851821"/>
            <a:ext cx="1426464" cy="261610"/>
          </a:xfrm>
          <a:prstGeom prst="rect">
            <a:avLst/>
          </a:prstGeom>
          <a:noFill/>
        </p:spPr>
        <p:txBody>
          <a:bodyPr wrap="square" rtlCol="0">
            <a:spAutoFit/>
          </a:bodyPr>
          <a:lstStyle/>
          <a:p>
            <a:pPr algn="r"/>
            <a:r>
              <a:rPr lang="da-DK" sz="1100" b="1" dirty="0">
                <a:latin typeface="Avenir Next" panose="020B0503020202020204" pitchFamily="34" charset="0"/>
                <a:cs typeface="Avenir LT Std 35 Light"/>
              </a:rPr>
              <a:t>3. kvartal</a:t>
            </a:r>
          </a:p>
        </p:txBody>
      </p:sp>
      <p:sp>
        <p:nvSpPr>
          <p:cNvPr id="19" name="Tekstfelt 18">
            <a:extLst>
              <a:ext uri="{FF2B5EF4-FFF2-40B4-BE49-F238E27FC236}">
                <a16:creationId xmlns:a16="http://schemas.microsoft.com/office/drawing/2014/main" id="{1C5DB79F-A3A5-EA4C-A77E-9B28F0FCF73D}"/>
              </a:ext>
            </a:extLst>
          </p:cNvPr>
          <p:cNvSpPr txBox="1"/>
          <p:nvPr/>
        </p:nvSpPr>
        <p:spPr>
          <a:xfrm>
            <a:off x="4332595" y="1183373"/>
            <a:ext cx="768096" cy="307777"/>
          </a:xfrm>
          <a:prstGeom prst="rect">
            <a:avLst/>
          </a:prstGeom>
          <a:noFill/>
        </p:spPr>
        <p:txBody>
          <a:bodyPr wrap="square" rtlCol="0">
            <a:spAutoFit/>
          </a:bodyPr>
          <a:lstStyle/>
          <a:p>
            <a:pPr algn="ctr"/>
            <a:r>
              <a:rPr lang="da-DK" sz="1400" b="1" dirty="0">
                <a:latin typeface="Avenir LT Std 35 Light"/>
                <a:cs typeface="Avenir LT Std 35 Light"/>
              </a:rPr>
              <a:t>Januar</a:t>
            </a:r>
          </a:p>
        </p:txBody>
      </p:sp>
      <p:sp>
        <p:nvSpPr>
          <p:cNvPr id="20" name="Tekstfelt 19">
            <a:extLst>
              <a:ext uri="{FF2B5EF4-FFF2-40B4-BE49-F238E27FC236}">
                <a16:creationId xmlns:a16="http://schemas.microsoft.com/office/drawing/2014/main" id="{84B0969E-246E-EC48-ACB1-CB3DD139DAAC}"/>
              </a:ext>
            </a:extLst>
          </p:cNvPr>
          <p:cNvSpPr txBox="1"/>
          <p:nvPr/>
        </p:nvSpPr>
        <p:spPr>
          <a:xfrm>
            <a:off x="6285618" y="2557965"/>
            <a:ext cx="768096" cy="307777"/>
          </a:xfrm>
          <a:prstGeom prst="rect">
            <a:avLst/>
          </a:prstGeom>
          <a:noFill/>
        </p:spPr>
        <p:txBody>
          <a:bodyPr wrap="square" rtlCol="0">
            <a:spAutoFit/>
          </a:bodyPr>
          <a:lstStyle/>
          <a:p>
            <a:pPr algn="ctr"/>
            <a:r>
              <a:rPr lang="da-DK" sz="1400" b="1" dirty="0">
                <a:latin typeface="Avenir LT Std 35 Light"/>
                <a:cs typeface="Avenir LT Std 35 Light"/>
              </a:rPr>
              <a:t>Marts</a:t>
            </a:r>
          </a:p>
        </p:txBody>
      </p:sp>
      <p:sp>
        <p:nvSpPr>
          <p:cNvPr id="21" name="Tekstfelt 20">
            <a:extLst>
              <a:ext uri="{FF2B5EF4-FFF2-40B4-BE49-F238E27FC236}">
                <a16:creationId xmlns:a16="http://schemas.microsoft.com/office/drawing/2014/main" id="{A0A9D1CC-6C5E-2349-B92F-5C714ED1B829}"/>
              </a:ext>
            </a:extLst>
          </p:cNvPr>
          <p:cNvSpPr txBox="1"/>
          <p:nvPr/>
        </p:nvSpPr>
        <p:spPr>
          <a:xfrm>
            <a:off x="6565254" y="3536513"/>
            <a:ext cx="768096" cy="307777"/>
          </a:xfrm>
          <a:prstGeom prst="rect">
            <a:avLst/>
          </a:prstGeom>
          <a:noFill/>
        </p:spPr>
        <p:txBody>
          <a:bodyPr wrap="square" rtlCol="0">
            <a:spAutoFit/>
          </a:bodyPr>
          <a:lstStyle/>
          <a:p>
            <a:pPr algn="ctr"/>
            <a:r>
              <a:rPr lang="da-DK" sz="1400" b="1" dirty="0">
                <a:latin typeface="Avenir LT Std 35 Light"/>
                <a:cs typeface="Avenir LT Std 35 Light"/>
              </a:rPr>
              <a:t>April</a:t>
            </a:r>
          </a:p>
        </p:txBody>
      </p:sp>
      <p:sp>
        <p:nvSpPr>
          <p:cNvPr id="22" name="Tekstfelt 21">
            <a:extLst>
              <a:ext uri="{FF2B5EF4-FFF2-40B4-BE49-F238E27FC236}">
                <a16:creationId xmlns:a16="http://schemas.microsoft.com/office/drawing/2014/main" id="{B74CAD4E-A2EA-2846-9090-151FA9396BE7}"/>
              </a:ext>
            </a:extLst>
          </p:cNvPr>
          <p:cNvSpPr txBox="1"/>
          <p:nvPr/>
        </p:nvSpPr>
        <p:spPr>
          <a:xfrm>
            <a:off x="5400741" y="1645219"/>
            <a:ext cx="1003424" cy="307777"/>
          </a:xfrm>
          <a:prstGeom prst="rect">
            <a:avLst/>
          </a:prstGeom>
          <a:noFill/>
        </p:spPr>
        <p:txBody>
          <a:bodyPr wrap="square" rtlCol="0">
            <a:spAutoFit/>
          </a:bodyPr>
          <a:lstStyle/>
          <a:p>
            <a:pPr algn="ctr"/>
            <a:r>
              <a:rPr lang="da-DK" sz="1400" b="1" dirty="0">
                <a:latin typeface="Avenir LT Std 35 Light"/>
                <a:cs typeface="Avenir LT Std 35 Light"/>
              </a:rPr>
              <a:t>Februar</a:t>
            </a:r>
          </a:p>
        </p:txBody>
      </p:sp>
      <p:sp>
        <p:nvSpPr>
          <p:cNvPr id="23" name="Tekstfelt 22">
            <a:extLst>
              <a:ext uri="{FF2B5EF4-FFF2-40B4-BE49-F238E27FC236}">
                <a16:creationId xmlns:a16="http://schemas.microsoft.com/office/drawing/2014/main" id="{AA4952F6-4B12-AE43-99A5-49A6AC0C48C0}"/>
              </a:ext>
            </a:extLst>
          </p:cNvPr>
          <p:cNvSpPr txBox="1"/>
          <p:nvPr/>
        </p:nvSpPr>
        <p:spPr>
          <a:xfrm>
            <a:off x="6285618" y="4573134"/>
            <a:ext cx="768096" cy="307777"/>
          </a:xfrm>
          <a:prstGeom prst="rect">
            <a:avLst/>
          </a:prstGeom>
          <a:noFill/>
        </p:spPr>
        <p:txBody>
          <a:bodyPr wrap="square" rtlCol="0">
            <a:spAutoFit/>
          </a:bodyPr>
          <a:lstStyle/>
          <a:p>
            <a:pPr algn="ctr"/>
            <a:r>
              <a:rPr lang="da-DK" sz="1400" b="1" dirty="0">
                <a:latin typeface="Avenir LT Std 35 Light"/>
                <a:cs typeface="Avenir LT Std 35 Light"/>
              </a:rPr>
              <a:t>Maj</a:t>
            </a:r>
          </a:p>
        </p:txBody>
      </p:sp>
      <p:sp>
        <p:nvSpPr>
          <p:cNvPr id="24" name="Tekstfelt 23">
            <a:extLst>
              <a:ext uri="{FF2B5EF4-FFF2-40B4-BE49-F238E27FC236}">
                <a16:creationId xmlns:a16="http://schemas.microsoft.com/office/drawing/2014/main" id="{4E6FE6C1-4732-2644-8542-5D84F7502638}"/>
              </a:ext>
            </a:extLst>
          </p:cNvPr>
          <p:cNvSpPr txBox="1"/>
          <p:nvPr/>
        </p:nvSpPr>
        <p:spPr>
          <a:xfrm>
            <a:off x="5517522" y="5340616"/>
            <a:ext cx="768096" cy="307777"/>
          </a:xfrm>
          <a:prstGeom prst="rect">
            <a:avLst/>
          </a:prstGeom>
          <a:noFill/>
        </p:spPr>
        <p:txBody>
          <a:bodyPr wrap="square" rtlCol="0">
            <a:spAutoFit/>
          </a:bodyPr>
          <a:lstStyle/>
          <a:p>
            <a:pPr algn="ctr"/>
            <a:r>
              <a:rPr lang="da-DK" sz="1400" b="1" dirty="0">
                <a:latin typeface="Avenir LT Std 35 Light"/>
                <a:cs typeface="Avenir LT Std 35 Light"/>
              </a:rPr>
              <a:t>Juni</a:t>
            </a:r>
          </a:p>
        </p:txBody>
      </p:sp>
      <p:sp>
        <p:nvSpPr>
          <p:cNvPr id="25" name="Tekstfelt 24">
            <a:extLst>
              <a:ext uri="{FF2B5EF4-FFF2-40B4-BE49-F238E27FC236}">
                <a16:creationId xmlns:a16="http://schemas.microsoft.com/office/drawing/2014/main" id="{728443B9-71D7-D948-8B14-9925EE8CDB51}"/>
              </a:ext>
            </a:extLst>
          </p:cNvPr>
          <p:cNvSpPr txBox="1"/>
          <p:nvPr/>
        </p:nvSpPr>
        <p:spPr>
          <a:xfrm>
            <a:off x="4332594" y="5895278"/>
            <a:ext cx="768096" cy="307777"/>
          </a:xfrm>
          <a:prstGeom prst="rect">
            <a:avLst/>
          </a:prstGeom>
          <a:noFill/>
        </p:spPr>
        <p:txBody>
          <a:bodyPr wrap="square" rtlCol="0">
            <a:spAutoFit/>
          </a:bodyPr>
          <a:lstStyle/>
          <a:p>
            <a:pPr algn="ctr"/>
            <a:r>
              <a:rPr lang="da-DK" sz="1400" b="1" dirty="0">
                <a:latin typeface="Avenir LT Std 35 Light"/>
                <a:cs typeface="Avenir LT Std 35 Light"/>
              </a:rPr>
              <a:t>Juli</a:t>
            </a:r>
          </a:p>
        </p:txBody>
      </p:sp>
      <p:sp>
        <p:nvSpPr>
          <p:cNvPr id="26" name="Tekstfelt 25">
            <a:extLst>
              <a:ext uri="{FF2B5EF4-FFF2-40B4-BE49-F238E27FC236}">
                <a16:creationId xmlns:a16="http://schemas.microsoft.com/office/drawing/2014/main" id="{049A0173-2C69-2A46-B94A-6BB4E6683492}"/>
              </a:ext>
            </a:extLst>
          </p:cNvPr>
          <p:cNvSpPr txBox="1"/>
          <p:nvPr/>
        </p:nvSpPr>
        <p:spPr>
          <a:xfrm>
            <a:off x="3086744" y="5340616"/>
            <a:ext cx="1039879" cy="307777"/>
          </a:xfrm>
          <a:prstGeom prst="rect">
            <a:avLst/>
          </a:prstGeom>
          <a:noFill/>
        </p:spPr>
        <p:txBody>
          <a:bodyPr wrap="square" rtlCol="0">
            <a:spAutoFit/>
          </a:bodyPr>
          <a:lstStyle/>
          <a:p>
            <a:pPr algn="ctr"/>
            <a:r>
              <a:rPr lang="da-DK" sz="1400" b="1" dirty="0">
                <a:latin typeface="Avenir LT Std 35 Light"/>
                <a:cs typeface="Avenir LT Std 35 Light"/>
              </a:rPr>
              <a:t>August</a:t>
            </a:r>
          </a:p>
        </p:txBody>
      </p:sp>
      <p:sp>
        <p:nvSpPr>
          <p:cNvPr id="27" name="Tekstfelt 26">
            <a:extLst>
              <a:ext uri="{FF2B5EF4-FFF2-40B4-BE49-F238E27FC236}">
                <a16:creationId xmlns:a16="http://schemas.microsoft.com/office/drawing/2014/main" id="{A366B2CC-E080-5D4D-AE73-104580D6E1B3}"/>
              </a:ext>
            </a:extLst>
          </p:cNvPr>
          <p:cNvSpPr txBox="1"/>
          <p:nvPr/>
        </p:nvSpPr>
        <p:spPr>
          <a:xfrm>
            <a:off x="2384680" y="4573135"/>
            <a:ext cx="1152143" cy="307777"/>
          </a:xfrm>
          <a:prstGeom prst="rect">
            <a:avLst/>
          </a:prstGeom>
          <a:noFill/>
        </p:spPr>
        <p:txBody>
          <a:bodyPr wrap="square" rtlCol="0">
            <a:spAutoFit/>
          </a:bodyPr>
          <a:lstStyle/>
          <a:p>
            <a:pPr algn="ctr"/>
            <a:r>
              <a:rPr lang="da-DK" sz="1400" b="1" dirty="0">
                <a:latin typeface="Avenir LT Std 35 Light"/>
                <a:cs typeface="Avenir LT Std 35 Light"/>
              </a:rPr>
              <a:t>September</a:t>
            </a:r>
          </a:p>
        </p:txBody>
      </p:sp>
      <p:sp>
        <p:nvSpPr>
          <p:cNvPr id="28" name="Tekstfelt 27">
            <a:extLst>
              <a:ext uri="{FF2B5EF4-FFF2-40B4-BE49-F238E27FC236}">
                <a16:creationId xmlns:a16="http://schemas.microsoft.com/office/drawing/2014/main" id="{41C78F09-D93C-A646-BE12-8127A6AD9D36}"/>
              </a:ext>
            </a:extLst>
          </p:cNvPr>
          <p:cNvSpPr txBox="1"/>
          <p:nvPr/>
        </p:nvSpPr>
        <p:spPr>
          <a:xfrm>
            <a:off x="2039028" y="3552264"/>
            <a:ext cx="1152143" cy="307777"/>
          </a:xfrm>
          <a:prstGeom prst="rect">
            <a:avLst/>
          </a:prstGeom>
          <a:noFill/>
        </p:spPr>
        <p:txBody>
          <a:bodyPr wrap="square" rtlCol="0">
            <a:spAutoFit/>
          </a:bodyPr>
          <a:lstStyle/>
          <a:p>
            <a:pPr algn="ctr"/>
            <a:r>
              <a:rPr lang="da-DK" sz="1400" b="1" dirty="0">
                <a:latin typeface="Avenir LT Std 35 Light"/>
                <a:cs typeface="Avenir LT Std 35 Light"/>
              </a:rPr>
              <a:t>Oktober</a:t>
            </a:r>
          </a:p>
        </p:txBody>
      </p:sp>
      <p:sp>
        <p:nvSpPr>
          <p:cNvPr id="29" name="Tekstfelt 28">
            <a:extLst>
              <a:ext uri="{FF2B5EF4-FFF2-40B4-BE49-F238E27FC236}">
                <a16:creationId xmlns:a16="http://schemas.microsoft.com/office/drawing/2014/main" id="{5FC6ECE5-6762-FD41-B1F0-9D1C4432C32B}"/>
              </a:ext>
            </a:extLst>
          </p:cNvPr>
          <p:cNvSpPr txBox="1"/>
          <p:nvPr/>
        </p:nvSpPr>
        <p:spPr>
          <a:xfrm>
            <a:off x="2384681" y="2556038"/>
            <a:ext cx="1152143" cy="307777"/>
          </a:xfrm>
          <a:prstGeom prst="rect">
            <a:avLst/>
          </a:prstGeom>
          <a:noFill/>
        </p:spPr>
        <p:txBody>
          <a:bodyPr wrap="square" rtlCol="0">
            <a:spAutoFit/>
          </a:bodyPr>
          <a:lstStyle/>
          <a:p>
            <a:pPr algn="ctr"/>
            <a:r>
              <a:rPr lang="da-DK" sz="1400" b="1" dirty="0">
                <a:latin typeface="Avenir LT Std 35 Light"/>
                <a:cs typeface="Avenir LT Std 35 Light"/>
              </a:rPr>
              <a:t>November</a:t>
            </a:r>
          </a:p>
        </p:txBody>
      </p:sp>
      <p:sp>
        <p:nvSpPr>
          <p:cNvPr id="30" name="Tekstfelt 29">
            <a:extLst>
              <a:ext uri="{FF2B5EF4-FFF2-40B4-BE49-F238E27FC236}">
                <a16:creationId xmlns:a16="http://schemas.microsoft.com/office/drawing/2014/main" id="{6E60092D-F15B-C24A-9C97-79F3C2DEAC98}"/>
              </a:ext>
            </a:extLst>
          </p:cNvPr>
          <p:cNvSpPr txBox="1"/>
          <p:nvPr/>
        </p:nvSpPr>
        <p:spPr>
          <a:xfrm>
            <a:off x="3030613" y="1640812"/>
            <a:ext cx="1152143" cy="307777"/>
          </a:xfrm>
          <a:prstGeom prst="rect">
            <a:avLst/>
          </a:prstGeom>
          <a:noFill/>
        </p:spPr>
        <p:txBody>
          <a:bodyPr wrap="square" rtlCol="0">
            <a:spAutoFit/>
          </a:bodyPr>
          <a:lstStyle/>
          <a:p>
            <a:pPr algn="ctr"/>
            <a:r>
              <a:rPr lang="da-DK" sz="1400" b="1" dirty="0">
                <a:latin typeface="Avenir LT Std 35 Light"/>
                <a:cs typeface="Avenir LT Std 35 Light"/>
              </a:rPr>
              <a:t>December</a:t>
            </a:r>
          </a:p>
        </p:txBody>
      </p:sp>
    </p:spTree>
    <p:extLst>
      <p:ext uri="{BB962C8B-B14F-4D97-AF65-F5344CB8AC3E}">
        <p14:creationId xmlns:p14="http://schemas.microsoft.com/office/powerpoint/2010/main" val="74706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41CDB-E29C-9A4F-9D54-D3A8563464FE}"/>
              </a:ext>
            </a:extLst>
          </p:cNvPr>
          <p:cNvSpPr>
            <a:spLocks noGrp="1"/>
          </p:cNvSpPr>
          <p:nvPr>
            <p:ph type="title"/>
          </p:nvPr>
        </p:nvSpPr>
        <p:spPr/>
        <p:txBody>
          <a:bodyPr/>
          <a:lstStyle/>
          <a:p>
            <a:pPr>
              <a:lnSpc>
                <a:spcPct val="120000"/>
              </a:lnSpc>
            </a:pPr>
            <a:r>
              <a:rPr lang="da-DK" sz="1500" dirty="0"/>
              <a:t>Case:</a:t>
            </a:r>
            <a:br>
              <a:rPr lang="da-DK" dirty="0"/>
            </a:br>
            <a:r>
              <a:rPr lang="da-DK" dirty="0"/>
              <a:t>Viborg årshjul</a:t>
            </a:r>
          </a:p>
        </p:txBody>
      </p:sp>
      <p:sp>
        <p:nvSpPr>
          <p:cNvPr id="8" name="Pladsholder til diasnummer 3">
            <a:extLst>
              <a:ext uri="{FF2B5EF4-FFF2-40B4-BE49-F238E27FC236}">
                <a16:creationId xmlns:a16="http://schemas.microsoft.com/office/drawing/2014/main" id="{4875171C-7BA3-5440-9024-27B23449456B}"/>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18</a:t>
            </a:fld>
            <a:endParaRPr lang="da-DK" sz="1000" dirty="0">
              <a:latin typeface="Avenir Next" panose="020B0503020202020204" pitchFamily="34" charset="0"/>
              <a:cs typeface="Avenir LT Std 35 Light"/>
            </a:endParaRPr>
          </a:p>
        </p:txBody>
      </p:sp>
      <p:cxnSp>
        <p:nvCxnSpPr>
          <p:cNvPr id="15" name="Lige forbindelse 14">
            <a:extLst>
              <a:ext uri="{FF2B5EF4-FFF2-40B4-BE49-F238E27FC236}">
                <a16:creationId xmlns:a16="http://schemas.microsoft.com/office/drawing/2014/main" id="{22A698A5-49F4-494C-97FB-F407768ED0B6}"/>
              </a:ext>
            </a:extLst>
          </p:cNvPr>
          <p:cNvCxnSpPr>
            <a:cxnSpLocks/>
          </p:cNvCxnSpPr>
          <p:nvPr/>
        </p:nvCxnSpPr>
        <p:spPr>
          <a:xfrm rot="5400000">
            <a:off x="1891610" y="167332"/>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6" name="Pladsholder til indhold 2">
            <a:extLst>
              <a:ext uri="{FF2B5EF4-FFF2-40B4-BE49-F238E27FC236}">
                <a16:creationId xmlns:a16="http://schemas.microsoft.com/office/drawing/2014/main" id="{F8913A65-8547-5B40-A1F7-63BFAECABAFA}"/>
              </a:ext>
            </a:extLst>
          </p:cNvPr>
          <p:cNvSpPr txBox="1">
            <a:spLocks/>
          </p:cNvSpPr>
          <p:nvPr/>
        </p:nvSpPr>
        <p:spPr>
          <a:xfrm>
            <a:off x="455501" y="1775310"/>
            <a:ext cx="3905483" cy="4763593"/>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dirty="0"/>
              <a:t>I Viborg udarbejdede bestyrelsens </a:t>
            </a:r>
            <a:r>
              <a:rPr lang="da-DK" sz="1100" dirty="0" err="1"/>
              <a:t>betjenere</a:t>
            </a:r>
            <a:r>
              <a:rPr lang="da-DK" sz="1100" dirty="0"/>
              <a:t>, efter en processtøtte workshop, både et bud på et årshjul, en tematiseret mødeplan og en fast struktur for bestyrelsesmøderne ift. formål, punkter, afsat tid og ansvar. Efterfølgende præsenterede de det for bestyrelsen og fik det kvalificeret og deres godkendelse til at afprøve det i 2019..</a:t>
            </a:r>
          </a:p>
          <a:p>
            <a:pPr marL="0" indent="0">
              <a:lnSpc>
                <a:spcPct val="130000"/>
              </a:lnSpc>
              <a:buNone/>
            </a:pPr>
            <a:endParaRPr lang="da-DK" sz="1100" dirty="0"/>
          </a:p>
          <a:p>
            <a:pPr marL="0" indent="0">
              <a:lnSpc>
                <a:spcPct val="130000"/>
              </a:lnSpc>
              <a:buNone/>
            </a:pPr>
            <a:r>
              <a:rPr lang="da-DK" sz="1100" dirty="0"/>
              <a:t>Temaerne fra helhedsplan danner grundlaget for møderne og et værdi om at ville inddrage gæster og oplægsholdere, der er tæt på aktiviteterne som inspiration, indsigt og sparring.</a:t>
            </a:r>
          </a:p>
          <a:p>
            <a:pPr marL="0" indent="0">
              <a:lnSpc>
                <a:spcPct val="130000"/>
              </a:lnSpc>
              <a:buNone/>
            </a:pPr>
            <a:endParaRPr lang="da-DK" sz="1100" dirty="0"/>
          </a:p>
          <a:p>
            <a:pPr marL="0" indent="0">
              <a:lnSpc>
                <a:spcPct val="130000"/>
              </a:lnSpc>
              <a:buNone/>
            </a:pPr>
            <a:r>
              <a:rPr lang="da-DK" sz="1100" dirty="0"/>
              <a:t>Bestyrelsen i Viborg har afholdt et møde ud fra den nye struktur og fortæller, at det fungerer godt ift. at få sat  særligt fokus på ét område pr møde. Mødestrukturen på møderne er stramt struktureret, og tager højde for, at de også får arbejdet med deres vision og deres værdier på en fremadrettet måde, så bestyrelsen hele tiden er fokuseret på det, der er det vigtige for at lykkes med både helhedsplanen og deres </a:t>
            </a:r>
            <a:r>
              <a:rPr lang="da-DK" sz="1100" dirty="0" err="1"/>
              <a:t>bystrategiske</a:t>
            </a:r>
            <a:r>
              <a:rPr lang="da-DK" sz="1100" dirty="0"/>
              <a:t> vision.</a:t>
            </a:r>
          </a:p>
          <a:p>
            <a:pPr marL="0" indent="0">
              <a:lnSpc>
                <a:spcPct val="130000"/>
              </a:lnSpc>
              <a:buNone/>
            </a:pPr>
            <a:r>
              <a:rPr lang="da-DK" sz="1100" dirty="0"/>
              <a:t> </a:t>
            </a:r>
          </a:p>
        </p:txBody>
      </p:sp>
      <p:grpSp>
        <p:nvGrpSpPr>
          <p:cNvPr id="7" name="Gruppe 6">
            <a:extLst>
              <a:ext uri="{FF2B5EF4-FFF2-40B4-BE49-F238E27FC236}">
                <a16:creationId xmlns:a16="http://schemas.microsoft.com/office/drawing/2014/main" id="{E59C53BC-71C5-8542-B995-AD8048651939}"/>
              </a:ext>
            </a:extLst>
          </p:cNvPr>
          <p:cNvGrpSpPr/>
          <p:nvPr/>
        </p:nvGrpSpPr>
        <p:grpSpPr>
          <a:xfrm>
            <a:off x="4414533" y="1336757"/>
            <a:ext cx="4294717" cy="4295220"/>
            <a:chOff x="4414533" y="1336757"/>
            <a:chExt cx="4294717" cy="4295220"/>
          </a:xfrm>
        </p:grpSpPr>
        <p:sp>
          <p:nvSpPr>
            <p:cNvPr id="3" name="Ellipse 2">
              <a:extLst>
                <a:ext uri="{FF2B5EF4-FFF2-40B4-BE49-F238E27FC236}">
                  <a16:creationId xmlns:a16="http://schemas.microsoft.com/office/drawing/2014/main" id="{A594822D-FE44-D443-8068-681EFCBB4127}"/>
                </a:ext>
              </a:extLst>
            </p:cNvPr>
            <p:cNvSpPr/>
            <p:nvPr/>
          </p:nvSpPr>
          <p:spPr>
            <a:xfrm>
              <a:off x="5901182" y="1336757"/>
              <a:ext cx="1395052" cy="13950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3DE2EB58-57DF-7747-9D80-57119845E04A}"/>
                </a:ext>
              </a:extLst>
            </p:cNvPr>
            <p:cNvSpPr/>
            <p:nvPr/>
          </p:nvSpPr>
          <p:spPr>
            <a:xfrm>
              <a:off x="7314198" y="2515562"/>
              <a:ext cx="1395052" cy="13950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B4CEE0D8-0675-3E48-A278-8BD7636032DA}"/>
                </a:ext>
              </a:extLst>
            </p:cNvPr>
            <p:cNvSpPr/>
            <p:nvPr/>
          </p:nvSpPr>
          <p:spPr>
            <a:xfrm>
              <a:off x="6882896" y="4236925"/>
              <a:ext cx="1395052" cy="13950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0715DA0F-A3A2-6449-8DFB-6238B8E3D219}"/>
                </a:ext>
              </a:extLst>
            </p:cNvPr>
            <p:cNvSpPr/>
            <p:nvPr/>
          </p:nvSpPr>
          <p:spPr>
            <a:xfrm>
              <a:off x="4970410" y="4236925"/>
              <a:ext cx="1395052" cy="13950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903A76F8-478E-8246-AA59-FE847C588AE1}"/>
                </a:ext>
              </a:extLst>
            </p:cNvPr>
            <p:cNvSpPr/>
            <p:nvPr/>
          </p:nvSpPr>
          <p:spPr>
            <a:xfrm>
              <a:off x="4414533" y="2515562"/>
              <a:ext cx="1395052" cy="139505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Højrepil 5">
              <a:extLst>
                <a:ext uri="{FF2B5EF4-FFF2-40B4-BE49-F238E27FC236}">
                  <a16:creationId xmlns:a16="http://schemas.microsoft.com/office/drawing/2014/main" id="{9F918416-A596-884C-97B0-9E9F76A772E9}"/>
                </a:ext>
              </a:extLst>
            </p:cNvPr>
            <p:cNvSpPr/>
            <p:nvPr/>
          </p:nvSpPr>
          <p:spPr>
            <a:xfrm rot="2448669">
              <a:off x="7206001" y="2449959"/>
              <a:ext cx="318499" cy="255980"/>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Højrepil 13">
              <a:extLst>
                <a:ext uri="{FF2B5EF4-FFF2-40B4-BE49-F238E27FC236}">
                  <a16:creationId xmlns:a16="http://schemas.microsoft.com/office/drawing/2014/main" id="{D5D7F553-3F7B-B54C-A79F-1FA0E0B9C572}"/>
                </a:ext>
              </a:extLst>
            </p:cNvPr>
            <p:cNvSpPr/>
            <p:nvPr/>
          </p:nvSpPr>
          <p:spPr>
            <a:xfrm rot="6154766">
              <a:off x="7648859" y="3956616"/>
              <a:ext cx="318499" cy="255980"/>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Højrepil 16">
              <a:extLst>
                <a:ext uri="{FF2B5EF4-FFF2-40B4-BE49-F238E27FC236}">
                  <a16:creationId xmlns:a16="http://schemas.microsoft.com/office/drawing/2014/main" id="{FAAD765E-2CE6-8343-92F1-1435A0384BEA}"/>
                </a:ext>
              </a:extLst>
            </p:cNvPr>
            <p:cNvSpPr/>
            <p:nvPr/>
          </p:nvSpPr>
          <p:spPr>
            <a:xfrm rot="10800000">
              <a:off x="6431845" y="4886347"/>
              <a:ext cx="318499" cy="255980"/>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Højrepil 17">
              <a:extLst>
                <a:ext uri="{FF2B5EF4-FFF2-40B4-BE49-F238E27FC236}">
                  <a16:creationId xmlns:a16="http://schemas.microsoft.com/office/drawing/2014/main" id="{31F1D3CF-BB7B-994A-B470-91AA792E552C}"/>
                </a:ext>
              </a:extLst>
            </p:cNvPr>
            <p:cNvSpPr/>
            <p:nvPr/>
          </p:nvSpPr>
          <p:spPr>
            <a:xfrm rot="14935664">
              <a:off x="5157810" y="3956616"/>
              <a:ext cx="318499" cy="255980"/>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Højrepil 18">
              <a:extLst>
                <a:ext uri="{FF2B5EF4-FFF2-40B4-BE49-F238E27FC236}">
                  <a16:creationId xmlns:a16="http://schemas.microsoft.com/office/drawing/2014/main" id="{B4AB2493-6164-5F4A-8F79-1DD471210AD6}"/>
                </a:ext>
              </a:extLst>
            </p:cNvPr>
            <p:cNvSpPr/>
            <p:nvPr/>
          </p:nvSpPr>
          <p:spPr>
            <a:xfrm rot="18959774">
              <a:off x="5600567" y="2376193"/>
              <a:ext cx="318499" cy="255980"/>
            </a:xfrm>
            <a:prstGeom prst="rightArrow">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3" name="Tekstfelt 12">
            <a:extLst>
              <a:ext uri="{FF2B5EF4-FFF2-40B4-BE49-F238E27FC236}">
                <a16:creationId xmlns:a16="http://schemas.microsoft.com/office/drawing/2014/main" id="{AC8DCF35-86A2-8244-B6DC-91E03C79DCDB}"/>
              </a:ext>
            </a:extLst>
          </p:cNvPr>
          <p:cNvSpPr txBox="1"/>
          <p:nvPr/>
        </p:nvSpPr>
        <p:spPr>
          <a:xfrm>
            <a:off x="5789340" y="1478179"/>
            <a:ext cx="1538807" cy="1107996"/>
          </a:xfrm>
          <a:prstGeom prst="rect">
            <a:avLst/>
          </a:prstGeom>
          <a:noFill/>
        </p:spPr>
        <p:txBody>
          <a:bodyPr wrap="square" rtlCol="0">
            <a:spAutoFit/>
          </a:bodyPr>
          <a:lstStyle/>
          <a:p>
            <a:pPr algn="ctr"/>
            <a:r>
              <a:rPr lang="da-DK" sz="800" b="1" dirty="0">
                <a:solidFill>
                  <a:schemeClr val="bg1"/>
                </a:solidFill>
                <a:latin typeface="Avenir Next" panose="020B0503020202020204" pitchFamily="34" charset="0"/>
              </a:rPr>
              <a:t>Uddannelse og beskæftigelse</a:t>
            </a:r>
          </a:p>
          <a:p>
            <a:pPr algn="ctr"/>
            <a:r>
              <a:rPr lang="da-DK" sz="800" dirty="0">
                <a:solidFill>
                  <a:schemeClr val="bg1"/>
                </a:solidFill>
                <a:latin typeface="Avenir Next" panose="020B0503020202020204" pitchFamily="34" charset="0"/>
              </a:rPr>
              <a:t> - </a:t>
            </a:r>
            <a:r>
              <a:rPr lang="da-DK" sz="700" dirty="0">
                <a:solidFill>
                  <a:schemeClr val="bg1"/>
                </a:solidFill>
                <a:latin typeface="Avenir Next" panose="020B0503020202020204" pitchFamily="34" charset="0"/>
              </a:rPr>
              <a:t>Projektmedarbejderne præsenterer status og projektkoordineringsgruppen kan deltage</a:t>
            </a:r>
          </a:p>
          <a:p>
            <a:pPr algn="ctr"/>
            <a:r>
              <a:rPr lang="da-DK" sz="700" dirty="0">
                <a:solidFill>
                  <a:schemeClr val="bg1"/>
                </a:solidFill>
                <a:latin typeface="Avenir Next" panose="020B0503020202020204" pitchFamily="34" charset="0"/>
              </a:rPr>
              <a:t> - Evt. andre gæster og oplægsholdere</a:t>
            </a:r>
          </a:p>
          <a:p>
            <a:pPr algn="ctr"/>
            <a:r>
              <a:rPr lang="da-DK" sz="700" dirty="0">
                <a:solidFill>
                  <a:schemeClr val="bg1"/>
                </a:solidFill>
                <a:latin typeface="Avenir Next" panose="020B0503020202020204" pitchFamily="34" charset="0"/>
              </a:rPr>
              <a:t> - Afholdes 12. februar</a:t>
            </a:r>
          </a:p>
        </p:txBody>
      </p:sp>
      <p:sp>
        <p:nvSpPr>
          <p:cNvPr id="20" name="Tekstfelt 19">
            <a:extLst>
              <a:ext uri="{FF2B5EF4-FFF2-40B4-BE49-F238E27FC236}">
                <a16:creationId xmlns:a16="http://schemas.microsoft.com/office/drawing/2014/main" id="{5008A5A0-D828-6B4E-9583-681C03D3A562}"/>
              </a:ext>
            </a:extLst>
          </p:cNvPr>
          <p:cNvSpPr txBox="1"/>
          <p:nvPr/>
        </p:nvSpPr>
        <p:spPr>
          <a:xfrm>
            <a:off x="7220982" y="2655272"/>
            <a:ext cx="1538807" cy="1107996"/>
          </a:xfrm>
          <a:prstGeom prst="rect">
            <a:avLst/>
          </a:prstGeom>
          <a:noFill/>
        </p:spPr>
        <p:txBody>
          <a:bodyPr wrap="square" rtlCol="0">
            <a:spAutoFit/>
          </a:bodyPr>
          <a:lstStyle/>
          <a:p>
            <a:pPr algn="ctr"/>
            <a:r>
              <a:rPr lang="da-DK" sz="800" b="1" dirty="0">
                <a:solidFill>
                  <a:schemeClr val="bg1"/>
                </a:solidFill>
                <a:latin typeface="Avenir Next" panose="020B0503020202020204" pitchFamily="34" charset="0"/>
              </a:rPr>
              <a:t>Forebyggelse og forældreansvar</a:t>
            </a:r>
          </a:p>
          <a:p>
            <a:pPr algn="ctr"/>
            <a:r>
              <a:rPr lang="da-DK" sz="800" dirty="0">
                <a:solidFill>
                  <a:schemeClr val="bg1"/>
                </a:solidFill>
                <a:latin typeface="Avenir Next" panose="020B0503020202020204" pitchFamily="34" charset="0"/>
              </a:rPr>
              <a:t> - </a:t>
            </a:r>
            <a:r>
              <a:rPr lang="da-DK" sz="700" dirty="0">
                <a:solidFill>
                  <a:schemeClr val="bg1"/>
                </a:solidFill>
                <a:latin typeface="Avenir Next" panose="020B0503020202020204" pitchFamily="34" charset="0"/>
              </a:rPr>
              <a:t>Projektmedarbejderne præsenterer status og projektkoordineringsgruppen kan deltage</a:t>
            </a:r>
          </a:p>
          <a:p>
            <a:pPr algn="ctr"/>
            <a:r>
              <a:rPr lang="da-DK" sz="700" dirty="0">
                <a:solidFill>
                  <a:schemeClr val="bg1"/>
                </a:solidFill>
                <a:latin typeface="Avenir Next" panose="020B0503020202020204" pitchFamily="34" charset="0"/>
              </a:rPr>
              <a:t> - Evt. andre gæster og oplægsholdere</a:t>
            </a:r>
          </a:p>
          <a:p>
            <a:pPr algn="ctr"/>
            <a:r>
              <a:rPr lang="da-DK" sz="700" dirty="0">
                <a:solidFill>
                  <a:schemeClr val="bg1"/>
                </a:solidFill>
                <a:latin typeface="Avenir Next" panose="020B0503020202020204" pitchFamily="34" charset="0"/>
              </a:rPr>
              <a:t> - Afholdes 29. maj</a:t>
            </a:r>
          </a:p>
        </p:txBody>
      </p:sp>
      <p:sp>
        <p:nvSpPr>
          <p:cNvPr id="21" name="Tekstfelt 20">
            <a:extLst>
              <a:ext uri="{FF2B5EF4-FFF2-40B4-BE49-F238E27FC236}">
                <a16:creationId xmlns:a16="http://schemas.microsoft.com/office/drawing/2014/main" id="{6C3840D7-37C5-0546-97E1-E1F794ECDC45}"/>
              </a:ext>
            </a:extLst>
          </p:cNvPr>
          <p:cNvSpPr txBox="1"/>
          <p:nvPr/>
        </p:nvSpPr>
        <p:spPr>
          <a:xfrm>
            <a:off x="6800028" y="4464405"/>
            <a:ext cx="1538807" cy="984885"/>
          </a:xfrm>
          <a:prstGeom prst="rect">
            <a:avLst/>
          </a:prstGeom>
          <a:noFill/>
        </p:spPr>
        <p:txBody>
          <a:bodyPr wrap="square" rtlCol="0">
            <a:spAutoFit/>
          </a:bodyPr>
          <a:lstStyle/>
          <a:p>
            <a:pPr algn="ctr"/>
            <a:r>
              <a:rPr lang="da-DK" sz="800" b="1" dirty="0">
                <a:solidFill>
                  <a:schemeClr val="bg1"/>
                </a:solidFill>
                <a:latin typeface="Avenir Next" panose="020B0503020202020204" pitchFamily="34" charset="0"/>
              </a:rPr>
              <a:t>Tryghed og trivsel</a:t>
            </a:r>
          </a:p>
          <a:p>
            <a:pPr algn="ctr"/>
            <a:r>
              <a:rPr lang="da-DK" sz="800" dirty="0">
                <a:solidFill>
                  <a:schemeClr val="bg1"/>
                </a:solidFill>
                <a:latin typeface="Avenir Next" panose="020B0503020202020204" pitchFamily="34" charset="0"/>
              </a:rPr>
              <a:t> - </a:t>
            </a:r>
            <a:r>
              <a:rPr lang="da-DK" sz="700" dirty="0">
                <a:solidFill>
                  <a:schemeClr val="bg1"/>
                </a:solidFill>
                <a:latin typeface="Avenir Next" panose="020B0503020202020204" pitchFamily="34" charset="0"/>
              </a:rPr>
              <a:t>Projektmedarbejderne præsenterer status og projektkoordineringsgruppen kan deltage</a:t>
            </a:r>
          </a:p>
          <a:p>
            <a:pPr algn="ctr"/>
            <a:r>
              <a:rPr lang="da-DK" sz="700" dirty="0">
                <a:solidFill>
                  <a:schemeClr val="bg1"/>
                </a:solidFill>
                <a:latin typeface="Avenir Next" panose="020B0503020202020204" pitchFamily="34" charset="0"/>
              </a:rPr>
              <a:t> - Evt. andre gæster og oplægsholdere</a:t>
            </a:r>
          </a:p>
          <a:p>
            <a:pPr algn="ctr"/>
            <a:r>
              <a:rPr lang="da-DK" sz="700" dirty="0">
                <a:solidFill>
                  <a:schemeClr val="bg1"/>
                </a:solidFill>
                <a:latin typeface="Avenir Next" panose="020B0503020202020204" pitchFamily="34" charset="0"/>
              </a:rPr>
              <a:t> - Afholdes 28. august</a:t>
            </a:r>
          </a:p>
        </p:txBody>
      </p:sp>
      <p:sp>
        <p:nvSpPr>
          <p:cNvPr id="22" name="Tekstfelt 21">
            <a:extLst>
              <a:ext uri="{FF2B5EF4-FFF2-40B4-BE49-F238E27FC236}">
                <a16:creationId xmlns:a16="http://schemas.microsoft.com/office/drawing/2014/main" id="{93CD426D-8F5A-7F44-982F-A80037BD42FD}"/>
              </a:ext>
            </a:extLst>
          </p:cNvPr>
          <p:cNvSpPr txBox="1"/>
          <p:nvPr/>
        </p:nvSpPr>
        <p:spPr>
          <a:xfrm>
            <a:off x="4879176" y="4514105"/>
            <a:ext cx="1538807" cy="877163"/>
          </a:xfrm>
          <a:prstGeom prst="rect">
            <a:avLst/>
          </a:prstGeom>
          <a:noFill/>
        </p:spPr>
        <p:txBody>
          <a:bodyPr wrap="square" rtlCol="0">
            <a:spAutoFit/>
          </a:bodyPr>
          <a:lstStyle/>
          <a:p>
            <a:pPr algn="ctr"/>
            <a:r>
              <a:rPr lang="da-DK" sz="800" b="1" dirty="0">
                <a:solidFill>
                  <a:schemeClr val="bg1"/>
                </a:solidFill>
                <a:latin typeface="Avenir Next" panose="020B0503020202020204" pitchFamily="34" charset="0"/>
              </a:rPr>
              <a:t>Opsamling på året</a:t>
            </a:r>
          </a:p>
          <a:p>
            <a:pPr algn="ctr"/>
            <a:r>
              <a:rPr lang="da-DK" sz="800" dirty="0">
                <a:solidFill>
                  <a:schemeClr val="bg1"/>
                </a:solidFill>
                <a:latin typeface="Avenir Next" panose="020B0503020202020204" pitchFamily="34" charset="0"/>
              </a:rPr>
              <a:t> - </a:t>
            </a:r>
            <a:r>
              <a:rPr lang="da-DK" sz="700" dirty="0">
                <a:solidFill>
                  <a:schemeClr val="bg1"/>
                </a:solidFill>
                <a:latin typeface="Avenir Next" panose="020B0503020202020204" pitchFamily="34" charset="0"/>
              </a:rPr>
              <a:t>Bestyrelsen får indblik i indberetningerne til LBF</a:t>
            </a:r>
          </a:p>
          <a:p>
            <a:pPr algn="ctr"/>
            <a:r>
              <a:rPr lang="da-DK" sz="700" dirty="0">
                <a:solidFill>
                  <a:schemeClr val="bg1"/>
                </a:solidFill>
                <a:latin typeface="Avenir Next" panose="020B0503020202020204" pitchFamily="34" charset="0"/>
              </a:rPr>
              <a:t> - Beslutter eventuelle justeringer</a:t>
            </a:r>
          </a:p>
          <a:p>
            <a:pPr algn="ctr"/>
            <a:r>
              <a:rPr lang="da-DK" sz="700" dirty="0">
                <a:solidFill>
                  <a:schemeClr val="bg1"/>
                </a:solidFill>
                <a:latin typeface="Avenir Next" panose="020B0503020202020204" pitchFamily="34" charset="0"/>
              </a:rPr>
              <a:t> - Planlægger årshjul for kommende år</a:t>
            </a:r>
          </a:p>
          <a:p>
            <a:pPr algn="ctr"/>
            <a:r>
              <a:rPr lang="da-DK" sz="700" dirty="0">
                <a:solidFill>
                  <a:schemeClr val="bg1"/>
                </a:solidFill>
                <a:latin typeface="Avenir Next" panose="020B0503020202020204" pitchFamily="34" charset="0"/>
              </a:rPr>
              <a:t> - Afholdes 3. december</a:t>
            </a:r>
          </a:p>
        </p:txBody>
      </p:sp>
      <p:sp>
        <p:nvSpPr>
          <p:cNvPr id="23" name="Tekstfelt 22">
            <a:extLst>
              <a:ext uri="{FF2B5EF4-FFF2-40B4-BE49-F238E27FC236}">
                <a16:creationId xmlns:a16="http://schemas.microsoft.com/office/drawing/2014/main" id="{2671A492-B900-9746-AC98-9D3281E299A5}"/>
              </a:ext>
            </a:extLst>
          </p:cNvPr>
          <p:cNvSpPr txBox="1"/>
          <p:nvPr/>
        </p:nvSpPr>
        <p:spPr>
          <a:xfrm>
            <a:off x="4312901" y="2772273"/>
            <a:ext cx="1538807" cy="1000274"/>
          </a:xfrm>
          <a:prstGeom prst="rect">
            <a:avLst/>
          </a:prstGeom>
          <a:noFill/>
        </p:spPr>
        <p:txBody>
          <a:bodyPr wrap="square" rtlCol="0">
            <a:spAutoFit/>
          </a:bodyPr>
          <a:lstStyle/>
          <a:p>
            <a:pPr algn="ctr"/>
            <a:r>
              <a:rPr lang="da-DK" sz="800" b="1" dirty="0">
                <a:solidFill>
                  <a:schemeClr val="bg1"/>
                </a:solidFill>
                <a:latin typeface="Avenir Next" panose="020B0503020202020204" pitchFamily="34" charset="0"/>
              </a:rPr>
              <a:t>Strategisk Forum på landsplan</a:t>
            </a:r>
          </a:p>
          <a:p>
            <a:pPr algn="ctr"/>
            <a:r>
              <a:rPr lang="da-DK" sz="800" dirty="0">
                <a:solidFill>
                  <a:schemeClr val="bg1"/>
                </a:solidFill>
                <a:latin typeface="Avenir Next" panose="020B0503020202020204" pitchFamily="34" charset="0"/>
              </a:rPr>
              <a:t> - </a:t>
            </a:r>
            <a:r>
              <a:rPr lang="da-DK" sz="700" dirty="0" err="1">
                <a:solidFill>
                  <a:schemeClr val="bg1"/>
                </a:solidFill>
                <a:latin typeface="Avenir Next" panose="020B0503020202020204" pitchFamily="34" charset="0"/>
              </a:rPr>
              <a:t>Faciliteres</a:t>
            </a:r>
            <a:r>
              <a:rPr lang="da-DK" sz="700" dirty="0">
                <a:solidFill>
                  <a:schemeClr val="bg1"/>
                </a:solidFill>
                <a:latin typeface="Avenir Next" panose="020B0503020202020204" pitchFamily="34" charset="0"/>
              </a:rPr>
              <a:t> af LBF</a:t>
            </a:r>
          </a:p>
          <a:p>
            <a:pPr algn="ctr"/>
            <a:r>
              <a:rPr lang="da-DK" sz="700" dirty="0">
                <a:solidFill>
                  <a:schemeClr val="bg1"/>
                </a:solidFill>
                <a:latin typeface="Avenir Next" panose="020B0503020202020204" pitchFamily="34" charset="0"/>
              </a:rPr>
              <a:t> - her kan evt. afsættes til til bestyrelsens refleksioner over bestyrelsesarbejdet</a:t>
            </a:r>
          </a:p>
          <a:p>
            <a:pPr algn="ctr"/>
            <a:r>
              <a:rPr lang="da-DK" sz="700" dirty="0">
                <a:solidFill>
                  <a:schemeClr val="bg1"/>
                </a:solidFill>
                <a:latin typeface="Avenir Next" panose="020B0503020202020204" pitchFamily="34" charset="0"/>
              </a:rPr>
              <a:t> - Afholdes 9. maj på Nyborg strand</a:t>
            </a:r>
          </a:p>
        </p:txBody>
      </p:sp>
    </p:spTree>
    <p:extLst>
      <p:ext uri="{BB962C8B-B14F-4D97-AF65-F5344CB8AC3E}">
        <p14:creationId xmlns:p14="http://schemas.microsoft.com/office/powerpoint/2010/main" val="145687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4C574F-FD59-4A4A-87BB-E2DAC78785E5}"/>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8" name="Ellipse 7">
            <a:extLst>
              <a:ext uri="{FF2B5EF4-FFF2-40B4-BE49-F238E27FC236}">
                <a16:creationId xmlns:a16="http://schemas.microsoft.com/office/drawing/2014/main" id="{9E1212FC-E773-4E49-8411-CA4405E86A81}"/>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Mødestruktur og indhold</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19</a:t>
            </a:fld>
            <a:endParaRPr lang="da-DK" sz="1000" dirty="0">
              <a:latin typeface="Avenir Next" panose="020B0503020202020204" pitchFamily="34" charset="0"/>
              <a:cs typeface="Avenir LT Std 35 Light"/>
            </a:endParaRPr>
          </a:p>
        </p:txBody>
      </p:sp>
      <p:sp>
        <p:nvSpPr>
          <p:cNvPr id="9" name="Pladsholder til indhold 2">
            <a:extLst>
              <a:ext uri="{FF2B5EF4-FFF2-40B4-BE49-F238E27FC236}">
                <a16:creationId xmlns:a16="http://schemas.microsoft.com/office/drawing/2014/main" id="{A0CE0F88-D915-4D44-BE8E-FED96CC0775B}"/>
              </a:ext>
            </a:extLst>
          </p:cNvPr>
          <p:cNvSpPr txBox="1">
            <a:spLocks/>
          </p:cNvSpPr>
          <p:nvPr/>
        </p:nvSpPr>
        <p:spPr>
          <a:xfrm>
            <a:off x="352540" y="1770882"/>
            <a:ext cx="8395332" cy="1587661"/>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latin typeface="Avenir Next" panose="020B0503020202020204" pitchFamily="34" charset="0"/>
              </a:rPr>
              <a:t>Få overblik over jeres opgaver</a:t>
            </a:r>
          </a:p>
          <a:p>
            <a:pPr marL="0" indent="0">
              <a:buNone/>
            </a:pPr>
            <a:r>
              <a:rPr lang="da-DK" sz="1100" dirty="0"/>
              <a:t>Formålet med dette procesværktøj er, at I laver en bevidst struktur for jeres bestyrelsesmøder. Det gør møderne mere målrettede og effektive – og det bliver nemmere at virkeliggøre bestyrelsens målsætninger, vision og værdier. Arbejdet med at designe en mødestruktur består i at lave en plan for, hvilket indhold og fokus de enkelte bestyrelsesmøder i løbet af et år, skal have, beslutte en generisk agenda for, hvordan møderne er struktureret med indholdspunkter og overvej ligeledes  strukturen for, hvad der sker før/op til et møde, under mødet og efter mødet.</a:t>
            </a: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7018020" y="3233350"/>
            <a:ext cx="165392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t>Tid</a:t>
            </a:r>
          </a:p>
          <a:p>
            <a:pPr marL="0" indent="0">
              <a:lnSpc>
                <a:spcPct val="130000"/>
              </a:lnSpc>
              <a:buNone/>
            </a:pPr>
            <a:r>
              <a:rPr lang="da-DK" sz="1100" dirty="0"/>
              <a:t>1 time</a:t>
            </a:r>
          </a:p>
          <a:p>
            <a:pPr marL="0" indent="0">
              <a:lnSpc>
                <a:spcPct val="130000"/>
              </a:lnSpc>
              <a:buNone/>
            </a:pPr>
            <a:endParaRPr lang="da-DK" sz="1100" dirty="0"/>
          </a:p>
          <a:p>
            <a:pPr marL="0" indent="0">
              <a:lnSpc>
                <a:spcPct val="130000"/>
              </a:lnSpc>
              <a:buNone/>
            </a:pPr>
            <a:r>
              <a:rPr lang="da-DK" sz="1100" b="1" dirty="0"/>
              <a:t>Materialer</a:t>
            </a:r>
          </a:p>
          <a:p>
            <a:pPr marL="0" indent="0">
              <a:lnSpc>
                <a:spcPct val="130000"/>
              </a:lnSpc>
              <a:buNone/>
            </a:pPr>
            <a:r>
              <a:rPr lang="da-DK" sz="1100" dirty="0"/>
              <a:t>Skabeloner,  årshjul og sprittusser</a:t>
            </a:r>
          </a:p>
          <a:p>
            <a:pPr marL="0" indent="0">
              <a:lnSpc>
                <a:spcPct val="130000"/>
              </a:lnSpc>
              <a:buNone/>
            </a:pPr>
            <a:endParaRPr lang="da-DK" sz="1100" dirty="0"/>
          </a:p>
          <a:p>
            <a:pPr marL="0" indent="0">
              <a:lnSpc>
                <a:spcPct val="130000"/>
              </a:lnSpc>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6" y="3041571"/>
            <a:ext cx="6277871" cy="3647152"/>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a:t>
            </a:r>
          </a:p>
          <a:p>
            <a:endParaRPr lang="da-DK" sz="1100" b="1" dirty="0">
              <a:latin typeface="Avenir Next" panose="020B0503020202020204" pitchFamily="34" charset="0"/>
              <a:cs typeface="Avenir LT Std 35 Light"/>
            </a:endParaRPr>
          </a:p>
          <a:p>
            <a:pPr marL="228600" indent="-228600">
              <a:buFontTx/>
              <a:buAutoNum type="arabicPeriod"/>
            </a:pPr>
            <a:r>
              <a:rPr lang="da-DK" sz="1100" b="1" dirty="0">
                <a:latin typeface="Avenir Next" panose="020B0503020202020204" pitchFamily="34" charset="0"/>
                <a:cs typeface="Avenir LT Std 35 Light"/>
              </a:rPr>
              <a:t>Overvej om bestyrelsens betjerene skal være med til processen. </a:t>
            </a:r>
            <a:r>
              <a:rPr lang="da-DK" sz="1100" dirty="0">
                <a:latin typeface="Avenir Next" panose="020B0503020202020204" pitchFamily="34" charset="0"/>
                <a:cs typeface="Avenir LT Std 35 Light"/>
              </a:rPr>
              <a:t>Det kan anbefales, da det ofte er dem der har overblik over årets opgaver og som I praksis skal planlægge og styre bestyrelsesmøderne i løbet af året.</a:t>
            </a:r>
          </a:p>
          <a:p>
            <a:pPr marL="228600" indent="-228600">
              <a:buFont typeface="+mj-lt"/>
              <a:buAutoNum type="arabicPeriod"/>
            </a:pPr>
            <a:endParaRPr lang="da-DK" sz="1100" b="1"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Print skabelonerne i A3</a:t>
            </a:r>
          </a:p>
          <a:p>
            <a:pPr marL="228600" indent="-228600">
              <a:buFont typeface="+mj-lt"/>
              <a:buAutoNum type="arabicPeriod"/>
            </a:pPr>
            <a:endParaRPr lang="da-DK" sz="1100"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Lav på baggrund af årshjulet en mødeplan </a:t>
            </a:r>
            <a:r>
              <a:rPr lang="da-DK" sz="1100" dirty="0">
                <a:latin typeface="Avenir Next" panose="020B0503020202020204" pitchFamily="34" charset="0"/>
                <a:cs typeface="Avenir LT Std 35 Light"/>
              </a:rPr>
              <a:t>for bestyrelsens årlige møder. På skabelonen er de inddelt kvartalsvis – det kan I selv ændre. Hvilke temaer og indhold skal der på de enkelte møder, så det passer til årshjulets indhold og opgaver? Møderne kan evt. have overskifter.</a:t>
            </a:r>
          </a:p>
          <a:p>
            <a:pPr marL="228600" indent="-228600">
              <a:buFont typeface="+mj-lt"/>
              <a:buAutoNum type="arabicPeriod"/>
            </a:pPr>
            <a:endParaRPr lang="da-DK" sz="1100"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Brug processpørgsmålene til at definere, </a:t>
            </a:r>
            <a:r>
              <a:rPr lang="da-DK" sz="1100" dirty="0">
                <a:latin typeface="Avenir Next" panose="020B0503020202020204" pitchFamily="34" charset="0"/>
                <a:cs typeface="Avenir LT Std 35 Light"/>
              </a:rPr>
              <a:t>hvordan jeres møder bliver mest optimale. Et godt mødedesign handler om at  have en klar arbejdsgang for, hvad der foregår før og efter et møde. Fx hvornår sendes hvad ud, hvem gør hvad og hvordan godkendes referatet?</a:t>
            </a:r>
          </a:p>
          <a:p>
            <a:pPr marL="228600" indent="-228600">
              <a:buFont typeface="+mj-lt"/>
              <a:buAutoNum type="arabicPeriod"/>
            </a:pPr>
            <a:endParaRPr lang="da-DK" sz="1100"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Lav til slut en generisk drejebog </a:t>
            </a:r>
            <a:r>
              <a:rPr lang="da-DK" sz="1100" dirty="0">
                <a:latin typeface="Avenir Book" panose="02000503020000020003" pitchFamily="2" charset="0"/>
                <a:cs typeface="Avenir LT Std 35 Light"/>
              </a:rPr>
              <a:t>for jeres bestyrelsesmøder: Hvilke indholdspunkter er der? Hvad er formålet med hvert indholdspunkt? Og hvor lang tid afsættes til hvert? Vær især opmærksom på, at tiden er realistisk afsat, så I kan nå det I skal på et møde.</a:t>
            </a:r>
          </a:p>
          <a:p>
            <a:pPr marL="228600" indent="-228600">
              <a:buFont typeface="+mj-lt"/>
              <a:buAutoNum type="arabicPeriod"/>
            </a:pPr>
            <a:endParaRPr lang="da-DK" sz="1100" dirty="0">
              <a:latin typeface="Avenir Next" panose="020B0503020202020204" pitchFamily="34" charset="0"/>
              <a:cs typeface="Avenir LT Std 35 Light"/>
            </a:endParaRP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6786175" y="3364152"/>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01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p:txBody>
          <a:bodyPr/>
          <a:lstStyle/>
          <a:p>
            <a:r>
              <a:rPr lang="da-DK" dirty="0"/>
              <a:t>Hvordan bestyrelsen arbejder med strategisk ledelse i bestyrelsesarbejdet</a:t>
            </a:r>
          </a:p>
        </p:txBody>
      </p:sp>
      <p:sp>
        <p:nvSpPr>
          <p:cNvPr id="3" name="Pladsholder til indhold 2">
            <a:extLst>
              <a:ext uri="{FF2B5EF4-FFF2-40B4-BE49-F238E27FC236}">
                <a16:creationId xmlns:a16="http://schemas.microsoft.com/office/drawing/2014/main" id="{959C6A08-27ED-B24C-926E-639253503A90}"/>
              </a:ext>
            </a:extLst>
          </p:cNvPr>
          <p:cNvSpPr>
            <a:spLocks noGrp="1"/>
          </p:cNvSpPr>
          <p:nvPr>
            <p:ph idx="1"/>
          </p:nvPr>
        </p:nvSpPr>
        <p:spPr>
          <a:xfrm>
            <a:off x="352540" y="1818863"/>
            <a:ext cx="3873312" cy="4537488"/>
          </a:xfrm>
        </p:spPr>
        <p:txBody>
          <a:bodyPr/>
          <a:lstStyle/>
          <a:p>
            <a:pPr>
              <a:spcBef>
                <a:spcPts val="0"/>
              </a:spcBef>
            </a:pPr>
            <a:r>
              <a:rPr lang="da-DK" b="1" noProof="1">
                <a:solidFill>
                  <a:srgbClr val="141619"/>
                </a:solidFill>
                <a:cs typeface="LeituraNews-Italic 2"/>
              </a:rPr>
              <a:t>Ledelse består af følgende procesværktøjer</a:t>
            </a:r>
            <a:r>
              <a:rPr lang="da-DK" noProof="1">
                <a:solidFill>
                  <a:srgbClr val="141619"/>
                </a:solidFill>
                <a:cs typeface="LeituraNews-Italic 2"/>
              </a:rPr>
              <a:t>:</a:t>
            </a:r>
            <a:endParaRPr lang="da-DK" dirty="0"/>
          </a:p>
          <a:p>
            <a:pPr marL="171450" indent="-171450">
              <a:spcBef>
                <a:spcPts val="0"/>
              </a:spcBef>
              <a:buFont typeface="Arial" panose="020B0604020202020204" pitchFamily="34" charset="0"/>
              <a:buChar char="•"/>
            </a:pPr>
            <a:r>
              <a:rPr lang="da-DK" dirty="0"/>
              <a:t>Vision og værdier</a:t>
            </a:r>
          </a:p>
          <a:p>
            <a:pPr marL="171450" indent="-171450">
              <a:spcBef>
                <a:spcPts val="0"/>
              </a:spcBef>
              <a:buFont typeface="Arial" panose="020B0604020202020204" pitchFamily="34" charset="0"/>
              <a:buChar char="•"/>
            </a:pPr>
            <a:r>
              <a:rPr lang="da-DK" dirty="0"/>
              <a:t>Strategiske målsætninger og delaftaler</a:t>
            </a:r>
          </a:p>
          <a:p>
            <a:pPr marL="171450" lvl="0" indent="-171450">
              <a:spcBef>
                <a:spcPts val="0"/>
              </a:spcBef>
              <a:buFont typeface="Arial" panose="020B0604020202020204" pitchFamily="34" charset="0"/>
              <a:buChar char="•"/>
              <a:defRPr/>
            </a:pPr>
            <a:r>
              <a:rPr lang="da-DK" dirty="0"/>
              <a:t>Årshjul og mødeplan</a:t>
            </a:r>
            <a:endParaRPr lang="da-DK" dirty="0">
              <a:ea typeface="Calibri" panose="020F0502020204030204" pitchFamily="34" charset="0"/>
              <a:cs typeface="Times New Roman" panose="02020603050405020304" pitchFamily="18" charset="0"/>
            </a:endParaRPr>
          </a:p>
          <a:p>
            <a:pPr lvl="0">
              <a:spcBef>
                <a:spcPts val="0"/>
              </a:spcBef>
              <a:defRPr/>
            </a:pPr>
            <a:endParaRPr lang="da-DK" b="1" dirty="0">
              <a:ea typeface="Calibri" panose="020F0502020204030204" pitchFamily="34" charset="0"/>
              <a:cs typeface="Times New Roman" panose="02020603050405020304" pitchFamily="18" charset="0"/>
            </a:endParaRPr>
          </a:p>
          <a:p>
            <a:pPr>
              <a:spcBef>
                <a:spcPts val="0"/>
              </a:spcBef>
            </a:pPr>
            <a:r>
              <a:rPr lang="da-DK" b="1" noProof="1">
                <a:solidFill>
                  <a:srgbClr val="141619"/>
                </a:solidFill>
                <a:cs typeface="LeituraNews-Italic 2"/>
              </a:rPr>
              <a:t>Om strategisk ledelse i bestyrelsesarbejdet</a:t>
            </a:r>
          </a:p>
          <a:p>
            <a:pPr>
              <a:spcBef>
                <a:spcPts val="0"/>
              </a:spcBef>
            </a:pPr>
            <a:r>
              <a:rPr lang="da-DK" noProof="1">
                <a:solidFill>
                  <a:srgbClr val="141619"/>
                </a:solidFill>
                <a:cs typeface="LeituraNews-Italic 2"/>
              </a:rPr>
              <a:t>Med indførelsen af Entydig Ledelse i bestyrelsesarbejdet, er det bla. Landsbyggefondens intention, at bestyrelserne skal tage ansvar for såvel den strategiske ledelse som den løbende drift og målopfyldelse på den boligsociale indsats. </a:t>
            </a:r>
          </a:p>
          <a:p>
            <a:pPr>
              <a:spcBef>
                <a:spcPts val="0"/>
              </a:spcBef>
            </a:pPr>
            <a:endParaRPr lang="da-DK" noProof="1">
              <a:solidFill>
                <a:srgbClr val="141619"/>
              </a:solidFill>
              <a:cs typeface="LeituraNews-Italic 2"/>
            </a:endParaRPr>
          </a:p>
          <a:p>
            <a:pPr>
              <a:spcBef>
                <a:spcPts val="0"/>
              </a:spcBef>
            </a:pPr>
            <a:r>
              <a:rPr lang="da-DK" noProof="1">
                <a:solidFill>
                  <a:srgbClr val="141619"/>
                </a:solidFill>
                <a:cs typeface="LeituraNews-Italic 2"/>
              </a:rPr>
              <a:t>Stratgisk ledelse handler bla. om, at bestyrelsen har en proaktiv og langsigtet vision for området som afspejles i kommisoriet og hermed i udviklingen og realiseringen af den boligsociale helhedsplan. Her bliver det bestyrelsens opgave at formulere og kommunikere en vision, der kan fungere som en aktiv og inviterende forandringsfortælling, som imødekommmer de udfordringer, der eksisterer lokalt og som understøtter områdets sammenhæng med omverdenen. En invitererende vision kan åbne op for potentielle samarbejdspartneres medvirken i  forandringsarbejdet, ligesom den kan tiltrække potentielle beboere og erhvervsliv til området. </a:t>
            </a:r>
          </a:p>
          <a:p>
            <a:pPr>
              <a:spcBef>
                <a:spcPts val="0"/>
              </a:spcBef>
            </a:pPr>
            <a:endParaRPr lang="da-DK" noProof="1">
              <a:solidFill>
                <a:srgbClr val="141619"/>
              </a:solidFill>
              <a:cs typeface="LeituraNews-Italic 2"/>
            </a:endParaRPr>
          </a:p>
        </p:txBody>
      </p:sp>
      <p:sp>
        <p:nvSpPr>
          <p:cNvPr id="4" name="Pladsholder til indhold 3">
            <a:extLst>
              <a:ext uri="{FF2B5EF4-FFF2-40B4-BE49-F238E27FC236}">
                <a16:creationId xmlns:a16="http://schemas.microsoft.com/office/drawing/2014/main" id="{0E716A6A-AEF6-3141-98E5-4D8ECEC281B6}"/>
              </a:ext>
            </a:extLst>
          </p:cNvPr>
          <p:cNvSpPr>
            <a:spLocks noGrp="1"/>
          </p:cNvSpPr>
          <p:nvPr>
            <p:ph idx="13"/>
          </p:nvPr>
        </p:nvSpPr>
        <p:spPr>
          <a:xfrm>
            <a:off x="4572000" y="1818863"/>
            <a:ext cx="3870304" cy="4537487"/>
          </a:xfrm>
        </p:spPr>
        <p:txBody>
          <a:bodyPr/>
          <a:lstStyle/>
          <a:p>
            <a:pPr>
              <a:spcBef>
                <a:spcPts val="0"/>
              </a:spcBef>
            </a:pPr>
            <a:r>
              <a:rPr lang="da-DK" b="1" dirty="0">
                <a:solidFill>
                  <a:schemeClr val="accent4">
                    <a:lumMod val="25000"/>
                  </a:schemeClr>
                </a:solidFill>
              </a:rPr>
              <a:t>Formål med strategisk ledelsesfokus</a:t>
            </a:r>
          </a:p>
          <a:p>
            <a:pPr marL="171450" indent="-171450">
              <a:spcBef>
                <a:spcPts val="0"/>
              </a:spcBef>
              <a:buFont typeface="Arial" charset="0"/>
              <a:buChar char="•"/>
            </a:pPr>
            <a:r>
              <a:rPr lang="da-DK" noProof="1">
                <a:solidFill>
                  <a:srgbClr val="141619"/>
                </a:solidFill>
                <a:cs typeface="Avenir LT Std 35 Light"/>
              </a:rPr>
              <a:t>At skabe en inviterende vision, som sætter fælles fokus og retning</a:t>
            </a:r>
          </a:p>
          <a:p>
            <a:pPr marL="171450" indent="-171450">
              <a:spcBef>
                <a:spcPts val="0"/>
              </a:spcBef>
              <a:buFont typeface="Arial" charset="0"/>
              <a:buChar char="•"/>
            </a:pPr>
            <a:r>
              <a:rPr lang="da-DK" noProof="1">
                <a:solidFill>
                  <a:srgbClr val="141619"/>
                </a:solidFill>
                <a:cs typeface="Avenir LT Std 35 Light"/>
              </a:rPr>
              <a:t>At kombinere bystrategiske tiltag med de boligsociale indsatser i helhedsplanen </a:t>
            </a:r>
          </a:p>
          <a:p>
            <a:pPr marL="171450" indent="-171450">
              <a:spcBef>
                <a:spcPts val="0"/>
              </a:spcBef>
              <a:buFont typeface="Arial" charset="0"/>
              <a:buChar char="•"/>
            </a:pPr>
            <a:r>
              <a:rPr lang="da-DK" noProof="1">
                <a:solidFill>
                  <a:srgbClr val="141619"/>
                </a:solidFill>
                <a:cs typeface="Avenir LT Std 35 Light"/>
              </a:rPr>
              <a:t>Sikre handlekraftige og tydelige mål</a:t>
            </a:r>
          </a:p>
          <a:p>
            <a:pPr marL="171450" indent="-171450">
              <a:spcBef>
                <a:spcPts val="0"/>
              </a:spcBef>
              <a:buFont typeface="Arial" charset="0"/>
              <a:buChar char="•"/>
            </a:pPr>
            <a:r>
              <a:rPr lang="da-DK" noProof="1">
                <a:solidFill>
                  <a:srgbClr val="141619"/>
                </a:solidFill>
                <a:cs typeface="Avenir LT Std 35 Light"/>
              </a:rPr>
              <a:t>Få en proaktiv fælles struktur for indhold på bestyrelsesmøder samt forskellige mødeformater</a:t>
            </a:r>
          </a:p>
          <a:p>
            <a:pPr marL="171450" indent="-171450">
              <a:spcBef>
                <a:spcPts val="0"/>
              </a:spcBef>
              <a:buFont typeface="Arial" charset="0"/>
              <a:buChar char="•"/>
            </a:pPr>
            <a:endParaRPr lang="da-DK" dirty="0">
              <a:solidFill>
                <a:schemeClr val="accent4">
                  <a:lumMod val="25000"/>
                </a:schemeClr>
              </a:solidFill>
            </a:endParaRPr>
          </a:p>
          <a:p>
            <a:pPr marL="171450" indent="-171450">
              <a:spcBef>
                <a:spcPts val="0"/>
              </a:spcBef>
              <a:buFont typeface="Arial" charset="0"/>
              <a:buChar char="•"/>
            </a:pPr>
            <a:endParaRPr lang="da-DK" dirty="0">
              <a:solidFill>
                <a:schemeClr val="accent4">
                  <a:lumMod val="25000"/>
                </a:schemeClr>
              </a:solidFill>
            </a:endParaRPr>
          </a:p>
          <a:p>
            <a:pPr>
              <a:lnSpc>
                <a:spcPct val="130000"/>
              </a:lnSpc>
              <a:spcBef>
                <a:spcPts val="0"/>
              </a:spcBef>
            </a:pPr>
            <a:r>
              <a:rPr lang="da-DK" sz="1050" b="1" noProof="1">
                <a:solidFill>
                  <a:srgbClr val="141619"/>
                </a:solidFill>
                <a:cs typeface="LeituraNews-Italic 2"/>
              </a:rPr>
              <a:t>Gode råd og opmærksomhedpunkter</a:t>
            </a:r>
          </a:p>
          <a:p>
            <a:pPr marL="171450" indent="-171450">
              <a:spcBef>
                <a:spcPts val="0"/>
              </a:spcBef>
              <a:buFont typeface="Arial" panose="020B0604020202020204" pitchFamily="34" charset="0"/>
              <a:buChar char="•"/>
            </a:pPr>
            <a:r>
              <a:rPr lang="da-DK" noProof="1">
                <a:solidFill>
                  <a:srgbClr val="141619"/>
                </a:solidFill>
                <a:cs typeface="LeituraNews-Italic 2"/>
              </a:rPr>
              <a:t>Vær opmærksom på, at udviklignen af aktiviteterne i indsatsen med fordel kan vendes til en positiv forandringsfortælling for området, som lukker op for samskabelse med andre aktører</a:t>
            </a:r>
          </a:p>
          <a:p>
            <a:pPr marL="171450" indent="-171450">
              <a:spcBef>
                <a:spcPts val="0"/>
              </a:spcBef>
              <a:buFont typeface="Arial" panose="020B0604020202020204" pitchFamily="34" charset="0"/>
              <a:buChar char="•"/>
            </a:pPr>
            <a:r>
              <a:rPr lang="da-DK" noProof="1">
                <a:solidFill>
                  <a:srgbClr val="141619"/>
                </a:solidFill>
                <a:cs typeface="LeituraNews-Italic 2"/>
              </a:rPr>
              <a:t>Brug tid på at skabe en energifyldt vision og omsæt den til strategiske mål og delaftaler</a:t>
            </a:r>
          </a:p>
          <a:p>
            <a:pPr marL="171450" indent="-171450">
              <a:spcBef>
                <a:spcPts val="0"/>
              </a:spcBef>
              <a:buFont typeface="Arial" panose="020B0604020202020204" pitchFamily="34" charset="0"/>
              <a:buChar char="•"/>
            </a:pPr>
            <a:r>
              <a:rPr lang="da-DK" noProof="1">
                <a:solidFill>
                  <a:srgbClr val="141619"/>
                </a:solidFill>
                <a:cs typeface="LeituraNews-Italic 2"/>
              </a:rPr>
              <a:t>Overvej om der er tiltag eller aktiviteter uden for boligområdet, som I kan koble jeres initiativer til og indgå i samarbejde om</a:t>
            </a:r>
          </a:p>
          <a:p>
            <a:pPr marL="171450" indent="-171450">
              <a:spcBef>
                <a:spcPts val="0"/>
              </a:spcBef>
              <a:buFont typeface="Arial" panose="020B0604020202020204" pitchFamily="34" charset="0"/>
              <a:buChar char="•"/>
            </a:pPr>
            <a:r>
              <a:rPr lang="da-DK" noProof="1">
                <a:solidFill>
                  <a:srgbClr val="141619"/>
                </a:solidFill>
                <a:cs typeface="LeituraNews-Italic 2"/>
              </a:rPr>
              <a:t>Planlæg hvordan I vil bruge jeres mødetid sammen i bestyrelsen</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2</a:t>
            </a:fld>
            <a:endParaRPr lang="da-DK" sz="1000" dirty="0">
              <a:latin typeface="Avenir Next" panose="020B0503020202020204" pitchFamily="34" charset="0"/>
              <a:cs typeface="Avenir LT Std 35 Light"/>
            </a:endParaRPr>
          </a:p>
        </p:txBody>
      </p:sp>
    </p:spTree>
    <p:extLst>
      <p:ext uri="{BB962C8B-B14F-4D97-AF65-F5344CB8AC3E}">
        <p14:creationId xmlns:p14="http://schemas.microsoft.com/office/powerpoint/2010/main" val="102951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01D1474-8DCB-1A45-B581-87E537609E4C}"/>
              </a:ext>
            </a:extLst>
          </p:cNvPr>
          <p:cNvSpPr>
            <a:spLocks noGrp="1"/>
          </p:cNvSpPr>
          <p:nvPr>
            <p:ph type="title"/>
          </p:nvPr>
        </p:nvSpPr>
        <p:spPr>
          <a:xfrm>
            <a:off x="1413893" y="256655"/>
            <a:ext cx="7886700" cy="1325563"/>
          </a:xfrm>
        </p:spPr>
        <p:txBody>
          <a:bodyPr/>
          <a:lstStyle/>
          <a:p>
            <a:pPr>
              <a:lnSpc>
                <a:spcPct val="120000"/>
              </a:lnSpc>
            </a:pPr>
            <a:r>
              <a:rPr lang="da-DK" sz="1500" dirty="0"/>
              <a:t>Skabelon:</a:t>
            </a:r>
            <a:br>
              <a:rPr lang="da-DK" dirty="0"/>
            </a:br>
            <a:r>
              <a:rPr lang="da-DK" dirty="0"/>
              <a:t>Mødestruktur og indhold</a:t>
            </a:r>
          </a:p>
        </p:txBody>
      </p:sp>
      <p:sp>
        <p:nvSpPr>
          <p:cNvPr id="8" name="Ellipse 7">
            <a:extLst>
              <a:ext uri="{FF2B5EF4-FFF2-40B4-BE49-F238E27FC236}">
                <a16:creationId xmlns:a16="http://schemas.microsoft.com/office/drawing/2014/main" id="{0C7AD5F5-7BBD-0F41-B765-74BBE5072AEC}"/>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F1D5D846-10FF-5C4D-B1A7-BFEA716086C4}"/>
              </a:ext>
            </a:extLst>
          </p:cNvPr>
          <p:cNvPicPr>
            <a:picLocks noChangeAspect="1"/>
          </p:cNvPicPr>
          <p:nvPr/>
        </p:nvPicPr>
        <p:blipFill>
          <a:blip r:embed="rId2"/>
          <a:stretch>
            <a:fillRect/>
          </a:stretch>
        </p:blipFill>
        <p:spPr>
          <a:xfrm>
            <a:off x="625047" y="819095"/>
            <a:ext cx="462317" cy="606481"/>
          </a:xfrm>
          <a:prstGeom prst="rect">
            <a:avLst/>
          </a:prstGeom>
        </p:spPr>
      </p:pic>
      <p:sp>
        <p:nvSpPr>
          <p:cNvPr id="10" name="Pladsholder til diasnummer 3">
            <a:extLst>
              <a:ext uri="{FF2B5EF4-FFF2-40B4-BE49-F238E27FC236}">
                <a16:creationId xmlns:a16="http://schemas.microsoft.com/office/drawing/2014/main" id="{0A459AA7-2711-914F-84DE-2B9C68E9C6F7}"/>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20</a:t>
            </a:fld>
            <a:endParaRPr lang="da-DK" sz="1000" dirty="0">
              <a:latin typeface="Avenir Next" panose="020B0503020202020204" pitchFamily="34" charset="0"/>
              <a:cs typeface="Avenir LT Std 35 Light"/>
            </a:endParaRPr>
          </a:p>
        </p:txBody>
      </p:sp>
      <p:grpSp>
        <p:nvGrpSpPr>
          <p:cNvPr id="4" name="Gruppe 3">
            <a:extLst>
              <a:ext uri="{FF2B5EF4-FFF2-40B4-BE49-F238E27FC236}">
                <a16:creationId xmlns:a16="http://schemas.microsoft.com/office/drawing/2014/main" id="{2EC7F09C-4642-3A4A-965D-0A270A204D75}"/>
              </a:ext>
            </a:extLst>
          </p:cNvPr>
          <p:cNvGrpSpPr/>
          <p:nvPr/>
        </p:nvGrpSpPr>
        <p:grpSpPr>
          <a:xfrm>
            <a:off x="2505877" y="1738533"/>
            <a:ext cx="4435254" cy="4435254"/>
            <a:chOff x="1996591" y="957506"/>
            <a:chExt cx="5440102" cy="5440102"/>
          </a:xfrm>
        </p:grpSpPr>
        <p:grpSp>
          <p:nvGrpSpPr>
            <p:cNvPr id="2" name="Gruppe 1">
              <a:extLst>
                <a:ext uri="{FF2B5EF4-FFF2-40B4-BE49-F238E27FC236}">
                  <a16:creationId xmlns:a16="http://schemas.microsoft.com/office/drawing/2014/main" id="{53983CAF-781B-7245-9A39-ABF2E4FDC9A7}"/>
                </a:ext>
              </a:extLst>
            </p:cNvPr>
            <p:cNvGrpSpPr/>
            <p:nvPr/>
          </p:nvGrpSpPr>
          <p:grpSpPr>
            <a:xfrm>
              <a:off x="2039028" y="1024136"/>
              <a:ext cx="5331036" cy="5306843"/>
              <a:chOff x="2039028" y="1024136"/>
              <a:chExt cx="5331036" cy="5306843"/>
            </a:xfrm>
          </p:grpSpPr>
          <p:sp>
            <p:nvSpPr>
              <p:cNvPr id="12" name="Krans 11">
                <a:extLst>
                  <a:ext uri="{FF2B5EF4-FFF2-40B4-BE49-F238E27FC236}">
                    <a16:creationId xmlns:a16="http://schemas.microsoft.com/office/drawing/2014/main" id="{D2569E5B-AB39-564C-AE91-DD55F360A960}"/>
                  </a:ext>
                </a:extLst>
              </p:cNvPr>
              <p:cNvSpPr>
                <a:spLocks noChangeAspect="1"/>
              </p:cNvSpPr>
              <p:nvPr/>
            </p:nvSpPr>
            <p:spPr>
              <a:xfrm>
                <a:off x="2063221" y="1024136"/>
                <a:ext cx="5306843" cy="5306843"/>
              </a:xfrm>
              <a:prstGeom prst="donut">
                <a:avLst>
                  <a:gd name="adj" fmla="val 1947"/>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chemeClr val="tx1"/>
                  </a:solidFill>
                </a:endParaRPr>
              </a:p>
            </p:txBody>
          </p:sp>
          <p:cxnSp>
            <p:nvCxnSpPr>
              <p:cNvPr id="13" name="Lige forbindelse 12">
                <a:extLst>
                  <a:ext uri="{FF2B5EF4-FFF2-40B4-BE49-F238E27FC236}">
                    <a16:creationId xmlns:a16="http://schemas.microsoft.com/office/drawing/2014/main" id="{B313F583-1623-1647-A3F2-45C336CFD349}"/>
                  </a:ext>
                </a:extLst>
              </p:cNvPr>
              <p:cNvCxnSpPr>
                <a:cxnSpLocks/>
                <a:stCxn id="12" idx="0"/>
                <a:endCxn id="12" idx="4"/>
              </p:cNvCxnSpPr>
              <p:nvPr/>
            </p:nvCxnSpPr>
            <p:spPr>
              <a:xfrm>
                <a:off x="4716643" y="1024136"/>
                <a:ext cx="0" cy="530684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4" name="Lige forbindelse 13">
                <a:extLst>
                  <a:ext uri="{FF2B5EF4-FFF2-40B4-BE49-F238E27FC236}">
                    <a16:creationId xmlns:a16="http://schemas.microsoft.com/office/drawing/2014/main" id="{6EB68FEC-F15B-124A-A433-F513430EF77E}"/>
                  </a:ext>
                </a:extLst>
              </p:cNvPr>
              <p:cNvCxnSpPr>
                <a:cxnSpLocks/>
                <a:stCxn id="12" idx="2"/>
                <a:endCxn id="12" idx="6"/>
              </p:cNvCxnSpPr>
              <p:nvPr/>
            </p:nvCxnSpPr>
            <p:spPr>
              <a:xfrm>
                <a:off x="2063221" y="3677558"/>
                <a:ext cx="5306843"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5" name="Tekstfelt 14">
                <a:extLst>
                  <a:ext uri="{FF2B5EF4-FFF2-40B4-BE49-F238E27FC236}">
                    <a16:creationId xmlns:a16="http://schemas.microsoft.com/office/drawing/2014/main" id="{DFDB41CA-3DF3-F149-8FDA-C342230D6B00}"/>
                  </a:ext>
                </a:extLst>
              </p:cNvPr>
              <p:cNvSpPr txBox="1"/>
              <p:nvPr/>
            </p:nvSpPr>
            <p:spPr>
              <a:xfrm>
                <a:off x="3244899" y="3322924"/>
                <a:ext cx="1426464" cy="215444"/>
              </a:xfrm>
              <a:prstGeom prst="rect">
                <a:avLst/>
              </a:prstGeom>
              <a:noFill/>
            </p:spPr>
            <p:txBody>
              <a:bodyPr wrap="square" rtlCol="0">
                <a:spAutoFit/>
              </a:bodyPr>
              <a:lstStyle/>
              <a:p>
                <a:pPr algn="r"/>
                <a:r>
                  <a:rPr lang="da-DK" sz="800" b="1" dirty="0">
                    <a:latin typeface="Avenir Next" panose="020B0503020202020204" pitchFamily="34" charset="0"/>
                    <a:cs typeface="Avenir LT Std 35 Light"/>
                  </a:rPr>
                  <a:t>4. kvartal</a:t>
                </a:r>
              </a:p>
            </p:txBody>
          </p:sp>
          <p:sp>
            <p:nvSpPr>
              <p:cNvPr id="16" name="Tekstfelt 15">
                <a:extLst>
                  <a:ext uri="{FF2B5EF4-FFF2-40B4-BE49-F238E27FC236}">
                    <a16:creationId xmlns:a16="http://schemas.microsoft.com/office/drawing/2014/main" id="{8A9A258D-F3CC-7048-AE6E-AFA53B6F5CC9}"/>
                  </a:ext>
                </a:extLst>
              </p:cNvPr>
              <p:cNvSpPr txBox="1"/>
              <p:nvPr/>
            </p:nvSpPr>
            <p:spPr>
              <a:xfrm>
                <a:off x="4801010" y="3322924"/>
                <a:ext cx="1426464" cy="215444"/>
              </a:xfrm>
              <a:prstGeom prst="rect">
                <a:avLst/>
              </a:prstGeom>
              <a:noFill/>
            </p:spPr>
            <p:txBody>
              <a:bodyPr wrap="square" rtlCol="0">
                <a:spAutoFit/>
              </a:bodyPr>
              <a:lstStyle/>
              <a:p>
                <a:r>
                  <a:rPr lang="da-DK" sz="800" b="1" dirty="0">
                    <a:latin typeface="Avenir Next" panose="020B0503020202020204" pitchFamily="34" charset="0"/>
                    <a:cs typeface="Avenir LT Std 35 Light"/>
                  </a:rPr>
                  <a:t>1. kvartal</a:t>
                </a:r>
              </a:p>
            </p:txBody>
          </p:sp>
          <p:sp>
            <p:nvSpPr>
              <p:cNvPr id="17" name="Tekstfelt 16">
                <a:extLst>
                  <a:ext uri="{FF2B5EF4-FFF2-40B4-BE49-F238E27FC236}">
                    <a16:creationId xmlns:a16="http://schemas.microsoft.com/office/drawing/2014/main" id="{357E8C7D-0D6F-1F4D-ABAA-A30DB6E7516C}"/>
                  </a:ext>
                </a:extLst>
              </p:cNvPr>
              <p:cNvSpPr txBox="1"/>
              <p:nvPr/>
            </p:nvSpPr>
            <p:spPr>
              <a:xfrm>
                <a:off x="4801010" y="3851821"/>
                <a:ext cx="1426464" cy="215444"/>
              </a:xfrm>
              <a:prstGeom prst="rect">
                <a:avLst/>
              </a:prstGeom>
              <a:noFill/>
            </p:spPr>
            <p:txBody>
              <a:bodyPr wrap="square" rtlCol="0">
                <a:spAutoFit/>
              </a:bodyPr>
              <a:lstStyle/>
              <a:p>
                <a:r>
                  <a:rPr lang="da-DK" sz="800" b="1" dirty="0">
                    <a:latin typeface="Avenir Next" panose="020B0503020202020204" pitchFamily="34" charset="0"/>
                    <a:cs typeface="Avenir LT Std 35 Light"/>
                  </a:rPr>
                  <a:t>2. kvartal</a:t>
                </a:r>
              </a:p>
            </p:txBody>
          </p:sp>
          <p:sp>
            <p:nvSpPr>
              <p:cNvPr id="18" name="Tekstfelt 17">
                <a:extLst>
                  <a:ext uri="{FF2B5EF4-FFF2-40B4-BE49-F238E27FC236}">
                    <a16:creationId xmlns:a16="http://schemas.microsoft.com/office/drawing/2014/main" id="{151369DC-4C60-384B-B08B-55D22187EFB6}"/>
                  </a:ext>
                </a:extLst>
              </p:cNvPr>
              <p:cNvSpPr txBox="1"/>
              <p:nvPr/>
            </p:nvSpPr>
            <p:spPr>
              <a:xfrm>
                <a:off x="3244899" y="3851821"/>
                <a:ext cx="1426464" cy="215444"/>
              </a:xfrm>
              <a:prstGeom prst="rect">
                <a:avLst/>
              </a:prstGeom>
              <a:noFill/>
            </p:spPr>
            <p:txBody>
              <a:bodyPr wrap="square" rtlCol="0">
                <a:spAutoFit/>
              </a:bodyPr>
              <a:lstStyle/>
              <a:p>
                <a:pPr algn="r"/>
                <a:r>
                  <a:rPr lang="da-DK" sz="800" b="1" dirty="0">
                    <a:latin typeface="Avenir Next" panose="020B0503020202020204" pitchFamily="34" charset="0"/>
                    <a:cs typeface="Avenir LT Std 35 Light"/>
                  </a:rPr>
                  <a:t>3. kvartal</a:t>
                </a:r>
              </a:p>
            </p:txBody>
          </p:sp>
          <p:sp>
            <p:nvSpPr>
              <p:cNvPr id="19" name="Tekstfelt 18">
                <a:extLst>
                  <a:ext uri="{FF2B5EF4-FFF2-40B4-BE49-F238E27FC236}">
                    <a16:creationId xmlns:a16="http://schemas.microsoft.com/office/drawing/2014/main" id="{1C5DB79F-A3A5-EA4C-A77E-9B28F0FCF73D}"/>
                  </a:ext>
                </a:extLst>
              </p:cNvPr>
              <p:cNvSpPr txBox="1"/>
              <p:nvPr/>
            </p:nvSpPr>
            <p:spPr>
              <a:xfrm>
                <a:off x="4332595" y="1183373"/>
                <a:ext cx="768096" cy="230832"/>
              </a:xfrm>
              <a:prstGeom prst="rect">
                <a:avLst/>
              </a:prstGeom>
              <a:noFill/>
            </p:spPr>
            <p:txBody>
              <a:bodyPr wrap="square" rtlCol="0">
                <a:spAutoFit/>
              </a:bodyPr>
              <a:lstStyle/>
              <a:p>
                <a:pPr algn="ctr"/>
                <a:r>
                  <a:rPr lang="da-DK" sz="900" b="1" dirty="0">
                    <a:latin typeface="Avenir LT Std 35 Light"/>
                    <a:cs typeface="Avenir LT Std 35 Light"/>
                  </a:rPr>
                  <a:t>Januar</a:t>
                </a:r>
              </a:p>
            </p:txBody>
          </p:sp>
          <p:sp>
            <p:nvSpPr>
              <p:cNvPr id="20" name="Tekstfelt 19">
                <a:extLst>
                  <a:ext uri="{FF2B5EF4-FFF2-40B4-BE49-F238E27FC236}">
                    <a16:creationId xmlns:a16="http://schemas.microsoft.com/office/drawing/2014/main" id="{84B0969E-246E-EC48-ACB1-CB3DD139DAAC}"/>
                  </a:ext>
                </a:extLst>
              </p:cNvPr>
              <p:cNvSpPr txBox="1"/>
              <p:nvPr/>
            </p:nvSpPr>
            <p:spPr>
              <a:xfrm>
                <a:off x="6285618" y="2557965"/>
                <a:ext cx="768096" cy="230832"/>
              </a:xfrm>
              <a:prstGeom prst="rect">
                <a:avLst/>
              </a:prstGeom>
              <a:noFill/>
            </p:spPr>
            <p:txBody>
              <a:bodyPr wrap="square" rtlCol="0">
                <a:spAutoFit/>
              </a:bodyPr>
              <a:lstStyle/>
              <a:p>
                <a:pPr algn="ctr"/>
                <a:r>
                  <a:rPr lang="da-DK" sz="900" b="1" dirty="0">
                    <a:latin typeface="Avenir LT Std 35 Light"/>
                    <a:cs typeface="Avenir LT Std 35 Light"/>
                  </a:rPr>
                  <a:t>Marts</a:t>
                </a:r>
              </a:p>
            </p:txBody>
          </p:sp>
          <p:sp>
            <p:nvSpPr>
              <p:cNvPr id="21" name="Tekstfelt 20">
                <a:extLst>
                  <a:ext uri="{FF2B5EF4-FFF2-40B4-BE49-F238E27FC236}">
                    <a16:creationId xmlns:a16="http://schemas.microsoft.com/office/drawing/2014/main" id="{A0A9D1CC-6C5E-2349-B92F-5C714ED1B829}"/>
                  </a:ext>
                </a:extLst>
              </p:cNvPr>
              <p:cNvSpPr txBox="1"/>
              <p:nvPr/>
            </p:nvSpPr>
            <p:spPr>
              <a:xfrm>
                <a:off x="6565254" y="3536513"/>
                <a:ext cx="768096" cy="230832"/>
              </a:xfrm>
              <a:prstGeom prst="rect">
                <a:avLst/>
              </a:prstGeom>
              <a:noFill/>
            </p:spPr>
            <p:txBody>
              <a:bodyPr wrap="square" rtlCol="0">
                <a:spAutoFit/>
              </a:bodyPr>
              <a:lstStyle/>
              <a:p>
                <a:pPr algn="ctr"/>
                <a:r>
                  <a:rPr lang="da-DK" sz="900" b="1" dirty="0">
                    <a:latin typeface="Avenir LT Std 35 Light"/>
                    <a:cs typeface="Avenir LT Std 35 Light"/>
                  </a:rPr>
                  <a:t>April</a:t>
                </a:r>
              </a:p>
            </p:txBody>
          </p:sp>
          <p:sp>
            <p:nvSpPr>
              <p:cNvPr id="22" name="Tekstfelt 21">
                <a:extLst>
                  <a:ext uri="{FF2B5EF4-FFF2-40B4-BE49-F238E27FC236}">
                    <a16:creationId xmlns:a16="http://schemas.microsoft.com/office/drawing/2014/main" id="{B74CAD4E-A2EA-2846-9090-151FA9396BE7}"/>
                  </a:ext>
                </a:extLst>
              </p:cNvPr>
              <p:cNvSpPr txBox="1"/>
              <p:nvPr/>
            </p:nvSpPr>
            <p:spPr>
              <a:xfrm>
                <a:off x="5400741" y="1645219"/>
                <a:ext cx="1003424" cy="230832"/>
              </a:xfrm>
              <a:prstGeom prst="rect">
                <a:avLst/>
              </a:prstGeom>
              <a:noFill/>
            </p:spPr>
            <p:txBody>
              <a:bodyPr wrap="square" rtlCol="0">
                <a:spAutoFit/>
              </a:bodyPr>
              <a:lstStyle/>
              <a:p>
                <a:pPr algn="ctr"/>
                <a:r>
                  <a:rPr lang="da-DK" sz="900" b="1" dirty="0">
                    <a:latin typeface="Avenir LT Std 35 Light"/>
                    <a:cs typeface="Avenir LT Std 35 Light"/>
                  </a:rPr>
                  <a:t>Februar</a:t>
                </a:r>
              </a:p>
            </p:txBody>
          </p:sp>
          <p:sp>
            <p:nvSpPr>
              <p:cNvPr id="23" name="Tekstfelt 22">
                <a:extLst>
                  <a:ext uri="{FF2B5EF4-FFF2-40B4-BE49-F238E27FC236}">
                    <a16:creationId xmlns:a16="http://schemas.microsoft.com/office/drawing/2014/main" id="{AA4952F6-4B12-AE43-99A5-49A6AC0C48C0}"/>
                  </a:ext>
                </a:extLst>
              </p:cNvPr>
              <p:cNvSpPr txBox="1"/>
              <p:nvPr/>
            </p:nvSpPr>
            <p:spPr>
              <a:xfrm>
                <a:off x="6285618" y="4573134"/>
                <a:ext cx="768096" cy="230832"/>
              </a:xfrm>
              <a:prstGeom prst="rect">
                <a:avLst/>
              </a:prstGeom>
              <a:noFill/>
            </p:spPr>
            <p:txBody>
              <a:bodyPr wrap="square" rtlCol="0">
                <a:spAutoFit/>
              </a:bodyPr>
              <a:lstStyle/>
              <a:p>
                <a:pPr algn="ctr"/>
                <a:r>
                  <a:rPr lang="da-DK" sz="900" b="1" dirty="0">
                    <a:latin typeface="Avenir LT Std 35 Light"/>
                    <a:cs typeface="Avenir LT Std 35 Light"/>
                  </a:rPr>
                  <a:t>Maj</a:t>
                </a:r>
              </a:p>
            </p:txBody>
          </p:sp>
          <p:sp>
            <p:nvSpPr>
              <p:cNvPr id="24" name="Tekstfelt 23">
                <a:extLst>
                  <a:ext uri="{FF2B5EF4-FFF2-40B4-BE49-F238E27FC236}">
                    <a16:creationId xmlns:a16="http://schemas.microsoft.com/office/drawing/2014/main" id="{4E6FE6C1-4732-2644-8542-5D84F7502638}"/>
                  </a:ext>
                </a:extLst>
              </p:cNvPr>
              <p:cNvSpPr txBox="1"/>
              <p:nvPr/>
            </p:nvSpPr>
            <p:spPr>
              <a:xfrm>
                <a:off x="5517522" y="5340616"/>
                <a:ext cx="768096" cy="230832"/>
              </a:xfrm>
              <a:prstGeom prst="rect">
                <a:avLst/>
              </a:prstGeom>
              <a:noFill/>
            </p:spPr>
            <p:txBody>
              <a:bodyPr wrap="square" rtlCol="0">
                <a:spAutoFit/>
              </a:bodyPr>
              <a:lstStyle/>
              <a:p>
                <a:pPr algn="ctr"/>
                <a:r>
                  <a:rPr lang="da-DK" sz="900" b="1" dirty="0">
                    <a:latin typeface="Avenir LT Std 35 Light"/>
                    <a:cs typeface="Avenir LT Std 35 Light"/>
                  </a:rPr>
                  <a:t>Juni</a:t>
                </a:r>
              </a:p>
            </p:txBody>
          </p:sp>
          <p:sp>
            <p:nvSpPr>
              <p:cNvPr id="25" name="Tekstfelt 24">
                <a:extLst>
                  <a:ext uri="{FF2B5EF4-FFF2-40B4-BE49-F238E27FC236}">
                    <a16:creationId xmlns:a16="http://schemas.microsoft.com/office/drawing/2014/main" id="{728443B9-71D7-D948-8B14-9925EE8CDB51}"/>
                  </a:ext>
                </a:extLst>
              </p:cNvPr>
              <p:cNvSpPr txBox="1"/>
              <p:nvPr/>
            </p:nvSpPr>
            <p:spPr>
              <a:xfrm>
                <a:off x="4332594" y="5895278"/>
                <a:ext cx="768096" cy="230832"/>
              </a:xfrm>
              <a:prstGeom prst="rect">
                <a:avLst/>
              </a:prstGeom>
              <a:noFill/>
            </p:spPr>
            <p:txBody>
              <a:bodyPr wrap="square" rtlCol="0">
                <a:spAutoFit/>
              </a:bodyPr>
              <a:lstStyle/>
              <a:p>
                <a:pPr algn="ctr"/>
                <a:r>
                  <a:rPr lang="da-DK" sz="900" b="1" dirty="0">
                    <a:latin typeface="Avenir LT Std 35 Light"/>
                    <a:cs typeface="Avenir LT Std 35 Light"/>
                  </a:rPr>
                  <a:t>Juli</a:t>
                </a:r>
              </a:p>
            </p:txBody>
          </p:sp>
          <p:sp>
            <p:nvSpPr>
              <p:cNvPr id="26" name="Tekstfelt 25">
                <a:extLst>
                  <a:ext uri="{FF2B5EF4-FFF2-40B4-BE49-F238E27FC236}">
                    <a16:creationId xmlns:a16="http://schemas.microsoft.com/office/drawing/2014/main" id="{049A0173-2C69-2A46-B94A-6BB4E6683492}"/>
                  </a:ext>
                </a:extLst>
              </p:cNvPr>
              <p:cNvSpPr txBox="1"/>
              <p:nvPr/>
            </p:nvSpPr>
            <p:spPr>
              <a:xfrm>
                <a:off x="3086744" y="5340616"/>
                <a:ext cx="1039879" cy="230832"/>
              </a:xfrm>
              <a:prstGeom prst="rect">
                <a:avLst/>
              </a:prstGeom>
              <a:noFill/>
            </p:spPr>
            <p:txBody>
              <a:bodyPr wrap="square" rtlCol="0">
                <a:spAutoFit/>
              </a:bodyPr>
              <a:lstStyle/>
              <a:p>
                <a:pPr algn="ctr"/>
                <a:r>
                  <a:rPr lang="da-DK" sz="900" b="1" dirty="0">
                    <a:latin typeface="Avenir LT Std 35 Light"/>
                    <a:cs typeface="Avenir LT Std 35 Light"/>
                  </a:rPr>
                  <a:t>August</a:t>
                </a:r>
              </a:p>
            </p:txBody>
          </p:sp>
          <p:sp>
            <p:nvSpPr>
              <p:cNvPr id="27" name="Tekstfelt 26">
                <a:extLst>
                  <a:ext uri="{FF2B5EF4-FFF2-40B4-BE49-F238E27FC236}">
                    <a16:creationId xmlns:a16="http://schemas.microsoft.com/office/drawing/2014/main" id="{A366B2CC-E080-5D4D-AE73-104580D6E1B3}"/>
                  </a:ext>
                </a:extLst>
              </p:cNvPr>
              <p:cNvSpPr txBox="1"/>
              <p:nvPr/>
            </p:nvSpPr>
            <p:spPr>
              <a:xfrm>
                <a:off x="2384680" y="4573135"/>
                <a:ext cx="1152143" cy="230832"/>
              </a:xfrm>
              <a:prstGeom prst="rect">
                <a:avLst/>
              </a:prstGeom>
              <a:noFill/>
            </p:spPr>
            <p:txBody>
              <a:bodyPr wrap="square" rtlCol="0">
                <a:spAutoFit/>
              </a:bodyPr>
              <a:lstStyle/>
              <a:p>
                <a:pPr algn="ctr"/>
                <a:r>
                  <a:rPr lang="da-DK" sz="900" b="1" dirty="0">
                    <a:latin typeface="Avenir LT Std 35 Light"/>
                    <a:cs typeface="Avenir LT Std 35 Light"/>
                  </a:rPr>
                  <a:t>September</a:t>
                </a:r>
              </a:p>
            </p:txBody>
          </p:sp>
          <p:sp>
            <p:nvSpPr>
              <p:cNvPr id="28" name="Tekstfelt 27">
                <a:extLst>
                  <a:ext uri="{FF2B5EF4-FFF2-40B4-BE49-F238E27FC236}">
                    <a16:creationId xmlns:a16="http://schemas.microsoft.com/office/drawing/2014/main" id="{41C78F09-D93C-A646-BE12-8127A6AD9D36}"/>
                  </a:ext>
                </a:extLst>
              </p:cNvPr>
              <p:cNvSpPr txBox="1"/>
              <p:nvPr/>
            </p:nvSpPr>
            <p:spPr>
              <a:xfrm>
                <a:off x="2039028" y="3552264"/>
                <a:ext cx="1152143" cy="230832"/>
              </a:xfrm>
              <a:prstGeom prst="rect">
                <a:avLst/>
              </a:prstGeom>
              <a:noFill/>
            </p:spPr>
            <p:txBody>
              <a:bodyPr wrap="square" rtlCol="0">
                <a:spAutoFit/>
              </a:bodyPr>
              <a:lstStyle/>
              <a:p>
                <a:pPr algn="ctr"/>
                <a:r>
                  <a:rPr lang="da-DK" sz="900" b="1" dirty="0">
                    <a:latin typeface="Avenir LT Std 35 Light"/>
                    <a:cs typeface="Avenir LT Std 35 Light"/>
                  </a:rPr>
                  <a:t>Oktober</a:t>
                </a:r>
              </a:p>
            </p:txBody>
          </p:sp>
          <p:sp>
            <p:nvSpPr>
              <p:cNvPr id="29" name="Tekstfelt 28">
                <a:extLst>
                  <a:ext uri="{FF2B5EF4-FFF2-40B4-BE49-F238E27FC236}">
                    <a16:creationId xmlns:a16="http://schemas.microsoft.com/office/drawing/2014/main" id="{5FC6ECE5-6762-FD41-B1F0-9D1C4432C32B}"/>
                  </a:ext>
                </a:extLst>
              </p:cNvPr>
              <p:cNvSpPr txBox="1"/>
              <p:nvPr/>
            </p:nvSpPr>
            <p:spPr>
              <a:xfrm>
                <a:off x="2384681" y="2556038"/>
                <a:ext cx="1152143" cy="230832"/>
              </a:xfrm>
              <a:prstGeom prst="rect">
                <a:avLst/>
              </a:prstGeom>
              <a:noFill/>
            </p:spPr>
            <p:txBody>
              <a:bodyPr wrap="square" rtlCol="0">
                <a:spAutoFit/>
              </a:bodyPr>
              <a:lstStyle/>
              <a:p>
                <a:pPr algn="ctr"/>
                <a:r>
                  <a:rPr lang="da-DK" sz="900" b="1" dirty="0">
                    <a:latin typeface="Avenir LT Std 35 Light"/>
                    <a:cs typeface="Avenir LT Std 35 Light"/>
                  </a:rPr>
                  <a:t>November</a:t>
                </a:r>
              </a:p>
            </p:txBody>
          </p:sp>
          <p:sp>
            <p:nvSpPr>
              <p:cNvPr id="30" name="Tekstfelt 29">
                <a:extLst>
                  <a:ext uri="{FF2B5EF4-FFF2-40B4-BE49-F238E27FC236}">
                    <a16:creationId xmlns:a16="http://schemas.microsoft.com/office/drawing/2014/main" id="{6E60092D-F15B-C24A-9C97-79F3C2DEAC98}"/>
                  </a:ext>
                </a:extLst>
              </p:cNvPr>
              <p:cNvSpPr txBox="1"/>
              <p:nvPr/>
            </p:nvSpPr>
            <p:spPr>
              <a:xfrm>
                <a:off x="3030613" y="1640812"/>
                <a:ext cx="1152143" cy="230832"/>
              </a:xfrm>
              <a:prstGeom prst="rect">
                <a:avLst/>
              </a:prstGeom>
              <a:noFill/>
            </p:spPr>
            <p:txBody>
              <a:bodyPr wrap="square" rtlCol="0">
                <a:spAutoFit/>
              </a:bodyPr>
              <a:lstStyle/>
              <a:p>
                <a:pPr algn="ctr"/>
                <a:r>
                  <a:rPr lang="da-DK" sz="900" b="1" dirty="0">
                    <a:latin typeface="Avenir LT Std 35 Light"/>
                    <a:cs typeface="Avenir LT Std 35 Light"/>
                  </a:rPr>
                  <a:t>December</a:t>
                </a:r>
              </a:p>
            </p:txBody>
          </p:sp>
        </p:grpSp>
        <p:sp>
          <p:nvSpPr>
            <p:cNvPr id="3" name="Ellipse 2">
              <a:extLst>
                <a:ext uri="{FF2B5EF4-FFF2-40B4-BE49-F238E27FC236}">
                  <a16:creationId xmlns:a16="http://schemas.microsoft.com/office/drawing/2014/main" id="{E628EB9E-D568-EF45-8356-4B711DAA576A}"/>
                </a:ext>
              </a:extLst>
            </p:cNvPr>
            <p:cNvSpPr/>
            <p:nvPr/>
          </p:nvSpPr>
          <p:spPr>
            <a:xfrm>
              <a:off x="1996591" y="957506"/>
              <a:ext cx="5440102" cy="5440102"/>
            </a:xfrm>
            <a:prstGeom prst="ellipse">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3" name="Titel 1">
            <a:extLst>
              <a:ext uri="{FF2B5EF4-FFF2-40B4-BE49-F238E27FC236}">
                <a16:creationId xmlns:a16="http://schemas.microsoft.com/office/drawing/2014/main" id="{B5906FE9-CD7A-1F4B-8825-6A203E270D4E}"/>
              </a:ext>
            </a:extLst>
          </p:cNvPr>
          <p:cNvSpPr txBox="1">
            <a:spLocks/>
          </p:cNvSpPr>
          <p:nvPr/>
        </p:nvSpPr>
        <p:spPr>
          <a:xfrm>
            <a:off x="6203781" y="1697869"/>
            <a:ext cx="2282190" cy="1974189"/>
          </a:xfrm>
          <a:prstGeom prst="rect">
            <a:avLst/>
          </a:prstGeom>
          <a:solidFill>
            <a:schemeClr val="bg1">
              <a:lumMod val="95000"/>
            </a:schemeClr>
          </a:solidFill>
          <a:ln>
            <a:noFill/>
          </a:ln>
          <a:effectLst>
            <a:outerShdw blurRad="215900" dist="127000" dir="8100000" sx="98000" sy="98000" algn="tr" rotWithShape="0">
              <a:prstClr val="black">
                <a:alpha val="20000"/>
              </a:prstClr>
            </a:outerShdw>
          </a:effectLst>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4" name="Titel 1">
            <a:extLst>
              <a:ext uri="{FF2B5EF4-FFF2-40B4-BE49-F238E27FC236}">
                <a16:creationId xmlns:a16="http://schemas.microsoft.com/office/drawing/2014/main" id="{63276CF7-D783-4C43-8947-6C6E1490017B}"/>
              </a:ext>
            </a:extLst>
          </p:cNvPr>
          <p:cNvSpPr txBox="1">
            <a:spLocks/>
          </p:cNvSpPr>
          <p:nvPr/>
        </p:nvSpPr>
        <p:spPr>
          <a:xfrm>
            <a:off x="6203781" y="4145276"/>
            <a:ext cx="2282190" cy="1974189"/>
          </a:xfrm>
          <a:prstGeom prst="rect">
            <a:avLst/>
          </a:prstGeom>
          <a:solidFill>
            <a:schemeClr val="bg1">
              <a:lumMod val="95000"/>
            </a:schemeClr>
          </a:solidFill>
          <a:ln>
            <a:noFill/>
          </a:ln>
          <a:effectLst>
            <a:outerShdw blurRad="215900" dist="127000" dir="8100000" sx="98000" sy="98000" algn="tr" rotWithShape="0">
              <a:prstClr val="black">
                <a:alpha val="20000"/>
              </a:prstClr>
            </a:outerShdw>
          </a:effectLst>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5" name="Titel 1">
            <a:extLst>
              <a:ext uri="{FF2B5EF4-FFF2-40B4-BE49-F238E27FC236}">
                <a16:creationId xmlns:a16="http://schemas.microsoft.com/office/drawing/2014/main" id="{63B36C13-8A24-F64F-AA38-4DC9878A91D5}"/>
              </a:ext>
            </a:extLst>
          </p:cNvPr>
          <p:cNvSpPr txBox="1">
            <a:spLocks/>
          </p:cNvSpPr>
          <p:nvPr/>
        </p:nvSpPr>
        <p:spPr>
          <a:xfrm>
            <a:off x="1274137" y="1692843"/>
            <a:ext cx="2282190" cy="1974189"/>
          </a:xfrm>
          <a:prstGeom prst="rect">
            <a:avLst/>
          </a:prstGeom>
          <a:solidFill>
            <a:schemeClr val="bg1">
              <a:lumMod val="95000"/>
            </a:schemeClr>
          </a:solidFill>
          <a:ln>
            <a:noFill/>
          </a:ln>
          <a:effectLst>
            <a:outerShdw blurRad="215900" dist="127000" dir="8100000" sx="98000" sy="98000" algn="tr" rotWithShape="0">
              <a:prstClr val="black">
                <a:alpha val="20000"/>
              </a:prstClr>
            </a:outerShdw>
          </a:effectLst>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36" name="Titel 1">
            <a:extLst>
              <a:ext uri="{FF2B5EF4-FFF2-40B4-BE49-F238E27FC236}">
                <a16:creationId xmlns:a16="http://schemas.microsoft.com/office/drawing/2014/main" id="{89A06F90-3A09-3D45-B453-37A08EC323AE}"/>
              </a:ext>
            </a:extLst>
          </p:cNvPr>
          <p:cNvSpPr txBox="1">
            <a:spLocks/>
          </p:cNvSpPr>
          <p:nvPr/>
        </p:nvSpPr>
        <p:spPr>
          <a:xfrm>
            <a:off x="1274137" y="4140250"/>
            <a:ext cx="2282190" cy="1974189"/>
          </a:xfrm>
          <a:prstGeom prst="rect">
            <a:avLst/>
          </a:prstGeom>
          <a:solidFill>
            <a:schemeClr val="bg1">
              <a:lumMod val="95000"/>
            </a:schemeClr>
          </a:solidFill>
          <a:ln>
            <a:noFill/>
          </a:ln>
          <a:effectLst>
            <a:outerShdw blurRad="215900" dist="127000" dir="8100000" sx="98000" sy="98000" algn="tr" rotWithShape="0">
              <a:prstClr val="black">
                <a:alpha val="20000"/>
              </a:prstClr>
            </a:outerShdw>
          </a:effectLst>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Tree>
    <p:extLst>
      <p:ext uri="{BB962C8B-B14F-4D97-AF65-F5344CB8AC3E}">
        <p14:creationId xmlns:p14="http://schemas.microsoft.com/office/powerpoint/2010/main" val="683686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01D1474-8DCB-1A45-B581-87E537609E4C}"/>
              </a:ext>
            </a:extLst>
          </p:cNvPr>
          <p:cNvSpPr>
            <a:spLocks noGrp="1"/>
          </p:cNvSpPr>
          <p:nvPr>
            <p:ph type="title"/>
          </p:nvPr>
        </p:nvSpPr>
        <p:spPr>
          <a:xfrm>
            <a:off x="1413893" y="256655"/>
            <a:ext cx="7886700" cy="1325563"/>
          </a:xfrm>
        </p:spPr>
        <p:txBody>
          <a:bodyPr/>
          <a:lstStyle/>
          <a:p>
            <a:pPr>
              <a:lnSpc>
                <a:spcPct val="120000"/>
              </a:lnSpc>
            </a:pPr>
            <a:r>
              <a:rPr lang="da-DK" sz="1500" dirty="0"/>
              <a:t>Processpørgsmål:</a:t>
            </a:r>
            <a:br>
              <a:rPr lang="da-DK" dirty="0"/>
            </a:br>
            <a:r>
              <a:rPr lang="da-DK" dirty="0"/>
              <a:t>Mødestruktur og indhold</a:t>
            </a:r>
          </a:p>
        </p:txBody>
      </p:sp>
      <p:sp>
        <p:nvSpPr>
          <p:cNvPr id="8" name="Ellipse 7">
            <a:extLst>
              <a:ext uri="{FF2B5EF4-FFF2-40B4-BE49-F238E27FC236}">
                <a16:creationId xmlns:a16="http://schemas.microsoft.com/office/drawing/2014/main" id="{0C7AD5F5-7BBD-0F41-B765-74BBE5072AEC}"/>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Pladsholder til diasnummer 3">
            <a:extLst>
              <a:ext uri="{FF2B5EF4-FFF2-40B4-BE49-F238E27FC236}">
                <a16:creationId xmlns:a16="http://schemas.microsoft.com/office/drawing/2014/main" id="{0A459AA7-2711-914F-84DE-2B9C68E9C6F7}"/>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21</a:t>
            </a:fld>
            <a:endParaRPr lang="da-DK" sz="1000" dirty="0">
              <a:latin typeface="Avenir Next" panose="020B0503020202020204" pitchFamily="34" charset="0"/>
              <a:cs typeface="Avenir LT Std 35 Light"/>
            </a:endParaRPr>
          </a:p>
        </p:txBody>
      </p:sp>
      <p:sp>
        <p:nvSpPr>
          <p:cNvPr id="37" name="Titel 1">
            <a:extLst>
              <a:ext uri="{FF2B5EF4-FFF2-40B4-BE49-F238E27FC236}">
                <a16:creationId xmlns:a16="http://schemas.microsoft.com/office/drawing/2014/main" id="{B4148A24-C4C2-2844-8A56-5059E3CC7DFD}"/>
              </a:ext>
            </a:extLst>
          </p:cNvPr>
          <p:cNvSpPr txBox="1">
            <a:spLocks/>
          </p:cNvSpPr>
          <p:nvPr/>
        </p:nvSpPr>
        <p:spPr>
          <a:xfrm>
            <a:off x="5451676" y="1838095"/>
            <a:ext cx="3113768" cy="4335692"/>
          </a:xfrm>
          <a:prstGeom prst="rect">
            <a:avLst/>
          </a:prstGeom>
          <a:solidFill>
            <a:schemeClr val="bg1">
              <a:lumMod val="95000"/>
            </a:schemeClr>
          </a:solidFill>
          <a:ln>
            <a:noFill/>
          </a:ln>
          <a:effectLst>
            <a:outerShdw blurRad="215900" dist="127000" dir="8100000" sx="98000" sy="98000" algn="tr" rotWithShape="0">
              <a:prstClr val="black">
                <a:alpha val="20000"/>
              </a:prstClr>
            </a:outerShdw>
          </a:effectLst>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endParaRPr lang="da-DK" sz="1100" dirty="0">
              <a:latin typeface="Avenir Roman" panose="02000503020000020003" pitchFamily="2" charset="0"/>
            </a:endParaRPr>
          </a:p>
        </p:txBody>
      </p:sp>
      <p:sp>
        <p:nvSpPr>
          <p:cNvPr id="5" name="Tekstfelt 4">
            <a:extLst>
              <a:ext uri="{FF2B5EF4-FFF2-40B4-BE49-F238E27FC236}">
                <a16:creationId xmlns:a16="http://schemas.microsoft.com/office/drawing/2014/main" id="{2910AD20-B641-4640-9830-0F2D0372DF98}"/>
              </a:ext>
            </a:extLst>
          </p:cNvPr>
          <p:cNvSpPr txBox="1"/>
          <p:nvPr/>
        </p:nvSpPr>
        <p:spPr>
          <a:xfrm>
            <a:off x="5613721" y="2125071"/>
            <a:ext cx="2696901" cy="3108543"/>
          </a:xfrm>
          <a:prstGeom prst="rect">
            <a:avLst/>
          </a:prstGeom>
          <a:noFill/>
        </p:spPr>
        <p:txBody>
          <a:bodyPr wrap="square" rtlCol="0">
            <a:spAutoFit/>
          </a:bodyPr>
          <a:lstStyle/>
          <a:p>
            <a:r>
              <a:rPr lang="da-DK" sz="1400" b="1" dirty="0">
                <a:latin typeface="Avenir Next" panose="020B0503020202020204" pitchFamily="34" charset="0"/>
              </a:rPr>
              <a:t>Hvad sker der før mødet?</a:t>
            </a: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r>
              <a:rPr lang="da-DK" sz="1400" b="1" dirty="0">
                <a:latin typeface="Avenir Next" panose="020B0503020202020204" pitchFamily="34" charset="0"/>
              </a:rPr>
              <a:t>Hvad sker der under mødet?</a:t>
            </a: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endParaRPr lang="da-DK" sz="1400" b="1" dirty="0">
              <a:latin typeface="Avenir Next" panose="020B0503020202020204" pitchFamily="34" charset="0"/>
            </a:endParaRPr>
          </a:p>
          <a:p>
            <a:r>
              <a:rPr lang="da-DK" sz="1400" b="1" dirty="0">
                <a:latin typeface="Avenir Next" panose="020B0503020202020204" pitchFamily="34" charset="0"/>
              </a:rPr>
              <a:t>Hvad sker der efter mødet?</a:t>
            </a:r>
          </a:p>
        </p:txBody>
      </p:sp>
      <p:sp>
        <p:nvSpPr>
          <p:cNvPr id="38" name="Tekstfelt 37">
            <a:extLst>
              <a:ext uri="{FF2B5EF4-FFF2-40B4-BE49-F238E27FC236}">
                <a16:creationId xmlns:a16="http://schemas.microsoft.com/office/drawing/2014/main" id="{75D1212C-0644-A64E-986B-9CEE8BF9E163}"/>
              </a:ext>
            </a:extLst>
          </p:cNvPr>
          <p:cNvSpPr txBox="1"/>
          <p:nvPr/>
        </p:nvSpPr>
        <p:spPr>
          <a:xfrm>
            <a:off x="432366" y="1838095"/>
            <a:ext cx="4764487" cy="4154984"/>
          </a:xfrm>
          <a:prstGeom prst="rect">
            <a:avLst/>
          </a:prstGeom>
          <a:noFill/>
        </p:spPr>
        <p:txBody>
          <a:bodyPr wrap="square" rtlCol="0">
            <a:spAutoFit/>
          </a:bodyPr>
          <a:lstStyle/>
          <a:p>
            <a:r>
              <a:rPr lang="da-DK" sz="1200" dirty="0">
                <a:latin typeface="Avenir Next" panose="020B0503020202020204" pitchFamily="34" charset="0"/>
              </a:rPr>
              <a:t>Hvilke typer af møder/elementer har I brug for?</a:t>
            </a:r>
          </a:p>
          <a:p>
            <a:endParaRPr lang="da-DK" sz="1200" dirty="0">
              <a:latin typeface="Avenir Next" panose="020B0503020202020204" pitchFamily="34" charset="0"/>
            </a:endParaRPr>
          </a:p>
          <a:p>
            <a:endParaRPr lang="da-DK" sz="1200" dirty="0">
              <a:latin typeface="Avenir Next" panose="020B0503020202020204" pitchFamily="34" charset="0"/>
            </a:endParaRPr>
          </a:p>
          <a:p>
            <a:endParaRPr lang="da-DK" sz="1200" dirty="0">
              <a:latin typeface="Avenir Next" panose="020B0503020202020204" pitchFamily="34" charset="0"/>
            </a:endParaRPr>
          </a:p>
          <a:p>
            <a:r>
              <a:rPr lang="da-DK" sz="1200" dirty="0">
                <a:latin typeface="Avenir Next" panose="020B0503020202020204" pitchFamily="34" charset="0"/>
              </a:rPr>
              <a:t>Hvem procesleder møderne?</a:t>
            </a:r>
          </a:p>
          <a:p>
            <a:endParaRPr lang="da-DK" sz="1200" dirty="0">
              <a:latin typeface="Avenir Next" panose="020B0503020202020204" pitchFamily="34" charset="0"/>
            </a:endParaRPr>
          </a:p>
          <a:p>
            <a:endParaRPr lang="da-DK" sz="1200" dirty="0">
              <a:latin typeface="Avenir Next" panose="020B0503020202020204" pitchFamily="34" charset="0"/>
            </a:endParaRPr>
          </a:p>
          <a:p>
            <a:endParaRPr lang="da-DK" sz="1200" dirty="0">
              <a:latin typeface="Avenir Next" panose="020B0503020202020204" pitchFamily="34" charset="0"/>
            </a:endParaRPr>
          </a:p>
          <a:p>
            <a:r>
              <a:rPr lang="da-DK" sz="1200" dirty="0">
                <a:latin typeface="Avenir Next" panose="020B0503020202020204" pitchFamily="34" charset="0"/>
                <a:cs typeface="Avenir LT Std 35 Light"/>
              </a:rPr>
              <a:t>Hvam skal inddrages på møderne udover bestyrelsens medlemmer?</a:t>
            </a:r>
          </a:p>
          <a:p>
            <a:endParaRPr lang="da-DK" sz="1200" dirty="0">
              <a:latin typeface="Avenir Next" panose="020B0503020202020204" pitchFamily="34" charset="0"/>
            </a:endParaRPr>
          </a:p>
          <a:p>
            <a:endParaRPr lang="da-DK" sz="1200" dirty="0">
              <a:latin typeface="Avenir Next" panose="020B0503020202020204" pitchFamily="34" charset="0"/>
            </a:endParaRPr>
          </a:p>
          <a:p>
            <a:endParaRPr lang="da-DK" sz="1200" dirty="0">
              <a:latin typeface="Avenir Next" panose="020B0503020202020204" pitchFamily="34" charset="0"/>
            </a:endParaRPr>
          </a:p>
          <a:p>
            <a:r>
              <a:rPr lang="da-DK" sz="1200" dirty="0">
                <a:latin typeface="Avenir Next" panose="020B0503020202020204" pitchFamily="34" charset="0"/>
              </a:rPr>
              <a:t>Hvilke principper er vigtige for, at jeres møder er optimale?</a:t>
            </a:r>
          </a:p>
          <a:p>
            <a:endParaRPr lang="da-DK" sz="1200" dirty="0">
              <a:latin typeface="Avenir Next" panose="020B0503020202020204" pitchFamily="34" charset="0"/>
            </a:endParaRPr>
          </a:p>
          <a:p>
            <a:endParaRPr lang="da-DK" sz="1200" dirty="0">
              <a:latin typeface="Avenir Next" panose="020B0503020202020204" pitchFamily="34" charset="0"/>
            </a:endParaRPr>
          </a:p>
          <a:p>
            <a:endParaRPr lang="da-DK" sz="1200" dirty="0">
              <a:latin typeface="Avenir Next" panose="020B0503020202020204" pitchFamily="34" charset="0"/>
            </a:endParaRPr>
          </a:p>
          <a:p>
            <a:r>
              <a:rPr lang="da-DK" sz="1200" dirty="0">
                <a:latin typeface="Avenir Next" panose="020B0503020202020204" pitchFamily="34" charset="0"/>
              </a:rPr>
              <a:t>Hvad </a:t>
            </a:r>
            <a:r>
              <a:rPr lang="da-DK" sz="1200" u="sng" dirty="0">
                <a:latin typeface="Avenir Next" panose="020B0503020202020204" pitchFamily="34" charset="0"/>
              </a:rPr>
              <a:t>skal</a:t>
            </a:r>
            <a:r>
              <a:rPr lang="da-DK" sz="1200" dirty="0">
                <a:latin typeface="Avenir Next" panose="020B0503020202020204" pitchFamily="34" charset="0"/>
              </a:rPr>
              <a:t> der komme ud af jeres møder?</a:t>
            </a:r>
          </a:p>
          <a:p>
            <a:endParaRPr lang="da-DK" sz="1200" dirty="0">
              <a:latin typeface="Avenir Next" panose="020B0503020202020204" pitchFamily="34" charset="0"/>
            </a:endParaRPr>
          </a:p>
          <a:p>
            <a:endParaRPr lang="da-DK" sz="1200" dirty="0">
              <a:latin typeface="Avenir Next" panose="020B0503020202020204" pitchFamily="34" charset="0"/>
            </a:endParaRPr>
          </a:p>
          <a:p>
            <a:endParaRPr lang="da-DK" sz="1200" dirty="0">
              <a:latin typeface="Avenir Next" panose="020B0503020202020204" pitchFamily="34" charset="0"/>
            </a:endParaRPr>
          </a:p>
          <a:p>
            <a:r>
              <a:rPr lang="da-DK" sz="1200" dirty="0">
                <a:latin typeface="Avenir Next" panose="020B0503020202020204" pitchFamily="34" charset="0"/>
              </a:rPr>
              <a:t>Hvordan inddrager og evaluerer I på møderne?</a:t>
            </a:r>
          </a:p>
        </p:txBody>
      </p:sp>
      <p:pic>
        <p:nvPicPr>
          <p:cNvPr id="31" name="Billede 30" descr="Et billede, der indeholder objekt&#10;&#10;&#10;&#10;Automatisk oprettet beskrivelse">
            <a:extLst>
              <a:ext uri="{FF2B5EF4-FFF2-40B4-BE49-F238E27FC236}">
                <a16:creationId xmlns:a16="http://schemas.microsoft.com/office/drawing/2014/main" id="{C425FB2C-9CF0-164C-8F81-1DC82EFC8A02}"/>
              </a:ext>
            </a:extLst>
          </p:cNvPr>
          <p:cNvPicPr>
            <a:picLocks noChangeAspect="1"/>
          </p:cNvPicPr>
          <p:nvPr/>
        </p:nvPicPr>
        <p:blipFill>
          <a:blip r:embed="rId2"/>
          <a:stretch>
            <a:fillRect/>
          </a:stretch>
        </p:blipFill>
        <p:spPr>
          <a:xfrm>
            <a:off x="516649" y="864921"/>
            <a:ext cx="720363" cy="500463"/>
          </a:xfrm>
          <a:prstGeom prst="rect">
            <a:avLst/>
          </a:prstGeom>
        </p:spPr>
      </p:pic>
    </p:spTree>
    <p:extLst>
      <p:ext uri="{BB962C8B-B14F-4D97-AF65-F5344CB8AC3E}">
        <p14:creationId xmlns:p14="http://schemas.microsoft.com/office/powerpoint/2010/main" val="368317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01D1474-8DCB-1A45-B581-87E537609E4C}"/>
              </a:ext>
            </a:extLst>
          </p:cNvPr>
          <p:cNvSpPr>
            <a:spLocks noGrp="1"/>
          </p:cNvSpPr>
          <p:nvPr>
            <p:ph type="title"/>
          </p:nvPr>
        </p:nvSpPr>
        <p:spPr>
          <a:xfrm>
            <a:off x="1413893" y="256655"/>
            <a:ext cx="7886700" cy="1325563"/>
          </a:xfrm>
        </p:spPr>
        <p:txBody>
          <a:bodyPr/>
          <a:lstStyle/>
          <a:p>
            <a:pPr>
              <a:lnSpc>
                <a:spcPct val="120000"/>
              </a:lnSpc>
            </a:pPr>
            <a:r>
              <a:rPr lang="da-DK" sz="1500" dirty="0"/>
              <a:t>Skabelon:</a:t>
            </a:r>
            <a:br>
              <a:rPr lang="da-DK" dirty="0"/>
            </a:br>
            <a:r>
              <a:rPr lang="da-DK" dirty="0"/>
              <a:t>Mødestruktur og indhold</a:t>
            </a:r>
          </a:p>
        </p:txBody>
      </p:sp>
      <p:sp>
        <p:nvSpPr>
          <p:cNvPr id="8" name="Ellipse 7">
            <a:extLst>
              <a:ext uri="{FF2B5EF4-FFF2-40B4-BE49-F238E27FC236}">
                <a16:creationId xmlns:a16="http://schemas.microsoft.com/office/drawing/2014/main" id="{0C7AD5F5-7BBD-0F41-B765-74BBE5072AEC}"/>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 name="Billede 8">
            <a:extLst>
              <a:ext uri="{FF2B5EF4-FFF2-40B4-BE49-F238E27FC236}">
                <a16:creationId xmlns:a16="http://schemas.microsoft.com/office/drawing/2014/main" id="{F1D5D846-10FF-5C4D-B1A7-BFEA716086C4}"/>
              </a:ext>
            </a:extLst>
          </p:cNvPr>
          <p:cNvPicPr>
            <a:picLocks noChangeAspect="1"/>
          </p:cNvPicPr>
          <p:nvPr/>
        </p:nvPicPr>
        <p:blipFill>
          <a:blip r:embed="rId2"/>
          <a:stretch>
            <a:fillRect/>
          </a:stretch>
        </p:blipFill>
        <p:spPr>
          <a:xfrm>
            <a:off x="625047" y="819095"/>
            <a:ext cx="462317" cy="606481"/>
          </a:xfrm>
          <a:prstGeom prst="rect">
            <a:avLst/>
          </a:prstGeom>
        </p:spPr>
      </p:pic>
      <p:sp>
        <p:nvSpPr>
          <p:cNvPr id="10" name="Pladsholder til diasnummer 3">
            <a:extLst>
              <a:ext uri="{FF2B5EF4-FFF2-40B4-BE49-F238E27FC236}">
                <a16:creationId xmlns:a16="http://schemas.microsoft.com/office/drawing/2014/main" id="{0A459AA7-2711-914F-84DE-2B9C68E9C6F7}"/>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22</a:t>
            </a:fld>
            <a:endParaRPr lang="da-DK" sz="1000" dirty="0">
              <a:latin typeface="Avenir Next" panose="020B0503020202020204" pitchFamily="34" charset="0"/>
              <a:cs typeface="Avenir LT Std 35 Light"/>
            </a:endParaRPr>
          </a:p>
        </p:txBody>
      </p:sp>
      <p:graphicFrame>
        <p:nvGraphicFramePr>
          <p:cNvPr id="12" name="Tabel 11">
            <a:extLst>
              <a:ext uri="{FF2B5EF4-FFF2-40B4-BE49-F238E27FC236}">
                <a16:creationId xmlns:a16="http://schemas.microsoft.com/office/drawing/2014/main" id="{109E52F5-52B6-AA41-A4BE-5DEDDA9D9B9B}"/>
              </a:ext>
            </a:extLst>
          </p:cNvPr>
          <p:cNvGraphicFramePr>
            <a:graphicFrameLocks noGrp="1"/>
          </p:cNvGraphicFramePr>
          <p:nvPr>
            <p:extLst>
              <p:ext uri="{D42A27DB-BD31-4B8C-83A1-F6EECF244321}">
                <p14:modId xmlns:p14="http://schemas.microsoft.com/office/powerpoint/2010/main" val="2983985959"/>
              </p:ext>
            </p:extLst>
          </p:nvPr>
        </p:nvGraphicFramePr>
        <p:xfrm>
          <a:off x="432366" y="1723441"/>
          <a:ext cx="8133077" cy="4434925"/>
        </p:xfrm>
        <a:graphic>
          <a:graphicData uri="http://schemas.openxmlformats.org/drawingml/2006/table">
            <a:tbl>
              <a:tblPr firstRow="1" bandRow="1">
                <a:effectLst/>
                <a:tableStyleId>{93296810-A885-4BE3-A3E7-6D5BEEA58F35}</a:tableStyleId>
              </a:tblPr>
              <a:tblGrid>
                <a:gridCol w="2831695">
                  <a:extLst>
                    <a:ext uri="{9D8B030D-6E8A-4147-A177-3AD203B41FA5}">
                      <a16:colId xmlns:a16="http://schemas.microsoft.com/office/drawing/2014/main" val="2578123919"/>
                    </a:ext>
                  </a:extLst>
                </a:gridCol>
                <a:gridCol w="3842795">
                  <a:extLst>
                    <a:ext uri="{9D8B030D-6E8A-4147-A177-3AD203B41FA5}">
                      <a16:colId xmlns:a16="http://schemas.microsoft.com/office/drawing/2014/main" val="3207197065"/>
                    </a:ext>
                  </a:extLst>
                </a:gridCol>
                <a:gridCol w="1458587">
                  <a:extLst>
                    <a:ext uri="{9D8B030D-6E8A-4147-A177-3AD203B41FA5}">
                      <a16:colId xmlns:a16="http://schemas.microsoft.com/office/drawing/2014/main" val="3290197232"/>
                    </a:ext>
                  </a:extLst>
                </a:gridCol>
              </a:tblGrid>
              <a:tr h="478993">
                <a:tc>
                  <a:txBody>
                    <a:bodyPr/>
                    <a:lstStyle/>
                    <a:p>
                      <a:pPr algn="ctr"/>
                      <a:r>
                        <a:rPr lang="da-DK" sz="1600" b="0" dirty="0">
                          <a:latin typeface="Avenir Next" panose="020B0503020202020204" pitchFamily="34" charset="0"/>
                        </a:rPr>
                        <a:t>Indholdspunkt og ansvarlig</a:t>
                      </a:r>
                      <a:endParaRPr lang="da-DK" sz="1200" b="0" dirty="0">
                        <a:latin typeface="Avenir Next" panose="020B0503020202020204" pitchFamily="34" charset="0"/>
                      </a:endParaRP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600" b="0" dirty="0">
                          <a:latin typeface="Avenir Next" panose="020B0503020202020204" pitchFamily="34" charset="0"/>
                        </a:rPr>
                        <a:t>Formål og indhold</a:t>
                      </a:r>
                      <a:endParaRPr lang="da-DK" sz="1200" b="0" dirty="0">
                        <a:latin typeface="Avenir Next" panose="020B0503020202020204" pitchFamily="34" charset="0"/>
                      </a:endParaRPr>
                    </a:p>
                  </a:txBody>
                  <a:tcPr marT="144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600" b="0" dirty="0">
                          <a:latin typeface="Avenir Next" panose="020B0503020202020204" pitchFamily="34" charset="0"/>
                        </a:rPr>
                        <a:t>Tid</a:t>
                      </a:r>
                      <a:endParaRPr lang="da-DK" sz="1200" b="0" dirty="0">
                        <a:latin typeface="Avenir Next" panose="020B0503020202020204" pitchFamily="34" charset="0"/>
                      </a:endParaRPr>
                    </a:p>
                  </a:txBody>
                  <a:tcPr marT="144000"/>
                </a:tc>
                <a:extLst>
                  <a:ext uri="{0D108BD9-81ED-4DB2-BD59-A6C34878D82A}">
                    <a16:rowId xmlns:a16="http://schemas.microsoft.com/office/drawing/2014/main" val="1983787731"/>
                  </a:ext>
                </a:extLst>
              </a:tr>
              <a:tr h="988983">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595480045"/>
                  </a:ext>
                </a:extLst>
              </a:tr>
              <a:tr h="988983">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2978533511"/>
                  </a:ext>
                </a:extLst>
              </a:tr>
              <a:tr h="988983">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681675458"/>
                  </a:ext>
                </a:extLst>
              </a:tr>
              <a:tr h="988983">
                <a:tc>
                  <a:txBody>
                    <a:bodyPr/>
                    <a:lstStyle/>
                    <a:p>
                      <a:pPr algn="ctr"/>
                      <a:endParaRPr lang="da-DK" b="0" dirty="0">
                        <a:latin typeface="Avenir Next" panose="020B0503020202020204" pitchFamily="34" charset="0"/>
                      </a:endParaRPr>
                    </a:p>
                  </a:txBody>
                  <a:tcPr vert="vert270" anchor="ct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242597111"/>
                  </a:ext>
                </a:extLst>
              </a:tr>
            </a:tbl>
          </a:graphicData>
        </a:graphic>
      </p:graphicFrame>
    </p:spTree>
    <p:extLst>
      <p:ext uri="{BB962C8B-B14F-4D97-AF65-F5344CB8AC3E}">
        <p14:creationId xmlns:p14="http://schemas.microsoft.com/office/powerpoint/2010/main" val="94092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lede 33">
            <a:extLst>
              <a:ext uri="{FF2B5EF4-FFF2-40B4-BE49-F238E27FC236}">
                <a16:creationId xmlns:a16="http://schemas.microsoft.com/office/drawing/2014/main" id="{9B7FE48C-C34B-D64A-A4EF-B19F47BE4DA7}"/>
              </a:ext>
            </a:extLst>
          </p:cNvPr>
          <p:cNvPicPr>
            <a:picLocks noChangeAspect="1"/>
          </p:cNvPicPr>
          <p:nvPr/>
        </p:nvPicPr>
        <p:blipFill>
          <a:blip r:embed="rId2"/>
          <a:stretch>
            <a:fillRect/>
          </a:stretch>
        </p:blipFill>
        <p:spPr>
          <a:xfrm>
            <a:off x="4125047" y="104502"/>
            <a:ext cx="4676328" cy="6635931"/>
          </a:xfrm>
          <a:prstGeom prst="rect">
            <a:avLst/>
          </a:prstGeom>
        </p:spPr>
      </p:pic>
      <p:sp>
        <p:nvSpPr>
          <p:cNvPr id="3" name="Pladsholder til indhold 2">
            <a:extLst>
              <a:ext uri="{FF2B5EF4-FFF2-40B4-BE49-F238E27FC236}">
                <a16:creationId xmlns:a16="http://schemas.microsoft.com/office/drawing/2014/main" id="{ED9A3659-60D6-EC4E-BE5C-429ECC7F60D0}"/>
              </a:ext>
            </a:extLst>
          </p:cNvPr>
          <p:cNvSpPr>
            <a:spLocks noGrp="1"/>
          </p:cNvSpPr>
          <p:nvPr>
            <p:ph idx="1"/>
          </p:nvPr>
        </p:nvSpPr>
        <p:spPr>
          <a:xfrm>
            <a:off x="352540" y="2312825"/>
            <a:ext cx="3202412" cy="4043525"/>
          </a:xfrm>
        </p:spPr>
        <p:txBody>
          <a:bodyPr/>
          <a:lstStyle/>
          <a:p>
            <a:r>
              <a:rPr lang="da-DK" dirty="0"/>
              <a:t>Strategisk ledelse er altid bundet op på strategien og visionen. Derfor er visionen det første punkt i arbejdet med strategisk ledelse. Derfra formuleres de værdier, der skal være fundamentet for, hvordan visionen bliver omsat til handling. Med værdierne på plads kan visionen konkretiseres i strategiske mål og operationaliseres gennem delaftaler og planlagte møder i årshjulet.</a:t>
            </a:r>
          </a:p>
          <a:p>
            <a:r>
              <a:rPr lang="da-DK" dirty="0"/>
              <a:t>Alle elementerne er visualiseret i modellen til højre. De følgende værktøjer og skabeloner hjælper til at fylde felterne ud og gøre visionen til virkelighed.</a:t>
            </a:r>
          </a:p>
        </p:txBody>
      </p:sp>
      <p:sp>
        <p:nvSpPr>
          <p:cNvPr id="6" name="Pladsholder til diasnummer 3">
            <a:extLst>
              <a:ext uri="{FF2B5EF4-FFF2-40B4-BE49-F238E27FC236}">
                <a16:creationId xmlns:a16="http://schemas.microsoft.com/office/drawing/2014/main" id="{B1B8DA7A-9B4B-6E4A-A687-CFE8C1246C6E}"/>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3</a:t>
            </a:fld>
            <a:endParaRPr lang="da-DK" sz="1000" dirty="0">
              <a:latin typeface="Avenir Next" panose="020B0503020202020204" pitchFamily="34" charset="0"/>
              <a:cs typeface="Avenir LT Std 35 Light"/>
            </a:endParaRPr>
          </a:p>
        </p:txBody>
      </p:sp>
      <p:sp>
        <p:nvSpPr>
          <p:cNvPr id="10" name="Pladsholder til indhold 2">
            <a:extLst>
              <a:ext uri="{FF2B5EF4-FFF2-40B4-BE49-F238E27FC236}">
                <a16:creationId xmlns:a16="http://schemas.microsoft.com/office/drawing/2014/main" id="{527ACD98-A068-0F44-AA6B-AA0106284205}"/>
              </a:ext>
            </a:extLst>
          </p:cNvPr>
          <p:cNvSpPr txBox="1">
            <a:spLocks/>
          </p:cNvSpPr>
          <p:nvPr/>
        </p:nvSpPr>
        <p:spPr>
          <a:xfrm>
            <a:off x="4862006" y="587266"/>
            <a:ext cx="3202412" cy="40668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2800" b="1" dirty="0"/>
              <a:t>VISION</a:t>
            </a:r>
          </a:p>
        </p:txBody>
      </p:sp>
      <p:sp>
        <p:nvSpPr>
          <p:cNvPr id="11" name="Pladsholder til indhold 2">
            <a:extLst>
              <a:ext uri="{FF2B5EF4-FFF2-40B4-BE49-F238E27FC236}">
                <a16:creationId xmlns:a16="http://schemas.microsoft.com/office/drawing/2014/main" id="{4EAEF293-12C0-4747-812C-B733F9EF2BBE}"/>
              </a:ext>
            </a:extLst>
          </p:cNvPr>
          <p:cNvSpPr txBox="1">
            <a:spLocks/>
          </p:cNvSpPr>
          <p:nvPr/>
        </p:nvSpPr>
        <p:spPr>
          <a:xfrm>
            <a:off x="4862006" y="1880881"/>
            <a:ext cx="3202412" cy="670560"/>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Strategiske mål</a:t>
            </a:r>
          </a:p>
        </p:txBody>
      </p:sp>
      <p:sp>
        <p:nvSpPr>
          <p:cNvPr id="12" name="Pladsholder til indhold 2">
            <a:extLst>
              <a:ext uri="{FF2B5EF4-FFF2-40B4-BE49-F238E27FC236}">
                <a16:creationId xmlns:a16="http://schemas.microsoft.com/office/drawing/2014/main" id="{740F74C7-1D24-0845-A9D2-1B0D71E0A4F7}"/>
              </a:ext>
            </a:extLst>
          </p:cNvPr>
          <p:cNvSpPr txBox="1">
            <a:spLocks/>
          </p:cNvSpPr>
          <p:nvPr/>
        </p:nvSpPr>
        <p:spPr>
          <a:xfrm rot="16200000">
            <a:off x="3232627" y="3679059"/>
            <a:ext cx="3108960" cy="8203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Delaftaler</a:t>
            </a:r>
          </a:p>
        </p:txBody>
      </p:sp>
      <p:sp>
        <p:nvSpPr>
          <p:cNvPr id="13" name="Pladsholder til indhold 2">
            <a:extLst>
              <a:ext uri="{FF2B5EF4-FFF2-40B4-BE49-F238E27FC236}">
                <a16:creationId xmlns:a16="http://schemas.microsoft.com/office/drawing/2014/main" id="{6EF24FBB-4A68-8F4E-9F2C-ED77F1DFD568}"/>
              </a:ext>
            </a:extLst>
          </p:cNvPr>
          <p:cNvSpPr txBox="1">
            <a:spLocks/>
          </p:cNvSpPr>
          <p:nvPr/>
        </p:nvSpPr>
        <p:spPr>
          <a:xfrm rot="16200000">
            <a:off x="4061832" y="3679059"/>
            <a:ext cx="3108960" cy="8203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Delaftaler</a:t>
            </a:r>
          </a:p>
        </p:txBody>
      </p:sp>
      <p:sp>
        <p:nvSpPr>
          <p:cNvPr id="14" name="Pladsholder til indhold 2">
            <a:extLst>
              <a:ext uri="{FF2B5EF4-FFF2-40B4-BE49-F238E27FC236}">
                <a16:creationId xmlns:a16="http://schemas.microsoft.com/office/drawing/2014/main" id="{C3F61657-1F6B-4349-8A4E-1599E0854E35}"/>
              </a:ext>
            </a:extLst>
          </p:cNvPr>
          <p:cNvSpPr txBox="1">
            <a:spLocks/>
          </p:cNvSpPr>
          <p:nvPr/>
        </p:nvSpPr>
        <p:spPr>
          <a:xfrm rot="16200000">
            <a:off x="4891037" y="3679059"/>
            <a:ext cx="3108960" cy="8203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Delaftaler</a:t>
            </a:r>
          </a:p>
        </p:txBody>
      </p:sp>
      <p:sp>
        <p:nvSpPr>
          <p:cNvPr id="15" name="Pladsholder til indhold 2">
            <a:extLst>
              <a:ext uri="{FF2B5EF4-FFF2-40B4-BE49-F238E27FC236}">
                <a16:creationId xmlns:a16="http://schemas.microsoft.com/office/drawing/2014/main" id="{7917249C-2F3A-1E4A-BB39-2DE32545FAC3}"/>
              </a:ext>
            </a:extLst>
          </p:cNvPr>
          <p:cNvSpPr txBox="1">
            <a:spLocks/>
          </p:cNvSpPr>
          <p:nvPr/>
        </p:nvSpPr>
        <p:spPr>
          <a:xfrm rot="16200000">
            <a:off x="5720242" y="3679058"/>
            <a:ext cx="3108960" cy="8203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Delaftaler</a:t>
            </a:r>
          </a:p>
        </p:txBody>
      </p:sp>
      <p:sp>
        <p:nvSpPr>
          <p:cNvPr id="16" name="Pladsholder til indhold 2">
            <a:extLst>
              <a:ext uri="{FF2B5EF4-FFF2-40B4-BE49-F238E27FC236}">
                <a16:creationId xmlns:a16="http://schemas.microsoft.com/office/drawing/2014/main" id="{857BA0E8-921A-514A-ACB6-879226B8B12A}"/>
              </a:ext>
            </a:extLst>
          </p:cNvPr>
          <p:cNvSpPr txBox="1">
            <a:spLocks/>
          </p:cNvSpPr>
          <p:nvPr/>
        </p:nvSpPr>
        <p:spPr>
          <a:xfrm rot="16200000">
            <a:off x="6549448" y="3679058"/>
            <a:ext cx="3108960" cy="8203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Delaftaler</a:t>
            </a:r>
          </a:p>
        </p:txBody>
      </p:sp>
      <p:sp>
        <p:nvSpPr>
          <p:cNvPr id="17" name="Pladsholder til indhold 2">
            <a:extLst>
              <a:ext uri="{FF2B5EF4-FFF2-40B4-BE49-F238E27FC236}">
                <a16:creationId xmlns:a16="http://schemas.microsoft.com/office/drawing/2014/main" id="{C7604EEE-B461-1949-B290-D35EB358A89F}"/>
              </a:ext>
            </a:extLst>
          </p:cNvPr>
          <p:cNvSpPr txBox="1">
            <a:spLocks/>
          </p:cNvSpPr>
          <p:nvPr/>
        </p:nvSpPr>
        <p:spPr>
          <a:xfrm>
            <a:off x="4830639" y="5689675"/>
            <a:ext cx="3202412" cy="670560"/>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solidFill>
                  <a:schemeClr val="bg1"/>
                </a:solidFill>
              </a:rPr>
              <a:t>Årshjul og møder</a:t>
            </a:r>
          </a:p>
        </p:txBody>
      </p:sp>
      <p:sp>
        <p:nvSpPr>
          <p:cNvPr id="18" name="Pladsholder til indhold 2">
            <a:extLst>
              <a:ext uri="{FF2B5EF4-FFF2-40B4-BE49-F238E27FC236}">
                <a16:creationId xmlns:a16="http://schemas.microsoft.com/office/drawing/2014/main" id="{3A57B9B7-9F5F-D645-8EF2-92C8CC95E311}"/>
              </a:ext>
            </a:extLst>
          </p:cNvPr>
          <p:cNvSpPr txBox="1">
            <a:spLocks/>
          </p:cNvSpPr>
          <p:nvPr/>
        </p:nvSpPr>
        <p:spPr>
          <a:xfrm>
            <a:off x="4844311" y="166248"/>
            <a:ext cx="3202412" cy="231537"/>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dirty="0"/>
              <a:t>Værdier</a:t>
            </a:r>
          </a:p>
        </p:txBody>
      </p:sp>
      <p:sp>
        <p:nvSpPr>
          <p:cNvPr id="19" name="Pladsholder til indhold 2">
            <a:extLst>
              <a:ext uri="{FF2B5EF4-FFF2-40B4-BE49-F238E27FC236}">
                <a16:creationId xmlns:a16="http://schemas.microsoft.com/office/drawing/2014/main" id="{C0D2D7D4-8F55-524E-AE85-766BE3ADA1DE}"/>
              </a:ext>
            </a:extLst>
          </p:cNvPr>
          <p:cNvSpPr txBox="1">
            <a:spLocks/>
          </p:cNvSpPr>
          <p:nvPr/>
        </p:nvSpPr>
        <p:spPr>
          <a:xfrm>
            <a:off x="4901516" y="6477904"/>
            <a:ext cx="3202412" cy="231537"/>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dirty="0"/>
              <a:t>Værdier</a:t>
            </a:r>
          </a:p>
        </p:txBody>
      </p:sp>
      <p:sp>
        <p:nvSpPr>
          <p:cNvPr id="20" name="Pladsholder til indhold 2">
            <a:extLst>
              <a:ext uri="{FF2B5EF4-FFF2-40B4-BE49-F238E27FC236}">
                <a16:creationId xmlns:a16="http://schemas.microsoft.com/office/drawing/2014/main" id="{099F1EC1-2228-FF4E-A444-6DACECFAF4BE}"/>
              </a:ext>
            </a:extLst>
          </p:cNvPr>
          <p:cNvSpPr txBox="1">
            <a:spLocks/>
          </p:cNvSpPr>
          <p:nvPr/>
        </p:nvSpPr>
        <p:spPr>
          <a:xfrm rot="16200000">
            <a:off x="2680788" y="3377863"/>
            <a:ext cx="3202412" cy="231537"/>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dirty="0"/>
              <a:t>Værdier</a:t>
            </a:r>
          </a:p>
        </p:txBody>
      </p:sp>
      <p:sp>
        <p:nvSpPr>
          <p:cNvPr id="21" name="Pladsholder til indhold 2">
            <a:extLst>
              <a:ext uri="{FF2B5EF4-FFF2-40B4-BE49-F238E27FC236}">
                <a16:creationId xmlns:a16="http://schemas.microsoft.com/office/drawing/2014/main" id="{84BC5B76-0305-3340-8324-20F5FA1CC086}"/>
              </a:ext>
            </a:extLst>
          </p:cNvPr>
          <p:cNvSpPr txBox="1">
            <a:spLocks/>
          </p:cNvSpPr>
          <p:nvPr/>
        </p:nvSpPr>
        <p:spPr>
          <a:xfrm rot="5400000">
            <a:off x="7037519" y="3346582"/>
            <a:ext cx="3202412" cy="231537"/>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dirty="0"/>
              <a:t>Værdier</a:t>
            </a:r>
          </a:p>
        </p:txBody>
      </p:sp>
      <p:sp>
        <p:nvSpPr>
          <p:cNvPr id="26" name="Titel 1">
            <a:extLst>
              <a:ext uri="{FF2B5EF4-FFF2-40B4-BE49-F238E27FC236}">
                <a16:creationId xmlns:a16="http://schemas.microsoft.com/office/drawing/2014/main" id="{801CA8B9-A282-6148-BAF9-BC811BDD1505}"/>
              </a:ext>
            </a:extLst>
          </p:cNvPr>
          <p:cNvSpPr>
            <a:spLocks noGrp="1"/>
          </p:cNvSpPr>
          <p:nvPr>
            <p:ph type="title"/>
          </p:nvPr>
        </p:nvSpPr>
        <p:spPr>
          <a:xfrm>
            <a:off x="352540" y="256655"/>
            <a:ext cx="4219460" cy="1852561"/>
          </a:xfrm>
        </p:spPr>
        <p:txBody>
          <a:bodyPr/>
          <a:lstStyle/>
          <a:p>
            <a:pPr>
              <a:lnSpc>
                <a:spcPct val="120000"/>
              </a:lnSpc>
            </a:pPr>
            <a:r>
              <a:rPr lang="da-DK" sz="1500" dirty="0"/>
              <a:t>Model:</a:t>
            </a:r>
            <a:br>
              <a:rPr lang="da-DK" dirty="0"/>
            </a:br>
            <a:r>
              <a:rPr lang="da-DK" dirty="0"/>
              <a:t>Fra vision til handling</a:t>
            </a:r>
          </a:p>
        </p:txBody>
      </p:sp>
      <p:sp>
        <p:nvSpPr>
          <p:cNvPr id="30" name="Pladsholder til indhold 2">
            <a:extLst>
              <a:ext uri="{FF2B5EF4-FFF2-40B4-BE49-F238E27FC236}">
                <a16:creationId xmlns:a16="http://schemas.microsoft.com/office/drawing/2014/main" id="{5DB8C491-A396-F648-9B89-EE0D140A109B}"/>
              </a:ext>
            </a:extLst>
          </p:cNvPr>
          <p:cNvSpPr txBox="1">
            <a:spLocks/>
          </p:cNvSpPr>
          <p:nvPr/>
        </p:nvSpPr>
        <p:spPr>
          <a:xfrm>
            <a:off x="4350030" y="1135132"/>
            <a:ext cx="1069165" cy="51990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800" dirty="0"/>
              <a:t>Komponent</a:t>
            </a:r>
          </a:p>
        </p:txBody>
      </p:sp>
      <p:sp>
        <p:nvSpPr>
          <p:cNvPr id="31" name="Pladsholder til indhold 2">
            <a:extLst>
              <a:ext uri="{FF2B5EF4-FFF2-40B4-BE49-F238E27FC236}">
                <a16:creationId xmlns:a16="http://schemas.microsoft.com/office/drawing/2014/main" id="{2087209F-1D71-A249-B92D-0094838157F7}"/>
              </a:ext>
            </a:extLst>
          </p:cNvPr>
          <p:cNvSpPr txBox="1">
            <a:spLocks/>
          </p:cNvSpPr>
          <p:nvPr/>
        </p:nvSpPr>
        <p:spPr>
          <a:xfrm>
            <a:off x="5122658" y="1135132"/>
            <a:ext cx="1069165" cy="51990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800" dirty="0"/>
              <a:t>Komponent</a:t>
            </a:r>
          </a:p>
        </p:txBody>
      </p:sp>
      <p:sp>
        <p:nvSpPr>
          <p:cNvPr id="32" name="Pladsholder til indhold 2">
            <a:extLst>
              <a:ext uri="{FF2B5EF4-FFF2-40B4-BE49-F238E27FC236}">
                <a16:creationId xmlns:a16="http://schemas.microsoft.com/office/drawing/2014/main" id="{1398B2FC-ABD6-BD4F-8FCD-B99B7DF2D439}"/>
              </a:ext>
            </a:extLst>
          </p:cNvPr>
          <p:cNvSpPr txBox="1">
            <a:spLocks/>
          </p:cNvSpPr>
          <p:nvPr/>
        </p:nvSpPr>
        <p:spPr>
          <a:xfrm>
            <a:off x="5928628" y="1135132"/>
            <a:ext cx="1069165" cy="51990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800" dirty="0"/>
              <a:t>Komponent</a:t>
            </a:r>
          </a:p>
        </p:txBody>
      </p:sp>
      <p:sp>
        <p:nvSpPr>
          <p:cNvPr id="35" name="Pladsholder til indhold 2">
            <a:extLst>
              <a:ext uri="{FF2B5EF4-FFF2-40B4-BE49-F238E27FC236}">
                <a16:creationId xmlns:a16="http://schemas.microsoft.com/office/drawing/2014/main" id="{4EC465C8-8A03-7F45-AF2F-F5CA5E930906}"/>
              </a:ext>
            </a:extLst>
          </p:cNvPr>
          <p:cNvSpPr txBox="1">
            <a:spLocks/>
          </p:cNvSpPr>
          <p:nvPr/>
        </p:nvSpPr>
        <p:spPr>
          <a:xfrm>
            <a:off x="6701256" y="1135132"/>
            <a:ext cx="1069165" cy="51990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800" dirty="0"/>
              <a:t>Komponent</a:t>
            </a:r>
          </a:p>
        </p:txBody>
      </p:sp>
      <p:sp>
        <p:nvSpPr>
          <p:cNvPr id="36" name="Pladsholder til indhold 2">
            <a:extLst>
              <a:ext uri="{FF2B5EF4-FFF2-40B4-BE49-F238E27FC236}">
                <a16:creationId xmlns:a16="http://schemas.microsoft.com/office/drawing/2014/main" id="{567E628E-A648-A945-9543-93CF35FB9517}"/>
              </a:ext>
            </a:extLst>
          </p:cNvPr>
          <p:cNvSpPr txBox="1">
            <a:spLocks/>
          </p:cNvSpPr>
          <p:nvPr/>
        </p:nvSpPr>
        <p:spPr>
          <a:xfrm>
            <a:off x="7496280" y="1135132"/>
            <a:ext cx="1069165" cy="51990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800" dirty="0"/>
              <a:t>Komponent</a:t>
            </a:r>
          </a:p>
        </p:txBody>
      </p:sp>
    </p:spTree>
    <p:extLst>
      <p:ext uri="{BB962C8B-B14F-4D97-AF65-F5344CB8AC3E}">
        <p14:creationId xmlns:p14="http://schemas.microsoft.com/office/powerpoint/2010/main" val="56065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04C574F-FD59-4A4A-87BB-E2DAC78785E5}"/>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8" name="Ellipse 7">
            <a:extLst>
              <a:ext uri="{FF2B5EF4-FFF2-40B4-BE49-F238E27FC236}">
                <a16:creationId xmlns:a16="http://schemas.microsoft.com/office/drawing/2014/main" id="{9E1212FC-E773-4E49-8411-CA4405E86A81}"/>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FC739F3B-D98A-2F4B-BBB8-253E58A82BF7}"/>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Vision for området</a:t>
            </a:r>
          </a:p>
        </p:txBody>
      </p:sp>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4</a:t>
            </a:fld>
            <a:endParaRPr lang="da-DK" sz="1000" dirty="0">
              <a:latin typeface="Avenir Next" panose="020B0503020202020204" pitchFamily="34" charset="0"/>
              <a:cs typeface="Avenir LT Std 35 Light"/>
            </a:endParaRPr>
          </a:p>
        </p:txBody>
      </p:sp>
      <p:sp>
        <p:nvSpPr>
          <p:cNvPr id="9" name="Pladsholder til indhold 2">
            <a:extLst>
              <a:ext uri="{FF2B5EF4-FFF2-40B4-BE49-F238E27FC236}">
                <a16:creationId xmlns:a16="http://schemas.microsoft.com/office/drawing/2014/main" id="{A0CE0F88-D915-4D44-BE8E-FED96CC0775B}"/>
              </a:ext>
            </a:extLst>
          </p:cNvPr>
          <p:cNvSpPr txBox="1">
            <a:spLocks/>
          </p:cNvSpPr>
          <p:nvPr/>
        </p:nvSpPr>
        <p:spPr>
          <a:xfrm>
            <a:off x="352540" y="1770882"/>
            <a:ext cx="8395332" cy="1391113"/>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da-DK" sz="1100" b="1" dirty="0">
                <a:latin typeface="Avenir Next" panose="020B0503020202020204" pitchFamily="34" charset="0"/>
              </a:rPr>
              <a:t>Sæt fokus på jeres vision for området</a:t>
            </a:r>
          </a:p>
          <a:p>
            <a:pPr marL="0" indent="0">
              <a:buNone/>
            </a:pPr>
            <a:r>
              <a:rPr lang="da-DK" sz="1100" dirty="0">
                <a:latin typeface="Avenir Next" panose="020B0503020202020204" pitchFamily="34" charset="0"/>
              </a:rPr>
              <a:t>Formålet med at skabe en overordnet vision for boligområdet er at hæve blikket fra indsatsniveau til også at arbejde proaktivt, strategisk og langsigtet med forandringsplaner for området. Visioner er ideelle og unikke billeder af en fremtid, som er ambitiøs og attraktiv, men også mulig og troværdig.  Det handler om at beskrive drømmescenarier og formulere en energifyldt fortælling, om den forandring, bestyrelsen ønsker at se for området. I dette arbejde bliver det vigtigt, at bestyrelsesmedlemmerne fra hhv. kommune og boligorganisation sikrer, at deres fælles vision for området vækker genklang og kan spille sammen med de visioner, planer og/eller strategier som hhv. kommune og boligorganisation arbejder efter. </a:t>
            </a:r>
          </a:p>
          <a:p>
            <a:endParaRPr lang="da-DK" sz="1100" dirty="0">
              <a:latin typeface="Avenir Next" panose="020B0503020202020204" pitchFamily="34" charset="0"/>
            </a:endParaRPr>
          </a:p>
          <a:p>
            <a:endParaRPr lang="da-DK" sz="1100" dirty="0">
              <a:latin typeface="Avenir Next" panose="020B0503020202020204" pitchFamily="34" charset="0"/>
            </a:endParaRPr>
          </a:p>
          <a:p>
            <a:endParaRPr lang="da-DK" sz="1100" dirty="0">
              <a:latin typeface="Avenir Next" panose="020B0503020202020204" pitchFamily="34" charset="0"/>
            </a:endParaRPr>
          </a:p>
          <a:p>
            <a:pPr marL="0" indent="0">
              <a:buNone/>
            </a:pPr>
            <a:endParaRPr lang="da-DK" sz="1100" dirty="0">
              <a:latin typeface="Avenir Next" panose="020B0503020202020204" pitchFamily="34" charset="0"/>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5943551" y="3233350"/>
            <a:ext cx="272839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b="1" dirty="0"/>
              <a:t>Tid</a:t>
            </a:r>
          </a:p>
          <a:p>
            <a:pPr marL="0" indent="0">
              <a:buNone/>
            </a:pPr>
            <a:r>
              <a:rPr lang="da-DK" sz="1100" dirty="0"/>
              <a:t>I skal afsætte ca. 4-5 timer til arbejdet</a:t>
            </a:r>
          </a:p>
          <a:p>
            <a:pPr marL="0" indent="0">
              <a:buNone/>
            </a:pPr>
            <a:endParaRPr lang="da-DK" sz="1100" dirty="0"/>
          </a:p>
          <a:p>
            <a:pPr marL="0" indent="0">
              <a:buNone/>
            </a:pPr>
            <a:r>
              <a:rPr lang="da-DK" sz="1100" b="1" dirty="0"/>
              <a:t>Materialer</a:t>
            </a:r>
          </a:p>
          <a:p>
            <a:pPr marL="0" indent="0">
              <a:buNone/>
            </a:pPr>
            <a:r>
              <a:rPr lang="da-DK" sz="1100" dirty="0"/>
              <a:t>Flip Over papir eller stor tavle</a:t>
            </a:r>
          </a:p>
          <a:p>
            <a:pPr marL="0" indent="0">
              <a:buNone/>
            </a:pPr>
            <a:r>
              <a:rPr lang="da-DK" sz="1100" dirty="0"/>
              <a:t>Post-</a:t>
            </a:r>
            <a:r>
              <a:rPr lang="da-DK" sz="1100" dirty="0" err="1"/>
              <a:t>it’s</a:t>
            </a:r>
            <a:r>
              <a:rPr lang="da-DK" sz="1100" dirty="0"/>
              <a:t> eller papkort</a:t>
            </a:r>
          </a:p>
          <a:p>
            <a:pPr marL="0" indent="0">
              <a:buNone/>
            </a:pPr>
            <a:r>
              <a:rPr lang="da-DK" sz="1100" dirty="0"/>
              <a:t>Sprittuscher</a:t>
            </a:r>
          </a:p>
          <a:p>
            <a:pPr marL="0" indent="0">
              <a:buNone/>
            </a:pPr>
            <a:r>
              <a:rPr lang="da-DK" sz="1100" dirty="0"/>
              <a:t>Billeder/fotos til inspiration</a:t>
            </a:r>
          </a:p>
          <a:p>
            <a:pPr marL="0" indent="0">
              <a:buNone/>
            </a:pPr>
            <a:r>
              <a:rPr lang="da-DK" sz="1100" dirty="0"/>
              <a:t>Skabelon</a:t>
            </a:r>
          </a:p>
          <a:p>
            <a:pPr marL="0" indent="0">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7" y="3217029"/>
            <a:ext cx="5178167" cy="3139321"/>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a:t>
            </a:r>
          </a:p>
          <a:p>
            <a:endParaRPr lang="da-DK" sz="1100" b="1" dirty="0">
              <a:latin typeface="Avenir Next" panose="020B0503020202020204" pitchFamily="34" charset="0"/>
              <a:cs typeface="Avenir LT Std 35 Light"/>
            </a:endParaRPr>
          </a:p>
          <a:p>
            <a:pPr marL="228600" indent="-228600">
              <a:buFont typeface="+mj-lt"/>
              <a:buAutoNum type="arabicPeriod"/>
            </a:pPr>
            <a:r>
              <a:rPr lang="da-DK" sz="1100" b="1" dirty="0">
                <a:latin typeface="Avenir Next" panose="020B0503020202020204" pitchFamily="34" charset="0"/>
                <a:cs typeface="Avenir LT Std 35 Light"/>
              </a:rPr>
              <a:t>Overvej </a:t>
            </a:r>
            <a:r>
              <a:rPr lang="da-DK" sz="1100" dirty="0">
                <a:latin typeface="Avenir Next" panose="020B0503020202020204" pitchFamily="34" charset="0"/>
                <a:cs typeface="Avenir LT Std 35 Light"/>
              </a:rPr>
              <a:t>om styregruppe(r), følgegruppe(r) og sekretariatsbetjeningen skal deltage i visionsprocessen. Det kan ofte være en fordel at inddrage disse aktører tidligt i visionsarbejdet med henblik på at sikre ejerskab og handlekraft, når visionen skal realiseres. Det kan også være en fordel at inddrage en kommunikationsmedarbejder fx fra kommunen, som efterfølgende kan bearbejde visionens ordlyd. </a:t>
            </a:r>
            <a:endParaRPr lang="da-DK" sz="1100" dirty="0">
              <a:latin typeface="Avenir Next" panose="020B0503020202020204" pitchFamily="34" charset="0"/>
            </a:endParaRPr>
          </a:p>
          <a:p>
            <a:pPr marL="228600" indent="-228600">
              <a:buFont typeface="+mj-lt"/>
              <a:buAutoNum type="arabicPeriod"/>
            </a:pPr>
            <a:r>
              <a:rPr lang="da-DK" sz="1100" b="1" dirty="0">
                <a:latin typeface="Avenir Next" panose="020B0503020202020204" pitchFamily="34" charset="0"/>
              </a:rPr>
              <a:t>Sørg for at processen bliver </a:t>
            </a:r>
            <a:r>
              <a:rPr lang="da-DK" sz="1100" b="1" dirty="0" err="1">
                <a:latin typeface="Avenir Next" panose="020B0503020202020204" pitchFamily="34" charset="0"/>
              </a:rPr>
              <a:t>faciliteret</a:t>
            </a:r>
            <a:r>
              <a:rPr lang="da-DK" sz="1100" dirty="0">
                <a:latin typeface="Avenir Next" panose="020B0503020202020204" pitchFamily="34" charset="0"/>
              </a:rPr>
              <a:t>. Det kan være nødvendigt med en person, der har blik for at alle kommer til orde, tiden holdes og at der løbende bliver skrevet ned. Det kan evt. være en person fra sekretariatsbetjeningen, en konsulent fra kommunen eller en ekstern facilitator. </a:t>
            </a:r>
            <a:endParaRPr lang="da-DK" sz="1100" b="1" dirty="0">
              <a:latin typeface="Avenir Next" panose="020B0503020202020204" pitchFamily="34" charset="0"/>
            </a:endParaRPr>
          </a:p>
          <a:p>
            <a:pPr marL="228600" indent="-228600">
              <a:buFont typeface="+mj-lt"/>
              <a:buAutoNum type="arabicPeriod"/>
            </a:pPr>
            <a:r>
              <a:rPr lang="da-DK" sz="1100" b="1" dirty="0">
                <a:latin typeface="Avenir Next" panose="020B0503020202020204" pitchFamily="34" charset="0"/>
              </a:rPr>
              <a:t>Brainstorm individuelt på hvilke hovedudfordringer, </a:t>
            </a:r>
            <a:r>
              <a:rPr lang="da-DK" sz="1100" dirty="0">
                <a:latin typeface="Avenir Next" panose="020B0503020202020204" pitchFamily="34" charset="0"/>
              </a:rPr>
              <a:t>der kendetegner nu-situationen i området. Det kan fx være i forhold til bestemte beboergrupper, livet og aktiviteterne i området, de fysiske faciliteter og områdets sammenhæng til byen. Hvis der allerede eksisterer en strategisk samarbejdsaftale med Landsbyggefonden, tages afsæt i denne.</a:t>
            </a: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5754950" y="3329829"/>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55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5</a:t>
            </a:fld>
            <a:endParaRPr lang="da-DK" sz="1000" dirty="0">
              <a:latin typeface="Avenir Next" panose="020B0503020202020204" pitchFamily="34" charset="0"/>
              <a:cs typeface="Avenir LT Std 35 Light"/>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5943551" y="1879742"/>
            <a:ext cx="272839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b="1" dirty="0"/>
              <a:t>Tid</a:t>
            </a:r>
          </a:p>
          <a:p>
            <a:pPr marL="0" indent="0">
              <a:buNone/>
            </a:pPr>
            <a:r>
              <a:rPr lang="da-DK" sz="1100" dirty="0"/>
              <a:t>I skal afsætte ca. 4-5 timer til arbejdet</a:t>
            </a:r>
          </a:p>
          <a:p>
            <a:pPr marL="0" indent="0">
              <a:buNone/>
            </a:pPr>
            <a:endParaRPr lang="da-DK" sz="1100" dirty="0"/>
          </a:p>
          <a:p>
            <a:pPr marL="0" indent="0">
              <a:buNone/>
            </a:pPr>
            <a:r>
              <a:rPr lang="da-DK" sz="1100" b="1" dirty="0"/>
              <a:t>Materialer</a:t>
            </a:r>
          </a:p>
          <a:p>
            <a:pPr marL="0" indent="0">
              <a:buNone/>
            </a:pPr>
            <a:r>
              <a:rPr lang="da-DK" sz="1100" dirty="0"/>
              <a:t>Flip Over papir eller stor tavle</a:t>
            </a:r>
          </a:p>
          <a:p>
            <a:pPr marL="0" indent="0">
              <a:buNone/>
            </a:pPr>
            <a:r>
              <a:rPr lang="da-DK" sz="1100" dirty="0"/>
              <a:t>Post-</a:t>
            </a:r>
            <a:r>
              <a:rPr lang="da-DK" sz="1100" dirty="0" err="1"/>
              <a:t>it’s</a:t>
            </a:r>
            <a:r>
              <a:rPr lang="da-DK" sz="1100" dirty="0"/>
              <a:t> eller papkort</a:t>
            </a:r>
          </a:p>
          <a:p>
            <a:pPr marL="0" indent="0">
              <a:buNone/>
            </a:pPr>
            <a:r>
              <a:rPr lang="da-DK" sz="1100" dirty="0"/>
              <a:t>Sprittuscher</a:t>
            </a:r>
          </a:p>
          <a:p>
            <a:pPr marL="0" indent="0">
              <a:buNone/>
            </a:pPr>
            <a:r>
              <a:rPr lang="da-DK" sz="1100" dirty="0"/>
              <a:t>Billeder/fotos til inspiration</a:t>
            </a:r>
          </a:p>
          <a:p>
            <a:pPr marL="0" indent="0">
              <a:buNone/>
            </a:pPr>
            <a:r>
              <a:rPr lang="da-DK" sz="1100" dirty="0"/>
              <a:t>Skabelon</a:t>
            </a:r>
          </a:p>
          <a:p>
            <a:pPr marL="0" indent="0">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7" y="1863421"/>
            <a:ext cx="5178167" cy="3647152"/>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 (fortsat)</a:t>
            </a:r>
          </a:p>
          <a:p>
            <a:endParaRPr lang="da-DK" sz="1100" dirty="0">
              <a:latin typeface="Avenir Next" panose="020B0503020202020204" pitchFamily="34" charset="0"/>
            </a:endParaRPr>
          </a:p>
          <a:p>
            <a:endParaRPr lang="da-DK" sz="1100" dirty="0">
              <a:latin typeface="Avenir Next" panose="020B0503020202020204" pitchFamily="34" charset="0"/>
            </a:endParaRPr>
          </a:p>
          <a:p>
            <a:pPr marL="228600" indent="-228600">
              <a:buFont typeface="+mj-lt"/>
              <a:buAutoNum type="arabicPeriod" startAt="4"/>
            </a:pPr>
            <a:r>
              <a:rPr lang="da-DK" sz="1100" b="1" dirty="0">
                <a:latin typeface="Avenir Next" panose="020B0503020202020204" pitchFamily="34" charset="0"/>
              </a:rPr>
              <a:t>Skriv hver især </a:t>
            </a:r>
            <a:r>
              <a:rPr lang="da-DK" sz="1100" dirty="0">
                <a:latin typeface="Avenir Next" panose="020B0503020202020204" pitchFamily="34" charset="0"/>
              </a:rPr>
              <a:t>jeres bud på hovedudfordringer ned på papkort. Skriv 1 hovedudfordring pr. papkort og hæng jeres papkort med hovedudfordringer op på væggen. </a:t>
            </a:r>
          </a:p>
          <a:p>
            <a:pPr marL="228600" indent="-228600">
              <a:buFont typeface="+mj-lt"/>
              <a:buAutoNum type="arabicPeriod" startAt="4"/>
            </a:pPr>
            <a:r>
              <a:rPr lang="da-DK" sz="1100" b="1" dirty="0">
                <a:latin typeface="Avenir Next" panose="020B0503020202020204" pitchFamily="34" charset="0"/>
              </a:rPr>
              <a:t>Drøft</a:t>
            </a:r>
            <a:r>
              <a:rPr lang="da-DK" sz="1100" dirty="0">
                <a:latin typeface="Avenir Next" panose="020B0503020202020204" pitchFamily="34" charset="0"/>
              </a:rPr>
              <a:t> jeres forskellige bud på hovedudfordringer med hinanden og skab et fælles billede af hvad der kendetegner nu- situationen i området. </a:t>
            </a:r>
          </a:p>
          <a:p>
            <a:pPr marL="228600" indent="-228600">
              <a:buFont typeface="+mj-lt"/>
              <a:buAutoNum type="arabicPeriod" startAt="4"/>
            </a:pPr>
            <a:r>
              <a:rPr lang="da-DK" sz="1100" b="1" dirty="0">
                <a:latin typeface="Avenir Next" panose="020B0503020202020204" pitchFamily="34" charset="0"/>
              </a:rPr>
              <a:t>Læg 2 stk. flip over papirer på bordet </a:t>
            </a:r>
            <a:r>
              <a:rPr lang="da-DK" sz="1100" dirty="0">
                <a:latin typeface="Avenir Next" panose="020B0503020202020204" pitchFamily="34" charset="0"/>
              </a:rPr>
              <a:t>som en dug, der kan skrives på. Brainstorm i tavshed (8-10 min) på følgende spørgsmål og skriv jeres ambitioner og drømme ned på dugen med sprittusch. </a:t>
            </a:r>
          </a:p>
          <a:p>
            <a:pPr marL="628650" lvl="1" indent="-171450">
              <a:buFont typeface="Arial" panose="020B0604020202020204" pitchFamily="34" charset="0"/>
              <a:buChar char="•"/>
            </a:pPr>
            <a:r>
              <a:rPr lang="da-DK" sz="1100" dirty="0">
                <a:latin typeface="Avenir Next" panose="020B0503020202020204" pitchFamily="34" charset="0"/>
              </a:rPr>
              <a:t>Hvilke forandringer ønsker vi at se i området de næste 4 år? </a:t>
            </a:r>
          </a:p>
          <a:p>
            <a:pPr marL="628650" lvl="1" indent="-171450">
              <a:buFont typeface="Arial" panose="020B0604020202020204" pitchFamily="34" charset="0"/>
              <a:buChar char="•"/>
            </a:pPr>
            <a:r>
              <a:rPr lang="da-DK" sz="1100" dirty="0">
                <a:latin typeface="Avenir Next" panose="020B0503020202020204" pitchFamily="34" charset="0"/>
              </a:rPr>
              <a:t>Hvilke drømme og ambitioner har vi for området og de mennesker, der færdes her?</a:t>
            </a:r>
          </a:p>
          <a:p>
            <a:pPr marL="628650" lvl="1" indent="-171450">
              <a:buFont typeface="Arial" panose="020B0604020202020204" pitchFamily="34" charset="0"/>
              <a:buChar char="•"/>
            </a:pPr>
            <a:r>
              <a:rPr lang="da-DK" sz="1100" dirty="0">
                <a:latin typeface="Avenir Next" panose="020B0503020202020204" pitchFamily="34" charset="0"/>
              </a:rPr>
              <a:t>Hvad kendetegner livet i området, aktiviteterne, relationerne og de fysiske rammer?</a:t>
            </a:r>
          </a:p>
          <a:p>
            <a:pPr marL="628650" lvl="1" indent="-171450">
              <a:buFont typeface="Arial" panose="020B0604020202020204" pitchFamily="34" charset="0"/>
              <a:buChar char="•"/>
            </a:pPr>
            <a:r>
              <a:rPr lang="da-DK" sz="1100" dirty="0">
                <a:latin typeface="Avenir Next" panose="020B0503020202020204" pitchFamily="34" charset="0"/>
              </a:rPr>
              <a:t>Hvad ønsker vi beboerne skal opleve her?</a:t>
            </a:r>
          </a:p>
          <a:p>
            <a:pPr marL="628650" lvl="1" indent="-171450">
              <a:buFont typeface="Arial" panose="020B0604020202020204" pitchFamily="34" charset="0"/>
              <a:buChar char="•"/>
            </a:pPr>
            <a:r>
              <a:rPr lang="da-DK" sz="1100" dirty="0">
                <a:latin typeface="Avenir Next" panose="020B0503020202020204" pitchFamily="34" charset="0"/>
              </a:rPr>
              <a:t>Hvordan er områdets sammenhæng til resten af byen?</a:t>
            </a:r>
          </a:p>
          <a:p>
            <a:pPr marL="228600" indent="-228600">
              <a:buFont typeface="Arial" panose="020B0604020202020204" pitchFamily="34" charset="0"/>
              <a:buChar char="•"/>
            </a:pPr>
            <a:endParaRPr lang="da-DK" sz="1100" dirty="0">
              <a:latin typeface="Avenir Next" panose="020B0503020202020204" pitchFamily="34" charset="0"/>
            </a:endParaRPr>
          </a:p>
          <a:p>
            <a:r>
              <a:rPr lang="da-DK" sz="1100" dirty="0">
                <a:latin typeface="Avenir Next" panose="020B0503020202020204" pitchFamily="34" charset="0"/>
              </a:rPr>
              <a:t>Undervejs i brainstormprocessen anbefales det at anvende fotos til inspiration (se evt. billedcollage)</a:t>
            </a:r>
            <a:endParaRPr lang="en-GB" sz="1100" b="1" dirty="0">
              <a:latin typeface="Avenir Next" panose="020B0503020202020204" pitchFamily="34" charset="0"/>
              <a:cs typeface="Avenir LT Std 35 Light"/>
            </a:endParaRP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5754950" y="1976221"/>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3" name="Billede 12">
            <a:extLst>
              <a:ext uri="{FF2B5EF4-FFF2-40B4-BE49-F238E27FC236}">
                <a16:creationId xmlns:a16="http://schemas.microsoft.com/office/drawing/2014/main" id="{8F1F6A99-5B0E-4646-BFD9-A7A983B10B09}"/>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14" name="Ellipse 13">
            <a:extLst>
              <a:ext uri="{FF2B5EF4-FFF2-40B4-BE49-F238E27FC236}">
                <a16:creationId xmlns:a16="http://schemas.microsoft.com/office/drawing/2014/main" id="{2073B2BB-285B-D949-8C66-0F93DF40D68B}"/>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Titel 1">
            <a:extLst>
              <a:ext uri="{FF2B5EF4-FFF2-40B4-BE49-F238E27FC236}">
                <a16:creationId xmlns:a16="http://schemas.microsoft.com/office/drawing/2014/main" id="{0395AADF-7DCB-FE4D-BB32-85429B5AEA19}"/>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Vision for området</a:t>
            </a:r>
          </a:p>
        </p:txBody>
      </p:sp>
    </p:spTree>
    <p:extLst>
      <p:ext uri="{BB962C8B-B14F-4D97-AF65-F5344CB8AC3E}">
        <p14:creationId xmlns:p14="http://schemas.microsoft.com/office/powerpoint/2010/main" val="299884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6</a:t>
            </a:fld>
            <a:endParaRPr lang="da-DK" sz="1000" dirty="0">
              <a:latin typeface="Avenir Next" panose="020B0503020202020204" pitchFamily="34" charset="0"/>
              <a:cs typeface="Avenir LT Std 35 Light"/>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5943551" y="1854416"/>
            <a:ext cx="272839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b="1" dirty="0"/>
              <a:t>Tid</a:t>
            </a:r>
          </a:p>
          <a:p>
            <a:pPr marL="0" indent="0">
              <a:buNone/>
            </a:pPr>
            <a:r>
              <a:rPr lang="da-DK" sz="1100" dirty="0"/>
              <a:t>I skal afsætte ca. 4-5 timer til arbejdet</a:t>
            </a:r>
          </a:p>
          <a:p>
            <a:pPr marL="0" indent="0">
              <a:buNone/>
            </a:pPr>
            <a:endParaRPr lang="da-DK" sz="1100" dirty="0"/>
          </a:p>
          <a:p>
            <a:pPr marL="0" indent="0">
              <a:buNone/>
            </a:pPr>
            <a:r>
              <a:rPr lang="da-DK" sz="1100" b="1" dirty="0"/>
              <a:t>Materialer</a:t>
            </a:r>
          </a:p>
          <a:p>
            <a:pPr marL="0" indent="0">
              <a:buNone/>
            </a:pPr>
            <a:r>
              <a:rPr lang="da-DK" sz="1100" dirty="0"/>
              <a:t>Flip Over papir eller stor tavle</a:t>
            </a:r>
          </a:p>
          <a:p>
            <a:pPr marL="0" indent="0">
              <a:buNone/>
            </a:pPr>
            <a:r>
              <a:rPr lang="da-DK" sz="1100" dirty="0"/>
              <a:t>Post-</a:t>
            </a:r>
            <a:r>
              <a:rPr lang="da-DK" sz="1100" dirty="0" err="1"/>
              <a:t>it’s</a:t>
            </a:r>
            <a:r>
              <a:rPr lang="da-DK" sz="1100" dirty="0"/>
              <a:t> eller papkort</a:t>
            </a:r>
          </a:p>
          <a:p>
            <a:pPr marL="0" indent="0">
              <a:buNone/>
            </a:pPr>
            <a:r>
              <a:rPr lang="da-DK" sz="1100" dirty="0"/>
              <a:t>Sprittuscher</a:t>
            </a:r>
          </a:p>
          <a:p>
            <a:pPr marL="0" indent="0">
              <a:buNone/>
            </a:pPr>
            <a:r>
              <a:rPr lang="da-DK" sz="1100" dirty="0"/>
              <a:t>Billeder/fotos til inspiration</a:t>
            </a:r>
          </a:p>
          <a:p>
            <a:pPr marL="0" indent="0">
              <a:buNone/>
            </a:pPr>
            <a:r>
              <a:rPr lang="da-DK" sz="1100" dirty="0"/>
              <a:t>Skabelon</a:t>
            </a:r>
          </a:p>
          <a:p>
            <a:pPr marL="0" indent="0">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7" y="1838095"/>
            <a:ext cx="5178167" cy="4832092"/>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 (fortsat)</a:t>
            </a:r>
          </a:p>
          <a:p>
            <a:endParaRPr lang="da-DK" sz="1100" b="1" dirty="0">
              <a:latin typeface="Avenir Next" panose="020B0503020202020204" pitchFamily="34" charset="0"/>
              <a:cs typeface="Avenir LT Std 35 Light"/>
            </a:endParaRPr>
          </a:p>
          <a:p>
            <a:pPr marL="228600" indent="-228600">
              <a:buFont typeface="+mj-lt"/>
              <a:buAutoNum type="arabicPeriod" startAt="7"/>
            </a:pPr>
            <a:r>
              <a:rPr lang="da-DK" sz="1100" b="1" dirty="0">
                <a:latin typeface="Avenir Next" panose="020B0503020202020204" pitchFamily="34" charset="0"/>
              </a:rPr>
              <a:t>Tag en runde om bordet, </a:t>
            </a:r>
            <a:r>
              <a:rPr lang="da-DK" sz="1100" dirty="0">
                <a:latin typeface="Avenir Next" panose="020B0503020202020204" pitchFamily="34" charset="0"/>
              </a:rPr>
              <a:t>hvor I hver især præsenterer jeres nedskrevne drømme og ambitioner</a:t>
            </a:r>
          </a:p>
          <a:p>
            <a:pPr marL="228600" indent="-228600">
              <a:buFont typeface="+mj-lt"/>
              <a:buAutoNum type="arabicPeriod" startAt="7"/>
            </a:pPr>
            <a:r>
              <a:rPr lang="da-DK" sz="1100" b="1" dirty="0">
                <a:latin typeface="Avenir Next" panose="020B0503020202020204" pitchFamily="34" charset="0"/>
              </a:rPr>
              <a:t>Tematisér</a:t>
            </a:r>
            <a:r>
              <a:rPr lang="da-DK" sz="1100" dirty="0">
                <a:latin typeface="Avenir Next" panose="020B0503020202020204" pitchFamily="34" charset="0"/>
              </a:rPr>
              <a:t> nu i gruppen jeres nedskrevne drømme og ambitioner i overskrifter. Hvilke klynger af visionskomponenter kan I få øje på? Skriv jeres visionskomponenter op på nye papkort og hæng dem på en anden væg end den, I tidligere har brugt til kortlægning af nu-situationen. (Eksempel på visionskomponent kan være:  </a:t>
            </a:r>
            <a:r>
              <a:rPr lang="da-DK" sz="1100" i="1" dirty="0">
                <a:latin typeface="Avenir Next" panose="020B0503020202020204" pitchFamily="34" charset="0"/>
              </a:rPr>
              <a:t>Vi ønsker nye og udviklende fællesskaber mellem mennesker i området).</a:t>
            </a:r>
            <a:endParaRPr lang="da-DK" sz="1100" dirty="0">
              <a:latin typeface="Avenir Next" panose="020B0503020202020204" pitchFamily="34" charset="0"/>
            </a:endParaRPr>
          </a:p>
          <a:p>
            <a:pPr marL="228600" indent="-228600">
              <a:buFont typeface="+mj-lt"/>
              <a:buAutoNum type="arabicPeriod" startAt="7"/>
            </a:pPr>
            <a:r>
              <a:rPr lang="da-DK" sz="1100" b="1" dirty="0">
                <a:latin typeface="Avenir Next" panose="020B0503020202020204" pitchFamily="34" charset="0"/>
              </a:rPr>
              <a:t>Skab sammen </a:t>
            </a:r>
            <a:r>
              <a:rPr lang="da-DK" sz="1100" dirty="0">
                <a:latin typeface="Avenir Next" panose="020B0503020202020204" pitchFamily="34" charset="0"/>
              </a:rPr>
              <a:t>den overordnede visionsfortælling som en overligger over de enkelte visionskomponenter. Hvad samler i en eller flere sætninger jeres samlede ambition og drøm for området?</a:t>
            </a:r>
          </a:p>
          <a:p>
            <a:pPr marL="228600" indent="-228600">
              <a:buFont typeface="+mj-lt"/>
              <a:buAutoNum type="arabicPeriod" startAt="7"/>
            </a:pPr>
            <a:r>
              <a:rPr lang="da-DK" sz="1100" b="1" dirty="0">
                <a:latin typeface="Avenir Next" panose="020B0503020202020204" pitchFamily="34" charset="0"/>
              </a:rPr>
              <a:t>Skriv den </a:t>
            </a:r>
            <a:r>
              <a:rPr lang="da-DK" sz="1100" dirty="0">
                <a:latin typeface="Avenir Next" panose="020B0503020202020204" pitchFamily="34" charset="0"/>
              </a:rPr>
              <a:t>overordnede visionsfortælling og de dertilhørende visionskomponenter ned i skabelonen.</a:t>
            </a:r>
            <a:endParaRPr lang="da-DK" sz="1100" dirty="0">
              <a:solidFill>
                <a:srgbClr val="C00000"/>
              </a:solidFill>
              <a:highlight>
                <a:srgbClr val="FFFF00"/>
              </a:highlight>
              <a:latin typeface="Avenir Next" panose="020B0503020202020204" pitchFamily="34" charset="0"/>
            </a:endParaRPr>
          </a:p>
          <a:p>
            <a:pPr marL="228600" indent="-228600">
              <a:buFont typeface="+mj-lt"/>
              <a:buAutoNum type="arabicPeriod" startAt="7"/>
            </a:pPr>
            <a:r>
              <a:rPr lang="da-DK" sz="1100" b="1" dirty="0">
                <a:latin typeface="Avenir Next" panose="020B0503020202020204" pitchFamily="34" charset="0"/>
              </a:rPr>
              <a:t>Drøft </a:t>
            </a:r>
            <a:r>
              <a:rPr lang="da-DK" sz="1100" dirty="0">
                <a:latin typeface="Avenir Next" panose="020B0503020202020204" pitchFamily="34" charset="0"/>
              </a:rPr>
              <a:t>følgende vigtige spørgsmål i gruppen: </a:t>
            </a:r>
            <a:endParaRPr lang="da-DK" sz="1100" b="1" dirty="0">
              <a:latin typeface="Avenir Next" panose="020B0503020202020204" pitchFamily="34" charset="0"/>
              <a:cs typeface="Avenir LT Std 35 Light"/>
            </a:endParaRPr>
          </a:p>
          <a:p>
            <a:pPr marL="685800" lvl="1" indent="-228600">
              <a:buFont typeface="+mj-lt"/>
              <a:buAutoNum type="arabicPeriod"/>
            </a:pPr>
            <a:r>
              <a:rPr lang="da-DK" sz="1100" dirty="0">
                <a:latin typeface="Avenir Next" panose="020B0503020202020204" pitchFamily="34" charset="0"/>
                <a:cs typeface="Avenir LT Std 35 Light"/>
              </a:rPr>
              <a:t>I hvor høj grad har vi blik for områdets sammenhæng til byen og omverdenen?</a:t>
            </a:r>
          </a:p>
          <a:p>
            <a:pPr marL="685800" lvl="1" indent="-228600">
              <a:buFont typeface="+mj-lt"/>
              <a:buAutoNum type="arabicPeriod"/>
            </a:pPr>
            <a:r>
              <a:rPr lang="da-DK" sz="1100" dirty="0">
                <a:latin typeface="Avenir Next" panose="020B0503020202020204" pitchFamily="34" charset="0"/>
                <a:cs typeface="Avenir LT Std 35 Light"/>
              </a:rPr>
              <a:t>Har vi blik for, hvordan visionen også kan åbne for samspil med eksterne samarbejdspartnere i byen? </a:t>
            </a:r>
          </a:p>
          <a:p>
            <a:pPr marL="685800" lvl="1" indent="-228600">
              <a:buFont typeface="+mj-lt"/>
              <a:buAutoNum type="arabicPeriod"/>
            </a:pPr>
            <a:r>
              <a:rPr lang="da-DK" sz="1100" dirty="0">
                <a:latin typeface="Avenir Next" panose="020B0503020202020204" pitchFamily="34" charset="0"/>
                <a:cs typeface="Avenir LT Std 35 Light"/>
              </a:rPr>
              <a:t>Hvis der allerede eksisterer en helhedsplan for området, drøft da i hvor høj grad visionen favner de strategiske mål, der allerede er aftalt med LBF.</a:t>
            </a:r>
          </a:p>
          <a:p>
            <a:pPr marL="685800" lvl="1" indent="-228600">
              <a:buFont typeface="+mj-lt"/>
              <a:buAutoNum type="arabicPeriod"/>
            </a:pPr>
            <a:r>
              <a:rPr lang="da-DK" sz="1100" dirty="0">
                <a:latin typeface="Avenir Next" panose="020B0503020202020204" pitchFamily="34" charset="0"/>
                <a:cs typeface="Avenir LT Std 35 Light"/>
              </a:rPr>
              <a:t>Hvordan spiller vores fælles vision sammen med hhv. kommunens og boligorganisationens(</a:t>
            </a:r>
            <a:r>
              <a:rPr lang="da-DK" sz="1100" dirty="0" err="1">
                <a:latin typeface="Avenir Next" panose="020B0503020202020204" pitchFamily="34" charset="0"/>
                <a:cs typeface="Avenir LT Std 35 Light"/>
              </a:rPr>
              <a:t>ernes</a:t>
            </a:r>
            <a:r>
              <a:rPr lang="da-DK" sz="1100" dirty="0">
                <a:latin typeface="Avenir Next" panose="020B0503020202020204" pitchFamily="34" charset="0"/>
                <a:cs typeface="Avenir LT Std 35 Light"/>
              </a:rPr>
              <a:t>) visioner og strategier? Er der genklang?</a:t>
            </a:r>
            <a:endParaRPr lang="en-GB" sz="1100" dirty="0">
              <a:latin typeface="Avenir Next" panose="020B0503020202020204" pitchFamily="34" charset="0"/>
              <a:cs typeface="Avenir LT Std 35 Light"/>
            </a:endParaRPr>
          </a:p>
          <a:p>
            <a:pPr marL="228600" indent="-228600">
              <a:buFont typeface="+mj-lt"/>
              <a:buAutoNum type="arabicPeriod" startAt="7"/>
            </a:pPr>
            <a:endParaRPr lang="da-DK" sz="1100" dirty="0">
              <a:latin typeface="Avenir Next" panose="020B0503020202020204" pitchFamily="34" charset="0"/>
            </a:endParaRPr>
          </a:p>
          <a:p>
            <a:pPr marL="228600" indent="-228600">
              <a:buFont typeface="+mj-lt"/>
              <a:buAutoNum type="arabicPeriod" startAt="14"/>
            </a:pPr>
            <a:endParaRPr lang="da-DK" sz="1100" dirty="0">
              <a:latin typeface="Avenir Next" panose="020B0503020202020204" pitchFamily="34" charset="0"/>
            </a:endParaRP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5754950" y="1950895"/>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5" name="Billede 14">
            <a:extLst>
              <a:ext uri="{FF2B5EF4-FFF2-40B4-BE49-F238E27FC236}">
                <a16:creationId xmlns:a16="http://schemas.microsoft.com/office/drawing/2014/main" id="{A06DE977-DB1A-7347-8D13-95AAE24ACD82}"/>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16" name="Ellipse 15">
            <a:extLst>
              <a:ext uri="{FF2B5EF4-FFF2-40B4-BE49-F238E27FC236}">
                <a16:creationId xmlns:a16="http://schemas.microsoft.com/office/drawing/2014/main" id="{BCDEE139-8621-5B4A-B895-1AC59795AE3A}"/>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Titel 1">
            <a:extLst>
              <a:ext uri="{FF2B5EF4-FFF2-40B4-BE49-F238E27FC236}">
                <a16:creationId xmlns:a16="http://schemas.microsoft.com/office/drawing/2014/main" id="{12294A16-33F0-764D-AA73-7180A1F865CB}"/>
              </a:ext>
            </a:extLst>
          </p:cNvPr>
          <p:cNvSpPr>
            <a:spLocks noGrp="1"/>
          </p:cNvSpPr>
          <p:nvPr>
            <p:ph type="title"/>
          </p:nvPr>
        </p:nvSpPr>
        <p:spPr>
          <a:xfrm>
            <a:off x="1415530" y="256655"/>
            <a:ext cx="7886700" cy="1325563"/>
          </a:xfrm>
        </p:spPr>
        <p:txBody>
          <a:bodyPr/>
          <a:lstStyle/>
          <a:p>
            <a:pPr>
              <a:lnSpc>
                <a:spcPct val="120000"/>
              </a:lnSpc>
            </a:pPr>
            <a:r>
              <a:rPr lang="da-DK" sz="1500" dirty="0"/>
              <a:t>Værktøj:</a:t>
            </a:r>
            <a:br>
              <a:rPr lang="da-DK" dirty="0"/>
            </a:br>
            <a:r>
              <a:rPr lang="da-DK" dirty="0"/>
              <a:t>Vision for området</a:t>
            </a:r>
          </a:p>
        </p:txBody>
      </p:sp>
    </p:spTree>
    <p:extLst>
      <p:ext uri="{BB962C8B-B14F-4D97-AF65-F5344CB8AC3E}">
        <p14:creationId xmlns:p14="http://schemas.microsoft.com/office/powerpoint/2010/main" val="2747199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dsholder til diasnummer 3">
            <a:extLst>
              <a:ext uri="{FF2B5EF4-FFF2-40B4-BE49-F238E27FC236}">
                <a16:creationId xmlns:a16="http://schemas.microsoft.com/office/drawing/2014/main" id="{A01A142E-80AC-7A4A-85CE-7E9542751F3D}"/>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7</a:t>
            </a:fld>
            <a:endParaRPr lang="da-DK" sz="1000" dirty="0">
              <a:latin typeface="Avenir Next" panose="020B0503020202020204" pitchFamily="34" charset="0"/>
              <a:cs typeface="Avenir LT Std 35 Light"/>
            </a:endParaRPr>
          </a:p>
        </p:txBody>
      </p:sp>
      <p:sp>
        <p:nvSpPr>
          <p:cNvPr id="10" name="Pladsholder til indhold 2">
            <a:extLst>
              <a:ext uri="{FF2B5EF4-FFF2-40B4-BE49-F238E27FC236}">
                <a16:creationId xmlns:a16="http://schemas.microsoft.com/office/drawing/2014/main" id="{5FE14E85-3367-8A42-8CF8-FC0726767281}"/>
              </a:ext>
            </a:extLst>
          </p:cNvPr>
          <p:cNvSpPr txBox="1">
            <a:spLocks/>
          </p:cNvSpPr>
          <p:nvPr/>
        </p:nvSpPr>
        <p:spPr>
          <a:xfrm>
            <a:off x="5943551" y="1854416"/>
            <a:ext cx="2728391" cy="1587662"/>
          </a:xfrm>
          <a:prstGeom prst="rect">
            <a:avLst/>
          </a:prstGeom>
        </p:spPr>
        <p:txBody>
          <a:bodyPr numCol="1" spcCol="576000">
            <a:noAutofit/>
          </a:bodyPr>
          <a:lstStyle>
            <a:lvl1pPr marL="2857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1pPr>
            <a:lvl2pPr marL="742950" indent="-285750" algn="l" defTabSz="457200" rtl="0" eaLnBrk="1" latinLnBrk="0" hangingPunct="1">
              <a:spcBef>
                <a:spcPct val="20000"/>
              </a:spcBef>
              <a:buFont typeface="Wingdings" charset="2"/>
              <a:buChar char="§"/>
              <a:defRPr sz="1200" b="0" i="0" kern="1200">
                <a:solidFill>
                  <a:schemeClr val="tx1"/>
                </a:solidFill>
                <a:latin typeface="Avenir LT Std 35 Light"/>
                <a:ea typeface="+mn-ea"/>
                <a:cs typeface="Avenir LT Std 35 Light"/>
              </a:defRPr>
            </a:lvl2pPr>
            <a:lvl3pPr marL="1257300" indent="-342900" algn="l" defTabSz="457200" rtl="0" eaLnBrk="1" latinLnBrk="0" hangingPunct="1">
              <a:spcBef>
                <a:spcPct val="20000"/>
              </a:spcBef>
              <a:buFont typeface="Lucida Grande"/>
              <a:buChar char="-"/>
              <a:defRPr sz="1200" b="0" i="0" kern="1200">
                <a:solidFill>
                  <a:schemeClr val="tx1"/>
                </a:solidFill>
                <a:latin typeface="Avenir LT Std 35 Light"/>
                <a:ea typeface="+mn-ea"/>
                <a:cs typeface="Avenir LT Std 35 Light"/>
              </a:defRPr>
            </a:lvl3pPr>
            <a:lvl4pPr marL="1600200" indent="-228600" algn="l" defTabSz="457200" rtl="0" eaLnBrk="1" latinLnBrk="0" hangingPunct="1">
              <a:spcBef>
                <a:spcPct val="20000"/>
              </a:spcBef>
              <a:buFont typeface="Arial"/>
              <a:buChar char="–"/>
              <a:defRPr sz="1200" b="0" i="0" kern="1200">
                <a:solidFill>
                  <a:schemeClr val="tx1"/>
                </a:solidFill>
                <a:latin typeface="Avenir LT Std 35 Light"/>
                <a:ea typeface="+mn-ea"/>
                <a:cs typeface="Avenir LT Std 35 Light"/>
              </a:defRPr>
            </a:lvl4pPr>
            <a:lvl5pPr marL="1828800" indent="0" algn="l" defTabSz="457200" rtl="0" eaLnBrk="1" latinLnBrk="0" hangingPunct="1">
              <a:spcBef>
                <a:spcPct val="20000"/>
              </a:spcBef>
              <a:buFont typeface="Arial"/>
              <a:buNone/>
              <a:defRPr sz="1500" b="0" i="0" kern="1200">
                <a:solidFill>
                  <a:schemeClr val="tx1"/>
                </a:solidFill>
                <a:latin typeface="Avenir LT Std 35 Light"/>
                <a:ea typeface="+mn-ea"/>
                <a:cs typeface="Avenir LT Std 3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b="1" dirty="0"/>
              <a:t>Tid</a:t>
            </a:r>
          </a:p>
          <a:p>
            <a:pPr marL="0" indent="0">
              <a:buNone/>
            </a:pPr>
            <a:r>
              <a:rPr lang="da-DK" sz="1100" dirty="0"/>
              <a:t>I skal afsætte ca. 4-5 timer til arbejdet</a:t>
            </a:r>
          </a:p>
          <a:p>
            <a:pPr marL="0" indent="0">
              <a:buNone/>
            </a:pPr>
            <a:endParaRPr lang="da-DK" sz="1100" dirty="0"/>
          </a:p>
          <a:p>
            <a:pPr marL="0" indent="0">
              <a:buNone/>
            </a:pPr>
            <a:r>
              <a:rPr lang="da-DK" sz="1100" b="1" dirty="0"/>
              <a:t>Materialer</a:t>
            </a:r>
          </a:p>
          <a:p>
            <a:pPr marL="0" indent="0">
              <a:buNone/>
            </a:pPr>
            <a:r>
              <a:rPr lang="da-DK" sz="1100" dirty="0"/>
              <a:t>Flip Over papir eller stor tavle</a:t>
            </a:r>
          </a:p>
          <a:p>
            <a:pPr marL="0" indent="0">
              <a:buNone/>
            </a:pPr>
            <a:r>
              <a:rPr lang="da-DK" sz="1100" dirty="0"/>
              <a:t>Post-</a:t>
            </a:r>
            <a:r>
              <a:rPr lang="da-DK" sz="1100" dirty="0" err="1"/>
              <a:t>it’s</a:t>
            </a:r>
            <a:r>
              <a:rPr lang="da-DK" sz="1100" dirty="0"/>
              <a:t> eller papkort</a:t>
            </a:r>
          </a:p>
          <a:p>
            <a:pPr marL="0" indent="0">
              <a:buNone/>
            </a:pPr>
            <a:r>
              <a:rPr lang="da-DK" sz="1100" dirty="0"/>
              <a:t>Sprittuscher</a:t>
            </a:r>
          </a:p>
          <a:p>
            <a:pPr marL="0" indent="0">
              <a:buNone/>
            </a:pPr>
            <a:r>
              <a:rPr lang="da-DK" sz="1100" dirty="0"/>
              <a:t>Billeder/fotos til inspiration</a:t>
            </a:r>
          </a:p>
          <a:p>
            <a:pPr marL="0" indent="0">
              <a:buNone/>
            </a:pPr>
            <a:r>
              <a:rPr lang="da-DK" sz="1100" dirty="0"/>
              <a:t>Skabelon</a:t>
            </a:r>
          </a:p>
          <a:p>
            <a:pPr marL="0" indent="0">
              <a:buNone/>
            </a:pPr>
            <a:endParaRPr lang="da-DK" sz="1100" b="1" dirty="0"/>
          </a:p>
        </p:txBody>
      </p:sp>
      <p:sp>
        <p:nvSpPr>
          <p:cNvPr id="11" name="Tekstfelt 10">
            <a:extLst>
              <a:ext uri="{FF2B5EF4-FFF2-40B4-BE49-F238E27FC236}">
                <a16:creationId xmlns:a16="http://schemas.microsoft.com/office/drawing/2014/main" id="{79B23092-34D3-1346-BD22-8E2F17E722AA}"/>
              </a:ext>
            </a:extLst>
          </p:cNvPr>
          <p:cNvSpPr txBox="1"/>
          <p:nvPr/>
        </p:nvSpPr>
        <p:spPr>
          <a:xfrm>
            <a:off x="432367" y="1838095"/>
            <a:ext cx="5178167" cy="2631490"/>
          </a:xfrm>
          <a:prstGeom prst="rect">
            <a:avLst/>
          </a:prstGeom>
          <a:noFill/>
        </p:spPr>
        <p:txBody>
          <a:bodyPr wrap="square" rtlCol="0">
            <a:spAutoFit/>
          </a:bodyPr>
          <a:lstStyle/>
          <a:p>
            <a:r>
              <a:rPr lang="da-DK" sz="1100" b="1" dirty="0">
                <a:latin typeface="Avenir Next" panose="020B0503020202020204" pitchFamily="34" charset="0"/>
                <a:cs typeface="Avenir LT Std 35 Light"/>
              </a:rPr>
              <a:t>Trin – vejledning til brug af værktøjet (fortsat)</a:t>
            </a:r>
          </a:p>
          <a:p>
            <a:endParaRPr lang="da-DK" sz="1100" b="1" dirty="0">
              <a:latin typeface="Avenir Next" panose="020B0503020202020204" pitchFamily="34" charset="0"/>
              <a:cs typeface="Avenir LT Std 35 Light"/>
            </a:endParaRPr>
          </a:p>
          <a:p>
            <a:pPr marL="228600" indent="-228600">
              <a:buFont typeface="+mj-lt"/>
              <a:buAutoNum type="arabicPeriod" startAt="12"/>
            </a:pPr>
            <a:r>
              <a:rPr lang="da-DK" sz="1100" b="1" dirty="0">
                <a:latin typeface="Avenir Next" panose="020B0503020202020204" pitchFamily="34" charset="0"/>
              </a:rPr>
              <a:t>Kvalificér visionsfortællingen</a:t>
            </a:r>
            <a:r>
              <a:rPr lang="da-DK" sz="1100" dirty="0">
                <a:latin typeface="Avenir Next" panose="020B0503020202020204" pitchFamily="34" charset="0"/>
              </a:rPr>
              <a:t>. Det anbefales at lade en kommunikationsmedarbejder arbejde videre med ordlyden og den visuelle præsentation af visionen</a:t>
            </a:r>
          </a:p>
          <a:p>
            <a:pPr marL="228600" indent="-228600">
              <a:buFont typeface="+mj-lt"/>
              <a:buAutoNum type="arabicPeriod" startAt="12"/>
            </a:pPr>
            <a:r>
              <a:rPr lang="da-DK" sz="1100" b="1" dirty="0">
                <a:latin typeface="Avenir Next" panose="020B0503020202020204" pitchFamily="34" charset="0"/>
              </a:rPr>
              <a:t>Invitér eksterne samarbejdspartnere </a:t>
            </a:r>
            <a:r>
              <a:rPr lang="da-DK" sz="1100" dirty="0">
                <a:latin typeface="Avenir Next" panose="020B0503020202020204" pitchFamily="34" charset="0"/>
              </a:rPr>
              <a:t>ind til feedbackdialog om visionen. Det kan være særligt vigtige samarbejdspartnere, som visionen er afhængig af (fx kommunale institutioner, foreninger, virksomheder og/eller kommunalpolitikere).</a:t>
            </a:r>
          </a:p>
          <a:p>
            <a:pPr marL="228600" indent="-228600">
              <a:buFont typeface="+mj-lt"/>
              <a:buAutoNum type="arabicPeriod" startAt="12"/>
            </a:pPr>
            <a:r>
              <a:rPr lang="da-DK" sz="1100" b="1" dirty="0">
                <a:latin typeface="Avenir Next" panose="020B0503020202020204" pitchFamily="34" charset="0"/>
              </a:rPr>
              <a:t>Vær åben </a:t>
            </a:r>
            <a:r>
              <a:rPr lang="da-DK" sz="1100" dirty="0">
                <a:latin typeface="Avenir Next" panose="020B0503020202020204" pitchFamily="34" charset="0"/>
              </a:rPr>
              <a:t>overfor eksterne samarbejdspartneres input og vurdér, om visionen skal tilpasses efter feedbackmøde. </a:t>
            </a:r>
          </a:p>
          <a:p>
            <a:pPr marL="228600" indent="-228600">
              <a:buFont typeface="+mj-lt"/>
              <a:buAutoNum type="arabicPeriod" startAt="12"/>
            </a:pPr>
            <a:r>
              <a:rPr lang="da-DK" sz="1100" b="1" dirty="0">
                <a:latin typeface="Avenir Next" panose="020B0503020202020204" pitchFamily="34" charset="0"/>
              </a:rPr>
              <a:t>Drøft i bestyrelsen, </a:t>
            </a:r>
            <a:r>
              <a:rPr lang="da-DK" sz="1100" dirty="0">
                <a:latin typeface="Avenir Next" panose="020B0503020202020204" pitchFamily="34" charset="0"/>
              </a:rPr>
              <a:t>hvordan visionen bedst kommunikeres ud og til hvilke målgrupper. Få evt. hjælp og rådgivning fra kommunikationsafdelingen i kommunen. </a:t>
            </a:r>
          </a:p>
          <a:p>
            <a:pPr marL="228600" indent="-228600">
              <a:buFont typeface="+mj-lt"/>
              <a:buAutoNum type="arabicPeriod" startAt="8"/>
            </a:pPr>
            <a:endParaRPr lang="da-DK" sz="1100" dirty="0">
              <a:latin typeface="Avenir Next" panose="020B0503020202020204" pitchFamily="34" charset="0"/>
            </a:endParaRPr>
          </a:p>
        </p:txBody>
      </p:sp>
      <p:cxnSp>
        <p:nvCxnSpPr>
          <p:cNvPr id="12" name="Lige forbindelse 11">
            <a:extLst>
              <a:ext uri="{FF2B5EF4-FFF2-40B4-BE49-F238E27FC236}">
                <a16:creationId xmlns:a16="http://schemas.microsoft.com/office/drawing/2014/main" id="{0712A7AA-B5EF-8048-A943-33C1ABFD2790}"/>
              </a:ext>
            </a:extLst>
          </p:cNvPr>
          <p:cNvCxnSpPr/>
          <p:nvPr/>
        </p:nvCxnSpPr>
        <p:spPr>
          <a:xfrm>
            <a:off x="5754950" y="1950895"/>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Billede 7">
            <a:extLst>
              <a:ext uri="{FF2B5EF4-FFF2-40B4-BE49-F238E27FC236}">
                <a16:creationId xmlns:a16="http://schemas.microsoft.com/office/drawing/2014/main" id="{FA5E9CC8-4685-7849-9A53-91A4345B71F1}"/>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677873" y="830288"/>
            <a:ext cx="397916" cy="584096"/>
          </a:xfrm>
          <a:prstGeom prst="rect">
            <a:avLst/>
          </a:prstGeom>
        </p:spPr>
      </p:pic>
      <p:sp>
        <p:nvSpPr>
          <p:cNvPr id="9" name="Ellipse 8">
            <a:extLst>
              <a:ext uri="{FF2B5EF4-FFF2-40B4-BE49-F238E27FC236}">
                <a16:creationId xmlns:a16="http://schemas.microsoft.com/office/drawing/2014/main" id="{E1190252-0085-6240-9D26-D1A07B26EA05}"/>
              </a:ext>
            </a:extLst>
          </p:cNvPr>
          <p:cNvSpPr/>
          <p:nvPr/>
        </p:nvSpPr>
        <p:spPr>
          <a:xfrm>
            <a:off x="432367" y="677872"/>
            <a:ext cx="888928" cy="888928"/>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ADA4B740-7699-5846-B42F-A0C15AD555BC}"/>
              </a:ext>
            </a:extLst>
          </p:cNvPr>
          <p:cNvSpPr txBox="1">
            <a:spLocks/>
          </p:cNvSpPr>
          <p:nvPr/>
        </p:nvSpPr>
        <p:spPr>
          <a:xfrm>
            <a:off x="1415530" y="256655"/>
            <a:ext cx="7886700" cy="1325563"/>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200" b="0" i="0" kern="1200">
                <a:solidFill>
                  <a:schemeClr val="tx1"/>
                </a:solidFill>
                <a:latin typeface="Leitura News Roman 4" panose="02000503000000020004" pitchFamily="2" charset="77"/>
                <a:ea typeface="+mj-ea"/>
                <a:cs typeface="+mj-cs"/>
              </a:defRPr>
            </a:lvl1pPr>
          </a:lstStyle>
          <a:p>
            <a:pPr>
              <a:lnSpc>
                <a:spcPct val="120000"/>
              </a:lnSpc>
            </a:pPr>
            <a:r>
              <a:rPr lang="da-DK" sz="1500" dirty="0"/>
              <a:t>Værktøj:</a:t>
            </a:r>
            <a:br>
              <a:rPr lang="da-DK" dirty="0"/>
            </a:br>
            <a:r>
              <a:rPr lang="da-DK" dirty="0"/>
              <a:t>Vision for området</a:t>
            </a:r>
          </a:p>
        </p:txBody>
      </p:sp>
    </p:spTree>
    <p:extLst>
      <p:ext uri="{BB962C8B-B14F-4D97-AF65-F5344CB8AC3E}">
        <p14:creationId xmlns:p14="http://schemas.microsoft.com/office/powerpoint/2010/main" val="1051901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foto, udendørs, bygning, viser&#10;&#10;&#10;&#10;Automatisk oprettet beskrivelse">
            <a:extLst>
              <a:ext uri="{FF2B5EF4-FFF2-40B4-BE49-F238E27FC236}">
                <a16:creationId xmlns:a16="http://schemas.microsoft.com/office/drawing/2014/main" id="{A3D5FC29-0910-6342-93D5-991F6BFD2589}"/>
              </a:ext>
            </a:extLst>
          </p:cNvPr>
          <p:cNvPicPr>
            <a:picLocks noChangeAspect="1"/>
          </p:cNvPicPr>
          <p:nvPr/>
        </p:nvPicPr>
        <p:blipFill>
          <a:blip r:embed="rId2"/>
          <a:stretch>
            <a:fillRect/>
          </a:stretch>
        </p:blipFill>
        <p:spPr>
          <a:xfrm>
            <a:off x="148590" y="252936"/>
            <a:ext cx="8846820" cy="6352127"/>
          </a:xfrm>
          <a:prstGeom prst="rect">
            <a:avLst/>
          </a:prstGeom>
        </p:spPr>
      </p:pic>
    </p:spTree>
    <p:extLst>
      <p:ext uri="{BB962C8B-B14F-4D97-AF65-F5344CB8AC3E}">
        <p14:creationId xmlns:p14="http://schemas.microsoft.com/office/powerpoint/2010/main" val="2991899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9B17E130-AC00-214A-86E9-480A858CFDFD}"/>
              </a:ext>
            </a:extLst>
          </p:cNvPr>
          <p:cNvSpPr/>
          <p:nvPr/>
        </p:nvSpPr>
        <p:spPr>
          <a:xfrm>
            <a:off x="5393322" y="1745243"/>
            <a:ext cx="3395482" cy="4380444"/>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a-DK" sz="1100" dirty="0">
              <a:solidFill>
                <a:schemeClr val="bg1"/>
              </a:solidFill>
              <a:latin typeface="Avenir Roman" panose="02000503020000020003" pitchFamily="2" charset="0"/>
            </a:endParaRPr>
          </a:p>
        </p:txBody>
      </p:sp>
      <p:sp>
        <p:nvSpPr>
          <p:cNvPr id="2" name="Titel 1">
            <a:extLst>
              <a:ext uri="{FF2B5EF4-FFF2-40B4-BE49-F238E27FC236}">
                <a16:creationId xmlns:a16="http://schemas.microsoft.com/office/drawing/2014/main" id="{BA541CDB-E29C-9A4F-9D54-D3A8563464FE}"/>
              </a:ext>
            </a:extLst>
          </p:cNvPr>
          <p:cNvSpPr>
            <a:spLocks noGrp="1"/>
          </p:cNvSpPr>
          <p:nvPr>
            <p:ph type="title"/>
          </p:nvPr>
        </p:nvSpPr>
        <p:spPr/>
        <p:txBody>
          <a:bodyPr/>
          <a:lstStyle/>
          <a:p>
            <a:pPr>
              <a:lnSpc>
                <a:spcPct val="120000"/>
              </a:lnSpc>
            </a:pPr>
            <a:r>
              <a:rPr lang="da-DK" sz="1500" dirty="0"/>
              <a:t>Case:</a:t>
            </a:r>
            <a:br>
              <a:rPr lang="da-DK" dirty="0"/>
            </a:br>
            <a:r>
              <a:rPr lang="da-DK" dirty="0"/>
              <a:t>Visionsarbejde i Varde</a:t>
            </a:r>
          </a:p>
        </p:txBody>
      </p:sp>
      <p:sp>
        <p:nvSpPr>
          <p:cNvPr id="3" name="Pladsholder til indhold 2">
            <a:extLst>
              <a:ext uri="{FF2B5EF4-FFF2-40B4-BE49-F238E27FC236}">
                <a16:creationId xmlns:a16="http://schemas.microsoft.com/office/drawing/2014/main" id="{84E5FAF0-8995-344B-B800-9846D5F3FFCB}"/>
              </a:ext>
            </a:extLst>
          </p:cNvPr>
          <p:cNvSpPr>
            <a:spLocks noGrp="1"/>
          </p:cNvSpPr>
          <p:nvPr>
            <p:ph idx="1"/>
          </p:nvPr>
        </p:nvSpPr>
        <p:spPr>
          <a:xfrm>
            <a:off x="352540" y="1818863"/>
            <a:ext cx="4893830" cy="4537488"/>
          </a:xfrm>
        </p:spPr>
        <p:txBody>
          <a:bodyPr/>
          <a:lstStyle/>
          <a:p>
            <a:pPr>
              <a:spcBef>
                <a:spcPts val="0"/>
              </a:spcBef>
            </a:pPr>
            <a:r>
              <a:rPr lang="da-DK" dirty="0"/>
              <a:t>I Varde er bestyrelsen i gang med at skabe en visionær forandringsfortælling for Boulevardbyggerierne. Visionen er ikke helt færdig i sin ordlyd, men her ses et eksempel på en overordnet vision for området, med dertilhørende visionskomponenter. </a:t>
            </a:r>
          </a:p>
          <a:p>
            <a:pPr>
              <a:spcBef>
                <a:spcPts val="0"/>
              </a:spcBef>
            </a:pPr>
            <a:endParaRPr lang="da-DK" dirty="0"/>
          </a:p>
          <a:p>
            <a:pPr>
              <a:spcBef>
                <a:spcPts val="0"/>
              </a:spcBef>
            </a:pPr>
            <a:r>
              <a:rPr lang="da-DK" dirty="0"/>
              <a:t>Bestyrelsen har sammen med sekretariatsbetjeningen haft fokus på at ændre områdets navn fra Boulevardbyggerierne til Boulevardkvarteret. Dette for at signalere, et levende område med liv og fællesskab mellem mennesker, frem for blot byggerier som huser folk. </a:t>
            </a:r>
          </a:p>
          <a:p>
            <a:pPr>
              <a:spcBef>
                <a:spcPts val="0"/>
              </a:spcBef>
            </a:pPr>
            <a:endParaRPr lang="da-DK" dirty="0"/>
          </a:p>
          <a:p>
            <a:pPr>
              <a:spcBef>
                <a:spcPts val="0"/>
              </a:spcBef>
            </a:pPr>
            <a:r>
              <a:rPr lang="da-DK" dirty="0"/>
              <a:t>Bestyrelsen og sekretariatsbetjeningen har i deres visionsarbejde haft fokus på at løfte blikket fra indsatsniveauet og målsætningerne i helhedsplanen for at skabe en overordnet og samlet vision for området. Her har målet bl.a. været at skabe en inviterende vision som eksterne samarbejdspartnere, områdets beboere og brugere kan tiltrækkes af og samtidig sikre genklang og tæt sammenhæng til målsætningerne i den strategiske samarbejdsaftale.</a:t>
            </a:r>
          </a:p>
          <a:p>
            <a:pPr>
              <a:spcBef>
                <a:spcPts val="0"/>
              </a:spcBef>
            </a:pPr>
            <a:endParaRPr lang="da-DK" dirty="0"/>
          </a:p>
          <a:p>
            <a:pPr>
              <a:spcBef>
                <a:spcPts val="0"/>
              </a:spcBef>
            </a:pPr>
            <a:r>
              <a:rPr lang="da-DK" dirty="0"/>
              <a:t>Bestyrelsen har allerede brugt visionen aktivt i samarbejdet – både internt i indsatsen og i forhold til eksterne parter. Blandt andet har de haft gode erfaringer med at fremlægge visionen på en temadag med byrådet. Her oplevede de, at visionen øgede den politiske interesse for at se området som drivkraft, og at det med visionen blev lettere for politikere at koble sig på indsatsen og omsætte idéer til politisk handlen. Billede med tunnelen. </a:t>
            </a:r>
          </a:p>
          <a:p>
            <a:pPr>
              <a:spcBef>
                <a:spcPts val="0"/>
              </a:spcBef>
            </a:pPr>
            <a:endParaRPr lang="da-DK" dirty="0"/>
          </a:p>
          <a:p>
            <a:pPr>
              <a:spcBef>
                <a:spcPts val="0"/>
              </a:spcBef>
            </a:pPr>
            <a:r>
              <a:rPr lang="da-DK" dirty="0"/>
              <a:t>Bestyrelsen har også brugt visionen i forbindelse med etablering af en styregruppe. Her var det erfaringen, at visionen motiverede styregruppen, og at styregruppen i højere grad kunne se deres egen indsats i et bredere perspektiv.</a:t>
            </a:r>
          </a:p>
          <a:p>
            <a:pPr>
              <a:spcBef>
                <a:spcPts val="0"/>
              </a:spcBef>
            </a:pPr>
            <a:endParaRPr lang="da-DK" dirty="0"/>
          </a:p>
          <a:p>
            <a:pPr>
              <a:spcBef>
                <a:spcPts val="0"/>
              </a:spcBef>
            </a:pPr>
            <a:endParaRPr lang="da-DK" dirty="0"/>
          </a:p>
        </p:txBody>
      </p:sp>
      <p:sp>
        <p:nvSpPr>
          <p:cNvPr id="8" name="Pladsholder til diasnummer 3">
            <a:extLst>
              <a:ext uri="{FF2B5EF4-FFF2-40B4-BE49-F238E27FC236}">
                <a16:creationId xmlns:a16="http://schemas.microsoft.com/office/drawing/2014/main" id="{4875171C-7BA3-5440-9024-27B23449456B}"/>
              </a:ext>
            </a:extLst>
          </p:cNvPr>
          <p:cNvSpPr txBox="1">
            <a:spLocks/>
          </p:cNvSpPr>
          <p:nvPr/>
        </p:nvSpPr>
        <p:spPr>
          <a:xfrm>
            <a:off x="6431845" y="6173787"/>
            <a:ext cx="2133600" cy="365125"/>
          </a:xfrm>
        </p:spPr>
        <p:txBody>
          <a:bodyPr lIns="9000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9272471-701E-C340-B344-40602829DF7D}" type="slidenum">
              <a:rPr lang="da-DK" sz="1000" smtClean="0">
                <a:latin typeface="Avenir Next" panose="020B0503020202020204" pitchFamily="34" charset="0"/>
                <a:cs typeface="Avenir LT Std 35 Light"/>
              </a:rPr>
              <a:pPr algn="r"/>
              <a:t>9</a:t>
            </a:fld>
            <a:endParaRPr lang="da-DK" sz="1000" dirty="0">
              <a:latin typeface="Avenir Next" panose="020B0503020202020204" pitchFamily="34" charset="0"/>
              <a:cs typeface="Avenir LT Std 35 Light"/>
            </a:endParaRPr>
          </a:p>
        </p:txBody>
      </p:sp>
      <p:sp>
        <p:nvSpPr>
          <p:cNvPr id="10" name="Titel 1">
            <a:extLst>
              <a:ext uri="{FF2B5EF4-FFF2-40B4-BE49-F238E27FC236}">
                <a16:creationId xmlns:a16="http://schemas.microsoft.com/office/drawing/2014/main" id="{D1E55DDB-C103-E140-B5BE-04DA9A718D93}"/>
              </a:ext>
            </a:extLst>
          </p:cNvPr>
          <p:cNvSpPr txBox="1">
            <a:spLocks/>
          </p:cNvSpPr>
          <p:nvPr/>
        </p:nvSpPr>
        <p:spPr>
          <a:xfrm>
            <a:off x="5393323" y="1751424"/>
            <a:ext cx="3392829" cy="1103619"/>
          </a:xfrm>
          <a:prstGeom prst="rect">
            <a:avLst/>
          </a:prstGeom>
          <a:solidFill>
            <a:schemeClr val="tx1">
              <a:lumMod val="10000"/>
              <a:lumOff val="90000"/>
            </a:schemeClr>
          </a:solidFill>
          <a:ln>
            <a:noFill/>
          </a:ln>
        </p:spPr>
        <p:txBody>
          <a:bodyPr vert="horz" lIns="91440" tIns="45720" rIns="91440" bIns="45720" rtlCol="0" anchor="ctr">
            <a:normAutofit fontScale="97500"/>
          </a:bodyPr>
          <a:lstStyle>
            <a:lvl1pPr algn="l" defTabSz="457200" rtl="0" eaLnBrk="1" latinLnBrk="0" hangingPunct="1">
              <a:spcBef>
                <a:spcPct val="0"/>
              </a:spcBef>
              <a:buNone/>
              <a:defRPr sz="2600" b="0" i="0" kern="1200">
                <a:solidFill>
                  <a:schemeClr val="tx1"/>
                </a:solidFill>
                <a:latin typeface="Avenir LT Std 65 Medium"/>
                <a:ea typeface="+mj-ea"/>
                <a:cs typeface="Avenir LT Std 65 Medium"/>
              </a:defRPr>
            </a:lvl1pPr>
          </a:lstStyle>
          <a:p>
            <a:r>
              <a:rPr lang="da-DK" sz="1100" b="1" dirty="0">
                <a:latin typeface="Avenir Roman" panose="02000503020000020003" pitchFamily="2" charset="0"/>
              </a:rPr>
              <a:t>Vision</a:t>
            </a:r>
            <a:br>
              <a:rPr lang="da-DK" sz="1100" b="1" dirty="0">
                <a:latin typeface="Avenir Roman" panose="02000503020000020003" pitchFamily="2" charset="0"/>
              </a:rPr>
            </a:br>
            <a:r>
              <a:rPr lang="da-DK" sz="1100" dirty="0">
                <a:latin typeface="Avenir Roman" panose="02000503020000020003" pitchFamily="2" charset="0"/>
              </a:rPr>
              <a:t>Boulevardkvarteret er en central og lækker bydel i Varde. Et sted hvor mennesker gror og bor sammen.</a:t>
            </a:r>
          </a:p>
        </p:txBody>
      </p:sp>
      <p:sp>
        <p:nvSpPr>
          <p:cNvPr id="11" name="Rektangel 10">
            <a:extLst>
              <a:ext uri="{FF2B5EF4-FFF2-40B4-BE49-F238E27FC236}">
                <a16:creationId xmlns:a16="http://schemas.microsoft.com/office/drawing/2014/main" id="{9286228A-C675-1440-9625-83AFA867C05A}"/>
              </a:ext>
            </a:extLst>
          </p:cNvPr>
          <p:cNvSpPr/>
          <p:nvPr/>
        </p:nvSpPr>
        <p:spPr>
          <a:xfrm>
            <a:off x="5393322" y="2843351"/>
            <a:ext cx="3392829" cy="1110324"/>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sz="1100" b="1" dirty="0">
                <a:solidFill>
                  <a:schemeClr val="tx1"/>
                </a:solidFill>
                <a:latin typeface="Avenir Roman" panose="02000503020000020003" pitchFamily="2" charset="0"/>
              </a:rPr>
              <a:t>Attraktivt sted at bo</a:t>
            </a:r>
          </a:p>
          <a:p>
            <a:pPr lvl="0"/>
            <a:r>
              <a:rPr lang="da-DK" sz="1100" dirty="0">
                <a:solidFill>
                  <a:schemeClr val="tx1"/>
                </a:solidFill>
                <a:latin typeface="Avenir Roman" panose="02000503020000020003" pitchFamily="2" charset="0"/>
              </a:rPr>
              <a:t>Centralt beliggenhed i Varde, Grønne fælles arealer, velholdte og renoverede lejligheder, mennesker mødes.</a:t>
            </a:r>
          </a:p>
        </p:txBody>
      </p:sp>
      <p:sp>
        <p:nvSpPr>
          <p:cNvPr id="12" name="Rektangel 11">
            <a:extLst>
              <a:ext uri="{FF2B5EF4-FFF2-40B4-BE49-F238E27FC236}">
                <a16:creationId xmlns:a16="http://schemas.microsoft.com/office/drawing/2014/main" id="{BEABDDD4-9630-A944-94F3-5F1159FCF48F}"/>
              </a:ext>
            </a:extLst>
          </p:cNvPr>
          <p:cNvSpPr/>
          <p:nvPr/>
        </p:nvSpPr>
        <p:spPr>
          <a:xfrm>
            <a:off x="5393322" y="3946970"/>
            <a:ext cx="3392829" cy="10903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sz="1100" b="1" dirty="0">
                <a:solidFill>
                  <a:schemeClr val="tx1"/>
                </a:solidFill>
                <a:latin typeface="Avenir Roman" panose="02000503020000020003" pitchFamily="2" charset="0"/>
              </a:rPr>
              <a:t>Mennesker gror</a:t>
            </a:r>
          </a:p>
          <a:p>
            <a:pPr lvl="0"/>
            <a:r>
              <a:rPr lang="da-DK" sz="1100" dirty="0">
                <a:solidFill>
                  <a:schemeClr val="tx1"/>
                </a:solidFill>
                <a:latin typeface="Avenir Roman" panose="02000503020000020003" pitchFamily="2" charset="0"/>
              </a:rPr>
              <a:t>Udvikler deres potentiale og øger deres kompetencer, udvikler uafhængighed og selvforsørgelse, børn støttes til en god start på livet.</a:t>
            </a:r>
          </a:p>
        </p:txBody>
      </p:sp>
      <p:sp>
        <p:nvSpPr>
          <p:cNvPr id="13" name="Rektangel 12">
            <a:extLst>
              <a:ext uri="{FF2B5EF4-FFF2-40B4-BE49-F238E27FC236}">
                <a16:creationId xmlns:a16="http://schemas.microsoft.com/office/drawing/2014/main" id="{11017BC0-767E-DD4B-8BBE-77EDAB2A7B6D}"/>
              </a:ext>
            </a:extLst>
          </p:cNvPr>
          <p:cNvSpPr/>
          <p:nvPr/>
        </p:nvSpPr>
        <p:spPr>
          <a:xfrm>
            <a:off x="5393322" y="5035328"/>
            <a:ext cx="3392829" cy="10903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a-DK" sz="1100" b="1" dirty="0">
                <a:solidFill>
                  <a:schemeClr val="bg1"/>
                </a:solidFill>
                <a:latin typeface="Avenir Roman" panose="02000503020000020003" pitchFamily="2" charset="0"/>
              </a:rPr>
              <a:t>Her er rigt på fællesskaber</a:t>
            </a:r>
          </a:p>
          <a:p>
            <a:pPr lvl="0"/>
            <a:r>
              <a:rPr lang="da-DK" sz="1100" dirty="0">
                <a:solidFill>
                  <a:schemeClr val="bg1"/>
                </a:solidFill>
                <a:latin typeface="Avenir Roman" panose="02000503020000020003" pitchFamily="2" charset="0"/>
              </a:rPr>
              <a:t>Tryghed og sammenhængskraft, sociale </a:t>
            </a:r>
            <a:r>
              <a:rPr lang="da-DK" sz="1100" dirty="0" err="1">
                <a:solidFill>
                  <a:schemeClr val="bg1"/>
                </a:solidFill>
                <a:latin typeface="Avenir Roman" panose="02000503020000020003" pitchFamily="2" charset="0"/>
              </a:rPr>
              <a:t>synergier</a:t>
            </a:r>
            <a:r>
              <a:rPr lang="da-DK" sz="1100" dirty="0">
                <a:solidFill>
                  <a:schemeClr val="bg1"/>
                </a:solidFill>
                <a:latin typeface="Avenir Roman" panose="02000503020000020003" pitchFamily="2" charset="0"/>
              </a:rPr>
              <a:t> mellem sunde fællesskaber, Inspiration og fælles på tværs af bydelens fysiske grænser</a:t>
            </a:r>
          </a:p>
        </p:txBody>
      </p:sp>
      <p:cxnSp>
        <p:nvCxnSpPr>
          <p:cNvPr id="15" name="Lige forbindelse 14">
            <a:extLst>
              <a:ext uri="{FF2B5EF4-FFF2-40B4-BE49-F238E27FC236}">
                <a16:creationId xmlns:a16="http://schemas.microsoft.com/office/drawing/2014/main" id="{22A698A5-49F4-494C-97FB-F407768ED0B6}"/>
              </a:ext>
            </a:extLst>
          </p:cNvPr>
          <p:cNvCxnSpPr>
            <a:cxnSpLocks/>
          </p:cNvCxnSpPr>
          <p:nvPr/>
        </p:nvCxnSpPr>
        <p:spPr>
          <a:xfrm rot="5400000">
            <a:off x="1891610" y="167332"/>
            <a:ext cx="0" cy="291371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316380"/>
      </p:ext>
    </p:extLst>
  </p:cSld>
  <p:clrMapOvr>
    <a:masterClrMapping/>
  </p:clrMapOvr>
</p:sld>
</file>

<file path=ppt/theme/theme1.xml><?xml version="1.0" encoding="utf-8"?>
<a:theme xmlns:a="http://schemas.openxmlformats.org/drawingml/2006/main" name="Office-tema">
  <a:themeElements>
    <a:clrScheme name="Brugerdefineret 3">
      <a:dk1>
        <a:srgbClr val="141619"/>
      </a:dk1>
      <a:lt1>
        <a:srgbClr val="FFFFFF"/>
      </a:lt1>
      <a:dk2>
        <a:srgbClr val="FFFFFF"/>
      </a:dk2>
      <a:lt2>
        <a:srgbClr val="FFFFFF"/>
      </a:lt2>
      <a:accent1>
        <a:srgbClr val="2B3037"/>
      </a:accent1>
      <a:accent2>
        <a:srgbClr val="FFCF00"/>
      </a:accent2>
      <a:accent3>
        <a:srgbClr val="545D65"/>
      </a:accent3>
      <a:accent4>
        <a:srgbClr val="889199"/>
      </a:accent4>
      <a:accent5>
        <a:srgbClr val="FFE77F"/>
      </a:accent5>
      <a:accent6>
        <a:srgbClr val="B0B6BA"/>
      </a:accent6>
      <a:hlink>
        <a:srgbClr val="141619"/>
      </a:hlink>
      <a:folHlink>
        <a:srgbClr val="1A1A1A"/>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budsskabelon" id="{920E0C07-F4F9-6A4B-8A61-A6F49282B61D}" vid="{BBE54B63-99CB-B041-8F98-1EE39C0805B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87457EE6FBFCA4394DAB153E64BD71F" ma:contentTypeVersion="10" ma:contentTypeDescription="Opret et nyt dokument." ma:contentTypeScope="" ma:versionID="712ca407395351b4b0be711fff33454d">
  <xsd:schema xmlns:xsd="http://www.w3.org/2001/XMLSchema" xmlns:xs="http://www.w3.org/2001/XMLSchema" xmlns:p="http://schemas.microsoft.com/office/2006/metadata/properties" xmlns:ns2="09808135-ec78-4e01-958c-19416e141670" xmlns:ns3="7f3b9c80-b753-4ee3-b5c8-40e102bf9a6f" targetNamespace="http://schemas.microsoft.com/office/2006/metadata/properties" ma:root="true" ma:fieldsID="4646b33543922fa2f54665c0bf235d14" ns2:_="" ns3:_="">
    <xsd:import namespace="09808135-ec78-4e01-958c-19416e141670"/>
    <xsd:import namespace="7f3b9c80-b753-4ee3-b5c8-40e102bf9a6f"/>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808135-ec78-4e01-958c-19416e141670"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ashværdi for deling" ma:internalName="SharingHintHash" ma:readOnly="true">
      <xsd:simpleType>
        <xsd:restriction base="dms:Text"/>
      </xsd:simpleType>
    </xsd:element>
    <xsd:element name="SharedWithDetails" ma:index="10" nillable="true" ma:displayName="Delt med detaljer" ma:description="" ma:internalName="SharedWithDetails" ma:readOnly="true">
      <xsd:simpleType>
        <xsd:restriction base="dms:Note">
          <xsd:maxLength value="255"/>
        </xsd:restriction>
      </xsd:simpleType>
    </xsd:element>
    <xsd:element name="LastSharedByUser" ma:index="11" nillable="true" ma:displayName="Sidst delt efter bruger" ma:description="" ma:internalName="LastSharedByUser" ma:readOnly="true">
      <xsd:simpleType>
        <xsd:restriction base="dms:Note">
          <xsd:maxLength value="255"/>
        </xsd:restriction>
      </xsd:simpleType>
    </xsd:element>
    <xsd:element name="LastSharedByTime" ma:index="12" nillable="true" ma:displayName="Sidst delt efter tid"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f3b9c80-b753-4ee3-b5c8-40e102bf9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27B9EF-BCA3-4665-9440-767EF0379590}">
  <ds:schemaRefs>
    <ds:schemaRef ds:uri="http://schemas.microsoft.com/sharepoint/v3/contenttype/forms"/>
  </ds:schemaRefs>
</ds:datastoreItem>
</file>

<file path=customXml/itemProps2.xml><?xml version="1.0" encoding="utf-8"?>
<ds:datastoreItem xmlns:ds="http://schemas.openxmlformats.org/officeDocument/2006/customXml" ds:itemID="{614E057E-A518-4FEF-BF4E-65B3A6577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808135-ec78-4e01-958c-19416e141670"/>
    <ds:schemaRef ds:uri="7f3b9c80-b753-4ee3-b5c8-40e102bf9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C50F1A-A0DC-4E47-B7C5-7719DA379243}">
  <ds:schemaRefs>
    <ds:schemaRef ds:uri="http://purl.org/dc/elements/1.1/"/>
    <ds:schemaRef ds:uri="http://schemas.openxmlformats.org/package/2006/metadata/core-properties"/>
    <ds:schemaRef ds:uri="http://schemas.microsoft.com/office/2006/metadata/properties"/>
    <ds:schemaRef ds:uri="7f3b9c80-b753-4ee3-b5c8-40e102bf9a6f"/>
    <ds:schemaRef ds:uri="http://schemas.microsoft.com/office/2006/documentManagement/types"/>
    <ds:schemaRef ds:uri="http://purl.org/dc/dcmitype/"/>
    <ds:schemaRef ds:uri="http://www.w3.org/XML/1998/namespace"/>
    <ds:schemaRef ds:uri="http://schemas.microsoft.com/office/infopath/2007/PartnerControls"/>
    <ds:schemaRef ds:uri="09808135-ec78-4e01-958c-19416e141670"/>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Office-tema</Template>
  <TotalTime>714</TotalTime>
  <Words>3429</Words>
  <Application>Microsoft Office PowerPoint</Application>
  <PresentationFormat>Skærmshow (4:3)</PresentationFormat>
  <Paragraphs>381</Paragraphs>
  <Slides>22</Slides>
  <Notes>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22</vt:i4>
      </vt:variant>
    </vt:vector>
  </HeadingPairs>
  <TitlesOfParts>
    <vt:vector size="32" baseType="lpstr">
      <vt:lpstr>Arial</vt:lpstr>
      <vt:lpstr>Avenir Book</vt:lpstr>
      <vt:lpstr>Avenir LT Std 35 Light</vt:lpstr>
      <vt:lpstr>Avenir Next</vt:lpstr>
      <vt:lpstr>Avenir Next Heavy</vt:lpstr>
      <vt:lpstr>Avenir Roman</vt:lpstr>
      <vt:lpstr>Calibri</vt:lpstr>
      <vt:lpstr>Leitura News Roman 4</vt:lpstr>
      <vt:lpstr>Wingdings</vt:lpstr>
      <vt:lpstr>Office-tema</vt:lpstr>
      <vt:lpstr>Entydig ledelse</vt:lpstr>
      <vt:lpstr>Hvordan bestyrelsen arbejder med strategisk ledelse i bestyrelsesarbejdet</vt:lpstr>
      <vt:lpstr>Model: Fra vision til handling</vt:lpstr>
      <vt:lpstr>Værktøj: Vision for området</vt:lpstr>
      <vt:lpstr>Værktøj: Vision for området</vt:lpstr>
      <vt:lpstr>Værktøj: Vision for området</vt:lpstr>
      <vt:lpstr>PowerPoint-præsentation</vt:lpstr>
      <vt:lpstr>PowerPoint-præsentation</vt:lpstr>
      <vt:lpstr>Case: Visionsarbejde i Varde</vt:lpstr>
      <vt:lpstr>Skabelon: Vision og komponenter</vt:lpstr>
      <vt:lpstr>Værktøj: Værdier som rettesnor for realisering af visionen</vt:lpstr>
      <vt:lpstr>Skabelon: Værdier</vt:lpstr>
      <vt:lpstr>Værktøj: Strategiske mål og delaftaler</vt:lpstr>
      <vt:lpstr>PowerPoint-præsentation</vt:lpstr>
      <vt:lpstr>Skabelon: Delaftaler</vt:lpstr>
      <vt:lpstr>Værktøj: Årshjul for bestyrelsens arbejde</vt:lpstr>
      <vt:lpstr>Skabelon: Årshjul</vt:lpstr>
      <vt:lpstr>Case: Viborg årshjul</vt:lpstr>
      <vt:lpstr>Værktøj: Mødestruktur og indhold</vt:lpstr>
      <vt:lpstr>Skabelon: Mødestruktur og indhold</vt:lpstr>
      <vt:lpstr>Processpørgsmål: Mødestruktur og indhold</vt:lpstr>
      <vt:lpstr>Skabelon: Mødestruktur og indhold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på tilbud</dc:title>
  <dc:creator>Karoline Mia Jessen</dc:creator>
  <cp:lastModifiedBy>louise Aner</cp:lastModifiedBy>
  <cp:revision>39</cp:revision>
  <cp:lastPrinted>2018-12-07T12:59:34Z</cp:lastPrinted>
  <dcterms:created xsi:type="dcterms:W3CDTF">2018-12-10T11:59:39Z</dcterms:created>
  <dcterms:modified xsi:type="dcterms:W3CDTF">2019-02-25T19:31:02Z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0x010100F87457EE6FBFCA4394DAB153E64BD71F</vt:lpwstr>
  </property>
</Properties>
</file>