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4"/>
  </p:sldMasterIdLst>
  <p:notesMasterIdLst>
    <p:notesMasterId r:id="rId12"/>
  </p:notesMasterIdLst>
  <p:sldIdLst>
    <p:sldId id="257" r:id="rId5"/>
    <p:sldId id="260" r:id="rId6"/>
    <p:sldId id="703" r:id="rId7"/>
    <p:sldId id="733" r:id="rId8"/>
    <p:sldId id="722" r:id="rId9"/>
    <p:sldId id="734" r:id="rId10"/>
    <p:sldId id="73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31ACBD-6409-534A-BAAA-E8C8151F7218}" v="2" dt="2019-02-19T15:06:45.897"/>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llemlayout 2 - Markering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25"/>
    <p:restoredTop sz="94643"/>
  </p:normalViewPr>
  <p:slideViewPr>
    <p:cSldViewPr snapToGrid="0" snapToObjects="1">
      <p:cViewPr varScale="1">
        <p:scale>
          <a:sx n="67" d="100"/>
          <a:sy n="67" d="100"/>
        </p:scale>
        <p:origin x="110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ine Demant" userId="0e1b30a3-19fc-4e95-94b3-a6dc93f404a1" providerId="ADAL" clId="{3831ACBD-6409-534A-BAAA-E8C8151F7218}"/>
    <pc:docChg chg="custSel modSld">
      <pc:chgData name="Trine Demant" userId="0e1b30a3-19fc-4e95-94b3-a6dc93f404a1" providerId="ADAL" clId="{3831ACBD-6409-534A-BAAA-E8C8151F7218}" dt="2019-02-19T15:06:51.180" v="20" actId="255"/>
      <pc:docMkLst>
        <pc:docMk/>
      </pc:docMkLst>
      <pc:sldChg chg="delSp modSp">
        <pc:chgData name="Trine Demant" userId="0e1b30a3-19fc-4e95-94b3-a6dc93f404a1" providerId="ADAL" clId="{3831ACBD-6409-534A-BAAA-E8C8151F7218}" dt="2019-02-19T15:06:51.180" v="20" actId="255"/>
        <pc:sldMkLst>
          <pc:docMk/>
          <pc:sldMk cId="524084236" sldId="257"/>
        </pc:sldMkLst>
        <pc:spChg chg="mod">
          <ac:chgData name="Trine Demant" userId="0e1b30a3-19fc-4e95-94b3-a6dc93f404a1" providerId="ADAL" clId="{3831ACBD-6409-534A-BAAA-E8C8151F7218}" dt="2019-02-19T15:06:51.180" v="20" actId="255"/>
          <ac:spMkLst>
            <pc:docMk/>
            <pc:sldMk cId="524084236" sldId="257"/>
            <ac:spMk id="8" creationId="{758B574B-442F-064B-93D1-313D92EF1E78}"/>
          </ac:spMkLst>
        </pc:spChg>
        <pc:picChg chg="del">
          <ac:chgData name="Trine Demant" userId="0e1b30a3-19fc-4e95-94b3-a6dc93f404a1" providerId="ADAL" clId="{3831ACBD-6409-534A-BAAA-E8C8151F7218}" dt="2019-02-19T15:01:44.560" v="14" actId="478"/>
          <ac:picMkLst>
            <pc:docMk/>
            <pc:sldMk cId="524084236" sldId="257"/>
            <ac:picMk id="6" creationId="{217A9E0C-1290-B24E-B18F-2AA9900694DA}"/>
          </ac:picMkLst>
        </pc:picChg>
      </pc:sldChg>
      <pc:sldChg chg="delSp">
        <pc:chgData name="Trine Demant" userId="0e1b30a3-19fc-4e95-94b3-a6dc93f404a1" providerId="ADAL" clId="{3831ACBD-6409-534A-BAAA-E8C8151F7218}" dt="2019-02-19T15:00:08.495" v="0" actId="478"/>
        <pc:sldMkLst>
          <pc:docMk/>
          <pc:sldMk cId="1029518836" sldId="260"/>
        </pc:sldMkLst>
        <pc:picChg chg="del">
          <ac:chgData name="Trine Demant" userId="0e1b30a3-19fc-4e95-94b3-a6dc93f404a1" providerId="ADAL" clId="{3831ACBD-6409-534A-BAAA-E8C8151F7218}" dt="2019-02-19T15:00:08.495" v="0" actId="478"/>
          <ac:picMkLst>
            <pc:docMk/>
            <pc:sldMk cId="1029518836" sldId="260"/>
            <ac:picMk id="6" creationId="{236EA3B7-0ACD-9549-BABB-C4F896F16CDC}"/>
          </ac:picMkLst>
        </pc:picChg>
      </pc:sldChg>
      <pc:sldChg chg="delSp">
        <pc:chgData name="Trine Demant" userId="0e1b30a3-19fc-4e95-94b3-a6dc93f404a1" providerId="ADAL" clId="{3831ACBD-6409-534A-BAAA-E8C8151F7218}" dt="2019-02-19T15:00:11.049" v="1" actId="478"/>
        <pc:sldMkLst>
          <pc:docMk/>
          <pc:sldMk cId="2591556716" sldId="703"/>
        </pc:sldMkLst>
        <pc:picChg chg="del">
          <ac:chgData name="Trine Demant" userId="0e1b30a3-19fc-4e95-94b3-a6dc93f404a1" providerId="ADAL" clId="{3831ACBD-6409-534A-BAAA-E8C8151F7218}" dt="2019-02-19T15:00:11.049" v="1" actId="478"/>
          <ac:picMkLst>
            <pc:docMk/>
            <pc:sldMk cId="2591556716" sldId="703"/>
            <ac:picMk id="6" creationId="{236EA3B7-0ACD-9549-BABB-C4F896F16CDC}"/>
          </ac:picMkLst>
        </pc:picChg>
      </pc:sldChg>
      <pc:sldChg chg="delSp">
        <pc:chgData name="Trine Demant" userId="0e1b30a3-19fc-4e95-94b3-a6dc93f404a1" providerId="ADAL" clId="{3831ACBD-6409-534A-BAAA-E8C8151F7218}" dt="2019-02-19T15:00:16.647" v="3" actId="478"/>
        <pc:sldMkLst>
          <pc:docMk/>
          <pc:sldMk cId="1912600602" sldId="722"/>
        </pc:sldMkLst>
        <pc:picChg chg="del">
          <ac:chgData name="Trine Demant" userId="0e1b30a3-19fc-4e95-94b3-a6dc93f404a1" providerId="ADAL" clId="{3831ACBD-6409-534A-BAAA-E8C8151F7218}" dt="2019-02-19T15:00:16.647" v="3" actId="478"/>
          <ac:picMkLst>
            <pc:docMk/>
            <pc:sldMk cId="1912600602" sldId="722"/>
            <ac:picMk id="7" creationId="{241ABC6C-B428-DD43-9CCC-DC4D022290A3}"/>
          </ac:picMkLst>
        </pc:picChg>
      </pc:sldChg>
      <pc:sldChg chg="delSp">
        <pc:chgData name="Trine Demant" userId="0e1b30a3-19fc-4e95-94b3-a6dc93f404a1" providerId="ADAL" clId="{3831ACBD-6409-534A-BAAA-E8C8151F7218}" dt="2019-02-19T15:00:13.354" v="2" actId="478"/>
        <pc:sldMkLst>
          <pc:docMk/>
          <pc:sldMk cId="3459298889" sldId="733"/>
        </pc:sldMkLst>
        <pc:picChg chg="del">
          <ac:chgData name="Trine Demant" userId="0e1b30a3-19fc-4e95-94b3-a6dc93f404a1" providerId="ADAL" clId="{3831ACBD-6409-534A-BAAA-E8C8151F7218}" dt="2019-02-19T15:00:13.354" v="2" actId="478"/>
          <ac:picMkLst>
            <pc:docMk/>
            <pc:sldMk cId="3459298889" sldId="733"/>
            <ac:picMk id="6" creationId="{236EA3B7-0ACD-9549-BABB-C4F896F16CDC}"/>
          </ac:picMkLst>
        </pc:picChg>
      </pc:sldChg>
      <pc:sldChg chg="delSp">
        <pc:chgData name="Trine Demant" userId="0e1b30a3-19fc-4e95-94b3-a6dc93f404a1" providerId="ADAL" clId="{3831ACBD-6409-534A-BAAA-E8C8151F7218}" dt="2019-02-19T15:00:19.976" v="4" actId="478"/>
        <pc:sldMkLst>
          <pc:docMk/>
          <pc:sldMk cId="3059216221" sldId="734"/>
        </pc:sldMkLst>
        <pc:picChg chg="del">
          <ac:chgData name="Trine Demant" userId="0e1b30a3-19fc-4e95-94b3-a6dc93f404a1" providerId="ADAL" clId="{3831ACBD-6409-534A-BAAA-E8C8151F7218}" dt="2019-02-19T15:00:19.976" v="4" actId="478"/>
          <ac:picMkLst>
            <pc:docMk/>
            <pc:sldMk cId="3059216221" sldId="734"/>
            <ac:picMk id="6" creationId="{236EA3B7-0ACD-9549-BABB-C4F896F16CDC}"/>
          </ac:picMkLst>
        </pc:picChg>
      </pc:sldChg>
      <pc:sldChg chg="delSp modSp">
        <pc:chgData name="Trine Demant" userId="0e1b30a3-19fc-4e95-94b3-a6dc93f404a1" providerId="ADAL" clId="{3831ACBD-6409-534A-BAAA-E8C8151F7218}" dt="2019-02-19T15:00:41.220" v="13" actId="20577"/>
        <pc:sldMkLst>
          <pc:docMk/>
          <pc:sldMk cId="438627967" sldId="735"/>
        </pc:sldMkLst>
        <pc:spChg chg="mod">
          <ac:chgData name="Trine Demant" userId="0e1b30a3-19fc-4e95-94b3-a6dc93f404a1" providerId="ADAL" clId="{3831ACBD-6409-534A-BAAA-E8C8151F7218}" dt="2019-02-19T15:00:41.220" v="13" actId="20577"/>
          <ac:spMkLst>
            <pc:docMk/>
            <pc:sldMk cId="438627967" sldId="735"/>
            <ac:spMk id="2" creationId="{FC739F3B-D98A-2F4B-BBB8-253E58A82BF7}"/>
          </ac:spMkLst>
        </pc:spChg>
        <pc:picChg chg="del">
          <ac:chgData name="Trine Demant" userId="0e1b30a3-19fc-4e95-94b3-a6dc93f404a1" providerId="ADAL" clId="{3831ACBD-6409-534A-BAAA-E8C8151F7218}" dt="2019-02-19T15:00:25.101" v="5" actId="478"/>
          <ac:picMkLst>
            <pc:docMk/>
            <pc:sldMk cId="438627967" sldId="735"/>
            <ac:picMk id="6" creationId="{236EA3B7-0ACD-9549-BABB-C4F896F16CDC}"/>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DC09C7-3A7C-BB41-BDFD-F004F730ECF5}" type="datetimeFigureOut">
              <a:rPr lang="da-DK" smtClean="0"/>
              <a:t>25-02-2019</a:t>
            </a:fld>
            <a:endParaRPr lang="da-DK"/>
          </a:p>
        </p:txBody>
      </p:sp>
      <p:sp>
        <p:nvSpPr>
          <p:cNvPr id="4" name="Pladsholder til slidebille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da-DK"/>
              <a:t>Rediger teksttypografien i masteren
Andet niveau
Tredje niveau
Fjerde niveau
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097FCA-F993-754B-ADE5-FE22F61DC3B9}" type="slidenum">
              <a:rPr lang="da-DK" smtClean="0"/>
              <a:t>‹nr.›</a:t>
            </a:fld>
            <a:endParaRPr lang="da-DK"/>
          </a:p>
        </p:txBody>
      </p:sp>
    </p:spTree>
    <p:extLst>
      <p:ext uri="{BB962C8B-B14F-4D97-AF65-F5344CB8AC3E}">
        <p14:creationId xmlns:p14="http://schemas.microsoft.com/office/powerpoint/2010/main" val="34473399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Fors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122363"/>
            <a:ext cx="7772400" cy="2387600"/>
          </a:xfrm>
        </p:spPr>
        <p:txBody>
          <a:bodyPr anchor="b"/>
          <a:lstStyle>
            <a:lvl1pPr algn="ctr">
              <a:defRPr sz="4400" b="1" i="0">
                <a:latin typeface="Avenir Next Heavy" panose="020B0503020202020204" pitchFamily="34" charset="0"/>
              </a:defRPr>
            </a:lvl1pPr>
          </a:lstStyle>
          <a:p>
            <a:r>
              <a:rPr lang="da-DK" dirty="0"/>
              <a:t>Titel på tilbud</a:t>
            </a:r>
            <a:endParaRPr lang="en-US" dirty="0"/>
          </a:p>
        </p:txBody>
      </p:sp>
      <p:sp>
        <p:nvSpPr>
          <p:cNvPr id="3" name="Subtitle 2"/>
          <p:cNvSpPr>
            <a:spLocks noGrp="1"/>
          </p:cNvSpPr>
          <p:nvPr>
            <p:ph type="subTitle" idx="1" hasCustomPrompt="1"/>
          </p:nvPr>
        </p:nvSpPr>
        <p:spPr>
          <a:xfrm>
            <a:off x="1143000" y="4104860"/>
            <a:ext cx="6858000" cy="1152939"/>
          </a:xfrm>
        </p:spPr>
        <p:txBody>
          <a:bodyPr>
            <a:noAutofit/>
          </a:bodyPr>
          <a:lstStyle>
            <a:lvl1pPr marL="0" indent="0" algn="ct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dirty="0"/>
              <a:t>Kundens navn – måned år</a:t>
            </a:r>
            <a:endParaRPr lang="en-US" dirty="0"/>
          </a:p>
        </p:txBody>
      </p:sp>
    </p:spTree>
    <p:extLst>
      <p:ext uri="{BB962C8B-B14F-4D97-AF65-F5344CB8AC3E}">
        <p14:creationId xmlns:p14="http://schemas.microsoft.com/office/powerpoint/2010/main" val="2468211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52540" y="256655"/>
            <a:ext cx="7886700" cy="1325563"/>
          </a:xfrm>
        </p:spPr>
        <p:txBody>
          <a:bodyPr anchor="b" anchorCtr="0">
            <a:noAutofit/>
          </a:bodyPr>
          <a:lstStyle/>
          <a:p>
            <a:r>
              <a:rPr lang="da-DK" dirty="0"/>
              <a:t>Titel på slide - kort</a:t>
            </a:r>
            <a:endParaRPr lang="en-US" dirty="0"/>
          </a:p>
        </p:txBody>
      </p:sp>
      <p:sp>
        <p:nvSpPr>
          <p:cNvPr id="3" name="Content Placeholder 2"/>
          <p:cNvSpPr>
            <a:spLocks noGrp="1"/>
          </p:cNvSpPr>
          <p:nvPr>
            <p:ph idx="1"/>
          </p:nvPr>
        </p:nvSpPr>
        <p:spPr>
          <a:xfrm>
            <a:off x="352540" y="1818863"/>
            <a:ext cx="3202412" cy="4537488"/>
          </a:xfrm>
        </p:spPr>
        <p:txBody>
          <a:bodyPr anchor="t" anchorCtr="0">
            <a:noAutofit/>
          </a:bodyPr>
          <a:lstStyle>
            <a:lvl1pPr>
              <a:defRPr sz="1100"/>
            </a:lvl1pPr>
          </a:lstStyle>
          <a:p>
            <a:pPr lvl="0"/>
            <a:r>
              <a:rPr lang="da-DK"/>
              <a:t>Rediger teksttypografien i masteren
Andet niveau
Tredje niveau
Fjerde niveau
Femte niveau</a:t>
            </a:r>
            <a:endParaRPr lang="en-US" dirty="0"/>
          </a:p>
        </p:txBody>
      </p:sp>
      <p:sp>
        <p:nvSpPr>
          <p:cNvPr id="7" name="Content Placeholder 2">
            <a:extLst>
              <a:ext uri="{FF2B5EF4-FFF2-40B4-BE49-F238E27FC236}">
                <a16:creationId xmlns:a16="http://schemas.microsoft.com/office/drawing/2014/main" id="{C9F345EC-F218-4E47-9CC6-9E1DA9DEBA70}"/>
              </a:ext>
            </a:extLst>
          </p:cNvPr>
          <p:cNvSpPr>
            <a:spLocks noGrp="1"/>
          </p:cNvSpPr>
          <p:nvPr>
            <p:ph idx="13"/>
          </p:nvPr>
        </p:nvSpPr>
        <p:spPr>
          <a:xfrm>
            <a:off x="3896959" y="1818863"/>
            <a:ext cx="3199925" cy="4537487"/>
          </a:xfrm>
        </p:spPr>
        <p:txBody>
          <a:bodyPr anchor="t" anchorCtr="0">
            <a:noAutofit/>
          </a:bodyPr>
          <a:lstStyle/>
          <a:p>
            <a:pPr lvl="0"/>
            <a:r>
              <a:rPr lang="da-DK"/>
              <a:t>Rediger teksttypografien i masteren
Andet niveau
Tredje niveau
Fjerde niveau
Femte niveau</a:t>
            </a:r>
            <a:endParaRPr lang="en-US" dirty="0"/>
          </a:p>
        </p:txBody>
      </p:sp>
    </p:spTree>
    <p:extLst>
      <p:ext uri="{BB962C8B-B14F-4D97-AF65-F5344CB8AC3E}">
        <p14:creationId xmlns:p14="http://schemas.microsoft.com/office/powerpoint/2010/main" val="3152894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p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4099F4-9155-A04E-BDF1-4C422344760B}"/>
              </a:ext>
            </a:extLst>
          </p:cNvPr>
          <p:cNvSpPr>
            <a:spLocks noGrp="1"/>
          </p:cNvSpPr>
          <p:nvPr>
            <p:ph type="title" hasCustomPrompt="1"/>
          </p:nvPr>
        </p:nvSpPr>
        <p:spPr>
          <a:xfrm>
            <a:off x="628650" y="2766218"/>
            <a:ext cx="7886700" cy="1325563"/>
          </a:xfrm>
        </p:spPr>
        <p:txBody>
          <a:bodyPr/>
          <a:lstStyle>
            <a:lvl1pPr algn="ctr">
              <a:defRPr sz="8000"/>
            </a:lvl1pPr>
          </a:lstStyle>
          <a:p>
            <a:r>
              <a:rPr lang="da-DK" dirty="0"/>
              <a:t>Kapitelslide</a:t>
            </a:r>
          </a:p>
        </p:txBody>
      </p:sp>
    </p:spTree>
    <p:extLst>
      <p:ext uri="{BB962C8B-B14F-4D97-AF65-F5344CB8AC3E}">
        <p14:creationId xmlns:p14="http://schemas.microsoft.com/office/powerpoint/2010/main" val="218376444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b" anchorCtr="0">
            <a:noAutofit/>
          </a:bodyPr>
          <a:lstStyle/>
          <a:p>
            <a:r>
              <a:rPr lang="da-DK" dirty="0"/>
              <a:t>Titel på slide - kort</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a-DK" dirty="0"/>
              <a:t>Rediger teksttypografien i masteren
Andet niveau
Tredje niveau
Fjerde niveau</a:t>
            </a:r>
          </a:p>
          <a:p>
            <a:pPr lvl="0"/>
            <a:r>
              <a:rPr lang="da-DK" dirty="0"/>
              <a:t>Femte niveau</a:t>
            </a:r>
            <a:endParaRPr lang="en-US" dirty="0"/>
          </a:p>
        </p:txBody>
      </p:sp>
    </p:spTree>
    <p:extLst>
      <p:ext uri="{BB962C8B-B14F-4D97-AF65-F5344CB8AC3E}">
        <p14:creationId xmlns:p14="http://schemas.microsoft.com/office/powerpoint/2010/main" val="4056464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hdr="0" ftr="0" dt="0"/>
  <p:txStyles>
    <p:titleStyle>
      <a:lvl1pPr algn="l" defTabSz="914400" rtl="0" eaLnBrk="1" latinLnBrk="0" hangingPunct="1">
        <a:lnSpc>
          <a:spcPct val="90000"/>
        </a:lnSpc>
        <a:spcBef>
          <a:spcPct val="0"/>
        </a:spcBef>
        <a:buNone/>
        <a:defRPr sz="3200" b="0" i="0" kern="1200">
          <a:solidFill>
            <a:schemeClr val="tx1"/>
          </a:solidFill>
          <a:latin typeface="Leitura News Roman 4" panose="02000503000000020004" pitchFamily="2" charset="77"/>
          <a:ea typeface="+mj-ea"/>
          <a:cs typeface="+mj-cs"/>
        </a:defRPr>
      </a:lvl1pPr>
    </p:titleStyle>
    <p:bodyStyle>
      <a:lvl1pPr marL="0" indent="0" algn="l" defTabSz="914400" rtl="0" eaLnBrk="1" latinLnBrk="0" hangingPunct="1">
        <a:lnSpc>
          <a:spcPct val="100000"/>
        </a:lnSpc>
        <a:spcBef>
          <a:spcPts val="1000"/>
        </a:spcBef>
        <a:buFont typeface="Arial" panose="020B0604020202020204" pitchFamily="34" charset="0"/>
        <a:buNone/>
        <a:defRPr sz="1100" kern="1200">
          <a:solidFill>
            <a:schemeClr val="tx1"/>
          </a:solidFill>
          <a:latin typeface="Avenir Next" panose="020B0503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lede 3">
            <a:extLst>
              <a:ext uri="{FF2B5EF4-FFF2-40B4-BE49-F238E27FC236}">
                <a16:creationId xmlns:a16="http://schemas.microsoft.com/office/drawing/2014/main" id="{6A35B949-ECA7-BA49-8CF1-864FD03853DB}"/>
              </a:ext>
            </a:extLst>
          </p:cNvPr>
          <p:cNvPicPr>
            <a:picLocks noChangeAspect="1"/>
          </p:cNvPicPr>
          <p:nvPr/>
        </p:nvPicPr>
        <p:blipFill rotWithShape="1">
          <a:blip r:embed="rId2"/>
          <a:srcRect l="5534" r="5534"/>
          <a:stretch/>
        </p:blipFill>
        <p:spPr>
          <a:xfrm>
            <a:off x="-1" y="0"/>
            <a:ext cx="9144001" cy="6858000"/>
          </a:xfrm>
          <a:prstGeom prst="rect">
            <a:avLst/>
          </a:prstGeom>
        </p:spPr>
      </p:pic>
      <p:sp>
        <p:nvSpPr>
          <p:cNvPr id="5" name="Pladsholder til indhold 2">
            <a:extLst>
              <a:ext uri="{FF2B5EF4-FFF2-40B4-BE49-F238E27FC236}">
                <a16:creationId xmlns:a16="http://schemas.microsoft.com/office/drawing/2014/main" id="{1C1A96A0-020D-7149-A1FF-5751A2EDC3E4}"/>
              </a:ext>
            </a:extLst>
          </p:cNvPr>
          <p:cNvSpPr txBox="1">
            <a:spLocks/>
          </p:cNvSpPr>
          <p:nvPr/>
        </p:nvSpPr>
        <p:spPr>
          <a:xfrm>
            <a:off x="-1" y="0"/>
            <a:ext cx="9144001" cy="6858000"/>
          </a:xfrm>
          <a:prstGeom prst="rect">
            <a:avLst/>
          </a:prstGeom>
          <a:solidFill>
            <a:schemeClr val="tx1">
              <a:lumMod val="90000"/>
              <a:lumOff val="10000"/>
              <a:alpha val="84000"/>
            </a:schemeClr>
          </a:solidFill>
        </p:spPr>
        <p:txBody>
          <a:bodyPr vert="horz" lIns="91440" tIns="45720" rIns="91440" bIns="45720" numCol="1" spcCol="576000" rtlCol="0">
            <a:noAutofit/>
          </a:bodyPr>
          <a:lstStyle>
            <a:lvl1pPr marL="0" indent="0" algn="l" defTabSz="457200" rtl="0" eaLnBrk="1" latinLnBrk="0" hangingPunct="1">
              <a:spcBef>
                <a:spcPct val="20000"/>
              </a:spcBef>
              <a:buFont typeface="Wingdings" charset="2"/>
              <a:buNone/>
              <a:defRPr sz="1100" b="0" i="0" kern="1200">
                <a:solidFill>
                  <a:schemeClr val="tx1"/>
                </a:solidFill>
                <a:latin typeface="Avenir LT Std 35 Light"/>
                <a:ea typeface="+mn-ea"/>
                <a:cs typeface="Avenir LT Std 35 Light"/>
              </a:defRPr>
            </a:lvl1pPr>
            <a:lvl2pPr marL="742950" indent="-285750" algn="l" defTabSz="457200" rtl="0" eaLnBrk="1" latinLnBrk="0" hangingPunct="1">
              <a:spcBef>
                <a:spcPct val="20000"/>
              </a:spcBef>
              <a:buFont typeface="Arial" charset="0"/>
              <a:buChar char="•"/>
              <a:defRPr sz="1200" b="0" i="0" kern="1200">
                <a:solidFill>
                  <a:schemeClr val="tx1"/>
                </a:solidFill>
                <a:latin typeface="Avenir LT Std 35 Light"/>
                <a:ea typeface="+mn-ea"/>
                <a:cs typeface="Avenir LT Std 35 Light"/>
              </a:defRPr>
            </a:lvl2pPr>
            <a:lvl3pPr marL="1257300" indent="-342900" algn="l" defTabSz="457200" rtl="0" eaLnBrk="1" latinLnBrk="0" hangingPunct="1">
              <a:spcBef>
                <a:spcPct val="20000"/>
              </a:spcBef>
              <a:buFont typeface="Lucida Grande"/>
              <a:buChar char="-"/>
              <a:defRPr sz="1200" b="0" i="0" kern="1200">
                <a:solidFill>
                  <a:schemeClr val="tx1"/>
                </a:solidFill>
                <a:latin typeface="Avenir LT Std 35 Light"/>
                <a:ea typeface="+mn-ea"/>
                <a:cs typeface="Avenir LT Std 35 Light"/>
              </a:defRPr>
            </a:lvl3pPr>
            <a:lvl4pPr marL="1600200" indent="-228600" algn="l" defTabSz="457200" rtl="0" eaLnBrk="1" latinLnBrk="0" hangingPunct="1">
              <a:spcBef>
                <a:spcPct val="20000"/>
              </a:spcBef>
              <a:buFont typeface="Arial"/>
              <a:buChar char="–"/>
              <a:defRPr sz="1200" b="0" i="0" kern="1200">
                <a:solidFill>
                  <a:schemeClr val="tx1"/>
                </a:solidFill>
                <a:latin typeface="Avenir LT Std 35 Light"/>
                <a:ea typeface="+mn-ea"/>
                <a:cs typeface="Avenir LT Std 35 Light"/>
              </a:defRPr>
            </a:lvl4pPr>
            <a:lvl5pPr marL="1828800" indent="0" algn="l" defTabSz="457200" rtl="0" eaLnBrk="1" latinLnBrk="0" hangingPunct="1">
              <a:spcBef>
                <a:spcPct val="20000"/>
              </a:spcBef>
              <a:buFont typeface="Arial"/>
              <a:buNone/>
              <a:defRPr sz="1500" b="0" i="0" kern="1200">
                <a:solidFill>
                  <a:schemeClr val="tx1"/>
                </a:solidFill>
                <a:latin typeface="Avenir LT Std 35 Light"/>
                <a:ea typeface="+mn-ea"/>
                <a:cs typeface="Avenir LT Std 35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ctr">
              <a:lnSpc>
                <a:spcPct val="130000"/>
              </a:lnSpc>
            </a:pPr>
            <a:endParaRPr lang="da-DK" sz="3200" dirty="0">
              <a:solidFill>
                <a:schemeClr val="bg1"/>
              </a:solidFill>
            </a:endParaRPr>
          </a:p>
        </p:txBody>
      </p:sp>
      <p:sp>
        <p:nvSpPr>
          <p:cNvPr id="7" name="Titel 1">
            <a:extLst>
              <a:ext uri="{FF2B5EF4-FFF2-40B4-BE49-F238E27FC236}">
                <a16:creationId xmlns:a16="http://schemas.microsoft.com/office/drawing/2014/main" id="{077838AD-891B-3845-BA59-EB2D68A7EED8}"/>
              </a:ext>
            </a:extLst>
          </p:cNvPr>
          <p:cNvSpPr>
            <a:spLocks noGrp="1"/>
          </p:cNvSpPr>
          <p:nvPr>
            <p:ph type="ctrTitle"/>
          </p:nvPr>
        </p:nvSpPr>
        <p:spPr>
          <a:xfrm>
            <a:off x="685800" y="779774"/>
            <a:ext cx="7772400" cy="2387600"/>
          </a:xfrm>
        </p:spPr>
        <p:txBody>
          <a:bodyPr/>
          <a:lstStyle/>
          <a:p>
            <a:r>
              <a:rPr lang="da-DK" dirty="0">
                <a:solidFill>
                  <a:schemeClr val="bg1"/>
                </a:solidFill>
              </a:rPr>
              <a:t>Entydig ledelse</a:t>
            </a:r>
          </a:p>
        </p:txBody>
      </p:sp>
      <p:sp>
        <p:nvSpPr>
          <p:cNvPr id="8" name="Undertitel 2">
            <a:extLst>
              <a:ext uri="{FF2B5EF4-FFF2-40B4-BE49-F238E27FC236}">
                <a16:creationId xmlns:a16="http://schemas.microsoft.com/office/drawing/2014/main" id="{758B574B-442F-064B-93D1-313D92EF1E78}"/>
              </a:ext>
            </a:extLst>
          </p:cNvPr>
          <p:cNvSpPr>
            <a:spLocks noGrp="1"/>
          </p:cNvSpPr>
          <p:nvPr>
            <p:ph type="subTitle" idx="1"/>
          </p:nvPr>
        </p:nvSpPr>
        <p:spPr>
          <a:xfrm>
            <a:off x="1143000" y="3762271"/>
            <a:ext cx="6858000" cy="1152939"/>
          </a:xfrm>
        </p:spPr>
        <p:txBody>
          <a:bodyPr/>
          <a:lstStyle/>
          <a:p>
            <a:r>
              <a:rPr lang="da-DK" dirty="0">
                <a:solidFill>
                  <a:schemeClr val="bg1"/>
                </a:solidFill>
              </a:rPr>
              <a:t>Procesværktøjskasse og måleredskab til entydig ledelse i boligsociale helhedsplaner.</a:t>
            </a:r>
          </a:p>
          <a:p>
            <a:endParaRPr lang="da-DK" dirty="0">
              <a:solidFill>
                <a:schemeClr val="bg1"/>
              </a:solidFill>
            </a:endParaRPr>
          </a:p>
          <a:p>
            <a:r>
              <a:rPr lang="da-DK" b="1" dirty="0">
                <a:solidFill>
                  <a:schemeClr val="bg1"/>
                </a:solidFill>
              </a:rPr>
              <a:t>LØBENDE FORBEDRING</a:t>
            </a:r>
          </a:p>
          <a:p>
            <a:endParaRPr lang="da-DK" b="1" dirty="0">
              <a:solidFill>
                <a:schemeClr val="bg1"/>
              </a:solidFill>
            </a:endParaRPr>
          </a:p>
          <a:p>
            <a:r>
              <a:rPr lang="da-DK" dirty="0">
                <a:solidFill>
                  <a:schemeClr val="bg1"/>
                </a:solidFill>
              </a:rPr>
              <a:t>Udviklet for Landsbyggefonden af</a:t>
            </a:r>
          </a:p>
          <a:p>
            <a:r>
              <a:rPr lang="da-DK" sz="1800" dirty="0" err="1">
                <a:solidFill>
                  <a:schemeClr val="bg1"/>
                </a:solidFill>
              </a:rPr>
              <a:t>Naboskaber.dk</a:t>
            </a:r>
            <a:r>
              <a:rPr lang="da-DK" sz="1800" dirty="0">
                <a:solidFill>
                  <a:schemeClr val="bg1"/>
                </a:solidFill>
              </a:rPr>
              <a:t>, Resonans og RUC</a:t>
            </a:r>
          </a:p>
          <a:p>
            <a:endParaRPr lang="da-DK" b="1" dirty="0">
              <a:solidFill>
                <a:schemeClr val="bg1"/>
              </a:solidFill>
            </a:endParaRPr>
          </a:p>
        </p:txBody>
      </p:sp>
    </p:spTree>
    <p:extLst>
      <p:ext uri="{BB962C8B-B14F-4D97-AF65-F5344CB8AC3E}">
        <p14:creationId xmlns:p14="http://schemas.microsoft.com/office/powerpoint/2010/main" val="524084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739F3B-D98A-2F4B-BBB8-253E58A82BF7}"/>
              </a:ext>
            </a:extLst>
          </p:cNvPr>
          <p:cNvSpPr>
            <a:spLocks noGrp="1"/>
          </p:cNvSpPr>
          <p:nvPr>
            <p:ph type="title"/>
          </p:nvPr>
        </p:nvSpPr>
        <p:spPr>
          <a:xfrm>
            <a:off x="352540" y="682479"/>
            <a:ext cx="7886700" cy="1325563"/>
          </a:xfrm>
        </p:spPr>
        <p:txBody>
          <a:bodyPr/>
          <a:lstStyle/>
          <a:p>
            <a:r>
              <a:rPr lang="da-DK" sz="2800" dirty="0">
                <a:solidFill>
                  <a:srgbClr val="141619"/>
                </a:solidFill>
              </a:rPr>
              <a:t>Hvordan sikrer bestyrelsen tæt opfølgning på indsatser og strategiske pejlemærker med fokus på løbende forbedringer og effekt?</a:t>
            </a:r>
            <a:endParaRPr lang="da-DK" sz="2800" dirty="0"/>
          </a:p>
        </p:txBody>
      </p:sp>
      <p:sp>
        <p:nvSpPr>
          <p:cNvPr id="3" name="Pladsholder til indhold 2">
            <a:extLst>
              <a:ext uri="{FF2B5EF4-FFF2-40B4-BE49-F238E27FC236}">
                <a16:creationId xmlns:a16="http://schemas.microsoft.com/office/drawing/2014/main" id="{959C6A08-27ED-B24C-926E-639253503A90}"/>
              </a:ext>
            </a:extLst>
          </p:cNvPr>
          <p:cNvSpPr>
            <a:spLocks noGrp="1"/>
          </p:cNvSpPr>
          <p:nvPr>
            <p:ph idx="1"/>
          </p:nvPr>
        </p:nvSpPr>
        <p:spPr>
          <a:xfrm>
            <a:off x="352540" y="2177989"/>
            <a:ext cx="3873312" cy="4178362"/>
          </a:xfrm>
        </p:spPr>
        <p:txBody>
          <a:bodyPr/>
          <a:lstStyle/>
          <a:p>
            <a:pPr>
              <a:lnSpc>
                <a:spcPct val="130000"/>
              </a:lnSpc>
              <a:spcBef>
                <a:spcPts val="0"/>
              </a:spcBef>
            </a:pPr>
            <a:r>
              <a:rPr lang="da-DK" b="1" noProof="1">
                <a:solidFill>
                  <a:srgbClr val="141619"/>
                </a:solidFill>
                <a:cs typeface="LeituraNews-Italic 2"/>
              </a:rPr>
              <a:t>Løbende forbedringer består af følgende procesværktøjer</a:t>
            </a:r>
            <a:r>
              <a:rPr lang="da-DK" noProof="1">
                <a:solidFill>
                  <a:srgbClr val="141619"/>
                </a:solidFill>
                <a:cs typeface="LeituraNews-Italic 2"/>
              </a:rPr>
              <a:t>:</a:t>
            </a:r>
          </a:p>
          <a:p>
            <a:pPr marL="171450" indent="-171450">
              <a:spcBef>
                <a:spcPts val="0"/>
              </a:spcBef>
              <a:buFont typeface="Arial" panose="020B0604020202020204" pitchFamily="34" charset="0"/>
              <a:buChar char="•"/>
            </a:pPr>
            <a:r>
              <a:rPr lang="da-DK" dirty="0"/>
              <a:t>Forandringsteori</a:t>
            </a:r>
          </a:p>
          <a:p>
            <a:pPr marL="171450" indent="-171450">
              <a:spcBef>
                <a:spcPts val="0"/>
              </a:spcBef>
              <a:buFont typeface="Arial" panose="020B0604020202020204" pitchFamily="34" charset="0"/>
              <a:buChar char="•"/>
            </a:pPr>
            <a:r>
              <a:rPr lang="da-DK" dirty="0"/>
              <a:t>Justering på baggrund af medarbejdererfaringer og resultat/effektmåling</a:t>
            </a:r>
            <a:endParaRPr lang="da-DK" b="1" dirty="0"/>
          </a:p>
          <a:p>
            <a:pPr>
              <a:spcBef>
                <a:spcPts val="0"/>
              </a:spcBef>
              <a:spcAft>
                <a:spcPts val="0"/>
              </a:spcAft>
            </a:pPr>
            <a:endParaRPr lang="da-DK" dirty="0"/>
          </a:p>
          <a:p>
            <a:pPr>
              <a:spcBef>
                <a:spcPts val="0"/>
              </a:spcBef>
              <a:spcAft>
                <a:spcPts val="0"/>
              </a:spcAft>
            </a:pPr>
            <a:r>
              <a:rPr lang="da-DK" b="1" dirty="0"/>
              <a:t>Om fokus på løbende forbedringer og effekt i bestyrelsesarbejdet:</a:t>
            </a:r>
          </a:p>
          <a:p>
            <a:pPr>
              <a:spcBef>
                <a:spcPts val="0"/>
              </a:spcBef>
              <a:spcAft>
                <a:spcPts val="0"/>
              </a:spcAft>
            </a:pPr>
            <a:r>
              <a:rPr lang="da-DK" dirty="0"/>
              <a:t>En del af bestyrelsens opgave er at sikre, at der sker en løbende justering af indsatser og aktiviteter ved behov. Den løbende forbedring kan ske på forskellige måder: </a:t>
            </a:r>
          </a:p>
          <a:p>
            <a:pPr>
              <a:spcBef>
                <a:spcPts val="0"/>
              </a:spcBef>
              <a:spcAft>
                <a:spcPts val="0"/>
              </a:spcAft>
            </a:pPr>
            <a:endParaRPr lang="da-DK" dirty="0"/>
          </a:p>
          <a:p>
            <a:pPr marL="228600" indent="-228600">
              <a:spcBef>
                <a:spcPts val="0"/>
              </a:spcBef>
              <a:spcAft>
                <a:spcPts val="0"/>
              </a:spcAft>
              <a:buFont typeface="+mj-lt"/>
              <a:buAutoNum type="arabicPeriod"/>
            </a:pPr>
            <a:r>
              <a:rPr lang="da-DK" dirty="0"/>
              <a:t>Ved løbende at kvalificere indsatsens forandringsteorier på baggrund af ny viden og erfaringer, kan det tydeliggøres, om de forventninger indsatsen er baseret på er realistiske – eller om der skal ske justeringer. </a:t>
            </a:r>
          </a:p>
          <a:p>
            <a:pPr marL="228600" indent="-228600">
              <a:spcBef>
                <a:spcPts val="0"/>
              </a:spcBef>
              <a:spcAft>
                <a:spcPts val="0"/>
              </a:spcAft>
              <a:buFont typeface="+mj-lt"/>
              <a:buAutoNum type="arabicPeriod"/>
            </a:pPr>
            <a:endParaRPr lang="da-DK" dirty="0"/>
          </a:p>
          <a:p>
            <a:pPr marL="228600" indent="-228600">
              <a:spcBef>
                <a:spcPts val="0"/>
              </a:spcBef>
              <a:spcAft>
                <a:spcPts val="0"/>
              </a:spcAft>
              <a:buFont typeface="+mj-lt"/>
              <a:buAutoNum type="arabicPeriod"/>
            </a:pPr>
            <a:r>
              <a:rPr lang="da-DK" dirty="0"/>
              <a:t>På baggrund af indmeldinger fra projektchef om opnåede resultater og udviklingen i boligområdet, og om eventuelle udfordringer i implementeringen af aktiviteter kan bestyrelsen vurderer, om der er behov for at justere aktiviteter eller indsatsområder. </a:t>
            </a:r>
          </a:p>
        </p:txBody>
      </p:sp>
      <p:sp>
        <p:nvSpPr>
          <p:cNvPr id="4" name="Pladsholder til indhold 3">
            <a:extLst>
              <a:ext uri="{FF2B5EF4-FFF2-40B4-BE49-F238E27FC236}">
                <a16:creationId xmlns:a16="http://schemas.microsoft.com/office/drawing/2014/main" id="{0E716A6A-AEF6-3141-98E5-4D8ECEC281B6}"/>
              </a:ext>
            </a:extLst>
          </p:cNvPr>
          <p:cNvSpPr>
            <a:spLocks noGrp="1"/>
          </p:cNvSpPr>
          <p:nvPr>
            <p:ph idx="13"/>
          </p:nvPr>
        </p:nvSpPr>
        <p:spPr>
          <a:xfrm>
            <a:off x="4572000" y="2177989"/>
            <a:ext cx="3870304" cy="4178361"/>
          </a:xfrm>
        </p:spPr>
        <p:txBody>
          <a:bodyPr/>
          <a:lstStyle/>
          <a:p>
            <a:pPr>
              <a:spcBef>
                <a:spcPts val="0"/>
              </a:spcBef>
            </a:pPr>
            <a:r>
              <a:rPr lang="da-DK" b="1" dirty="0">
                <a:solidFill>
                  <a:schemeClr val="accent4">
                    <a:lumMod val="25000"/>
                  </a:schemeClr>
                </a:solidFill>
              </a:rPr>
              <a:t>Formål</a:t>
            </a:r>
          </a:p>
          <a:p>
            <a:pPr>
              <a:spcBef>
                <a:spcPts val="0"/>
              </a:spcBef>
            </a:pPr>
            <a:endParaRPr lang="da-DK" b="1" noProof="1">
              <a:solidFill>
                <a:schemeClr val="accent4">
                  <a:lumMod val="25000"/>
                </a:schemeClr>
              </a:solidFill>
              <a:cs typeface="LeituraNews-Italic 2"/>
            </a:endParaRPr>
          </a:p>
          <a:p>
            <a:pPr marL="171450" indent="-171450">
              <a:spcBef>
                <a:spcPts val="0"/>
              </a:spcBef>
              <a:buFont typeface="Arial" panose="020B0604020202020204" pitchFamily="34" charset="0"/>
              <a:buChar char="•"/>
            </a:pPr>
            <a:r>
              <a:rPr lang="da-DK" noProof="1">
                <a:solidFill>
                  <a:srgbClr val="141619"/>
                </a:solidFill>
                <a:cs typeface="LeituraNews-Italic 2"/>
              </a:rPr>
              <a:t>At sikre, at aktiviteter og indsats løbende justeres, således, at den størst mulige effekt opnås. </a:t>
            </a:r>
          </a:p>
          <a:p>
            <a:pPr marL="171450" indent="-171450">
              <a:buFont typeface="Arial" panose="020B0604020202020204" pitchFamily="34" charset="0"/>
              <a:buChar char="•"/>
            </a:pPr>
            <a:r>
              <a:rPr lang="da-DK" noProof="1">
                <a:solidFill>
                  <a:srgbClr val="141619"/>
                </a:solidFill>
                <a:cs typeface="LeituraNews-Italic 2"/>
              </a:rPr>
              <a:t>At sikre, at der bliver taget hånd om udfordringer i indsatsen. </a:t>
            </a:r>
          </a:p>
          <a:p>
            <a:pPr marL="171450" indent="-171450">
              <a:buFont typeface="Arial" panose="020B0604020202020204" pitchFamily="34" charset="0"/>
              <a:buChar char="•"/>
            </a:pPr>
            <a:r>
              <a:rPr lang="da-DK" noProof="1">
                <a:solidFill>
                  <a:srgbClr val="141619"/>
                </a:solidFill>
                <a:cs typeface="LeituraNews-Italic 2"/>
              </a:rPr>
              <a:t>At sikre, at indsatsen hele tiden bygger på den aktuelt bedste viden. </a:t>
            </a:r>
          </a:p>
          <a:p>
            <a:pPr marL="171450" indent="-171450">
              <a:spcBef>
                <a:spcPts val="0"/>
              </a:spcBef>
              <a:buFont typeface="Arial" charset="0"/>
              <a:buChar char="•"/>
            </a:pPr>
            <a:endParaRPr lang="da-DK" dirty="0">
              <a:solidFill>
                <a:schemeClr val="accent4">
                  <a:lumMod val="25000"/>
                </a:schemeClr>
              </a:solidFill>
            </a:endParaRPr>
          </a:p>
          <a:p>
            <a:pPr>
              <a:lnSpc>
                <a:spcPct val="130000"/>
              </a:lnSpc>
              <a:spcBef>
                <a:spcPts val="0"/>
              </a:spcBef>
            </a:pPr>
            <a:r>
              <a:rPr lang="da-DK" b="1" noProof="1">
                <a:solidFill>
                  <a:srgbClr val="141619"/>
                </a:solidFill>
                <a:cs typeface="LeituraNews-Italic 2"/>
              </a:rPr>
              <a:t>Gode råd og opmærksomhedpunkter</a:t>
            </a:r>
          </a:p>
          <a:p>
            <a:r>
              <a:rPr lang="da-DK" noProof="1">
                <a:solidFill>
                  <a:srgbClr val="141619"/>
                </a:solidFill>
                <a:cs typeface="Avenir LT Std 35 Light"/>
              </a:rPr>
              <a:t>Bestyrelsen kan ikke være inde i detaljterne i hver enkelt aktivitet i indsatsen. Derfor er det en god idé, at projektchef, styregruppe og øvrige betjenere skaber et systematisk overblik over indsatsen og udpeger de aktiviteter/indsatser, som der er behov for, at bestyrelsen forholder sig til. Derfor er procesværktøjerne under dette tema mest værktøjer til, hvordan betjenere klæder bestyrelsen på. </a:t>
            </a:r>
          </a:p>
        </p:txBody>
      </p:sp>
      <p:sp>
        <p:nvSpPr>
          <p:cNvPr id="7" name="Pladsholder til diasnummer 3">
            <a:extLst>
              <a:ext uri="{FF2B5EF4-FFF2-40B4-BE49-F238E27FC236}">
                <a16:creationId xmlns:a16="http://schemas.microsoft.com/office/drawing/2014/main" id="{A01A142E-80AC-7A4A-85CE-7E9542751F3D}"/>
              </a:ext>
            </a:extLst>
          </p:cNvPr>
          <p:cNvSpPr txBox="1">
            <a:spLocks/>
          </p:cNvSpPr>
          <p:nvPr/>
        </p:nvSpPr>
        <p:spPr>
          <a:xfrm>
            <a:off x="6431845" y="6173787"/>
            <a:ext cx="2133600" cy="365125"/>
          </a:xfrm>
        </p:spPr>
        <p:txBody>
          <a:bodyPr lIns="90000" anchor="ctr" anchorCtr="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E9272471-701E-C340-B344-40602829DF7D}" type="slidenum">
              <a:rPr lang="da-DK" sz="1000" smtClean="0">
                <a:latin typeface="Avenir Next" panose="020B0503020202020204" pitchFamily="34" charset="0"/>
                <a:cs typeface="Avenir LT Std 35 Light"/>
              </a:rPr>
              <a:pPr algn="r"/>
              <a:t>2</a:t>
            </a:fld>
            <a:endParaRPr lang="da-DK" sz="1000" dirty="0">
              <a:latin typeface="Avenir Next" panose="020B0503020202020204" pitchFamily="34" charset="0"/>
              <a:cs typeface="Avenir LT Std 35 Light"/>
            </a:endParaRPr>
          </a:p>
        </p:txBody>
      </p:sp>
    </p:spTree>
    <p:extLst>
      <p:ext uri="{BB962C8B-B14F-4D97-AF65-F5344CB8AC3E}">
        <p14:creationId xmlns:p14="http://schemas.microsoft.com/office/powerpoint/2010/main" val="1029518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Billede 4">
            <a:extLst>
              <a:ext uri="{FF2B5EF4-FFF2-40B4-BE49-F238E27FC236}">
                <a16:creationId xmlns:a16="http://schemas.microsoft.com/office/drawing/2014/main" id="{704C574F-FD59-4A4A-87BB-E2DAC78785E5}"/>
              </a:ext>
            </a:extLst>
          </p:cNvPr>
          <p:cNvPicPr>
            <a:picLocks noChangeAspect="1"/>
          </p:cNvPicPr>
          <p:nvPr/>
        </p:nvPicPr>
        <p:blipFill>
          <a:blip r:embed="rId2">
            <a:alphaModFix/>
            <a:extLst>
              <a:ext uri="{BEBA8EAE-BF5A-486C-A8C5-ECC9F3942E4B}">
                <a14:imgProps xmlns:a14="http://schemas.microsoft.com/office/drawing/2010/main">
                  <a14:imgLayer r:embed="rId3">
                    <a14:imgEffect>
                      <a14:colorTemperature colorTemp="5300"/>
                    </a14:imgEffect>
                    <a14:imgEffect>
                      <a14:saturation sat="0"/>
                    </a14:imgEffect>
                  </a14:imgLayer>
                </a14:imgProps>
              </a:ext>
            </a:extLst>
          </a:blip>
          <a:stretch>
            <a:fillRect/>
          </a:stretch>
        </p:blipFill>
        <p:spPr>
          <a:xfrm>
            <a:off x="677873" y="992802"/>
            <a:ext cx="397916" cy="584096"/>
          </a:xfrm>
          <a:prstGeom prst="rect">
            <a:avLst/>
          </a:prstGeom>
        </p:spPr>
      </p:pic>
      <p:sp>
        <p:nvSpPr>
          <p:cNvPr id="8" name="Ellipse 7">
            <a:extLst>
              <a:ext uri="{FF2B5EF4-FFF2-40B4-BE49-F238E27FC236}">
                <a16:creationId xmlns:a16="http://schemas.microsoft.com/office/drawing/2014/main" id="{9E1212FC-E773-4E49-8411-CA4405E86A81}"/>
              </a:ext>
            </a:extLst>
          </p:cNvPr>
          <p:cNvSpPr/>
          <p:nvPr/>
        </p:nvSpPr>
        <p:spPr>
          <a:xfrm>
            <a:off x="432367" y="840386"/>
            <a:ext cx="888928" cy="888928"/>
          </a:xfrm>
          <a:prstGeom prst="ellipse">
            <a:avLst/>
          </a:prstGeom>
          <a:no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el 1">
            <a:extLst>
              <a:ext uri="{FF2B5EF4-FFF2-40B4-BE49-F238E27FC236}">
                <a16:creationId xmlns:a16="http://schemas.microsoft.com/office/drawing/2014/main" id="{FC739F3B-D98A-2F4B-BBB8-253E58A82BF7}"/>
              </a:ext>
            </a:extLst>
          </p:cNvPr>
          <p:cNvSpPr>
            <a:spLocks noGrp="1"/>
          </p:cNvSpPr>
          <p:nvPr>
            <p:ph type="title"/>
          </p:nvPr>
        </p:nvSpPr>
        <p:spPr>
          <a:xfrm>
            <a:off x="1415530" y="409641"/>
            <a:ext cx="5498978" cy="1325563"/>
          </a:xfrm>
        </p:spPr>
        <p:txBody>
          <a:bodyPr/>
          <a:lstStyle/>
          <a:p>
            <a:pPr>
              <a:lnSpc>
                <a:spcPct val="100000"/>
              </a:lnSpc>
            </a:pPr>
            <a:r>
              <a:rPr lang="da-DK" sz="1500" dirty="0"/>
              <a:t>Værktøj:</a:t>
            </a:r>
            <a:br>
              <a:rPr lang="da-DK" dirty="0"/>
            </a:br>
            <a:r>
              <a:rPr lang="da-DK" dirty="0"/>
              <a:t>Forandringsteori</a:t>
            </a:r>
          </a:p>
        </p:txBody>
      </p:sp>
      <p:sp>
        <p:nvSpPr>
          <p:cNvPr id="7" name="Pladsholder til diasnummer 3">
            <a:extLst>
              <a:ext uri="{FF2B5EF4-FFF2-40B4-BE49-F238E27FC236}">
                <a16:creationId xmlns:a16="http://schemas.microsoft.com/office/drawing/2014/main" id="{A01A142E-80AC-7A4A-85CE-7E9542751F3D}"/>
              </a:ext>
            </a:extLst>
          </p:cNvPr>
          <p:cNvSpPr txBox="1">
            <a:spLocks/>
          </p:cNvSpPr>
          <p:nvPr/>
        </p:nvSpPr>
        <p:spPr>
          <a:xfrm>
            <a:off x="6431845" y="6173787"/>
            <a:ext cx="2133600" cy="365125"/>
          </a:xfrm>
        </p:spPr>
        <p:txBody>
          <a:bodyPr lIns="90000" anchor="ctr" anchorCtr="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E9272471-701E-C340-B344-40602829DF7D}" type="slidenum">
              <a:rPr lang="da-DK" sz="1000" smtClean="0">
                <a:latin typeface="Avenir Next" panose="020B0503020202020204" pitchFamily="34" charset="0"/>
                <a:cs typeface="Avenir LT Std 35 Light"/>
              </a:rPr>
              <a:pPr algn="r"/>
              <a:t>3</a:t>
            </a:fld>
            <a:endParaRPr lang="da-DK" sz="1000" dirty="0">
              <a:latin typeface="Avenir Next" panose="020B0503020202020204" pitchFamily="34" charset="0"/>
              <a:cs typeface="Avenir LT Std 35 Light"/>
            </a:endParaRPr>
          </a:p>
        </p:txBody>
      </p:sp>
      <p:sp>
        <p:nvSpPr>
          <p:cNvPr id="9" name="Pladsholder til indhold 2">
            <a:extLst>
              <a:ext uri="{FF2B5EF4-FFF2-40B4-BE49-F238E27FC236}">
                <a16:creationId xmlns:a16="http://schemas.microsoft.com/office/drawing/2014/main" id="{A0CE0F88-D915-4D44-BE8E-FED96CC0775B}"/>
              </a:ext>
            </a:extLst>
          </p:cNvPr>
          <p:cNvSpPr txBox="1">
            <a:spLocks/>
          </p:cNvSpPr>
          <p:nvPr/>
        </p:nvSpPr>
        <p:spPr>
          <a:xfrm>
            <a:off x="352540" y="2000302"/>
            <a:ext cx="8395332" cy="1391113"/>
          </a:xfrm>
          <a:prstGeom prst="rect">
            <a:avLst/>
          </a:prstGeom>
        </p:spPr>
        <p:txBody>
          <a:bodyPr numCol="1" spcCol="576000">
            <a:noAutofit/>
          </a:bodyPr>
          <a:lstStyle>
            <a:lvl1pPr marL="2857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1pPr>
            <a:lvl2pPr marL="7429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2pPr>
            <a:lvl3pPr marL="1257300" indent="-342900" algn="l" defTabSz="457200" rtl="0" eaLnBrk="1" latinLnBrk="0" hangingPunct="1">
              <a:spcBef>
                <a:spcPct val="20000"/>
              </a:spcBef>
              <a:buFont typeface="Lucida Grande"/>
              <a:buChar char="-"/>
              <a:defRPr sz="1200" b="0" i="0" kern="1200">
                <a:solidFill>
                  <a:schemeClr val="tx1"/>
                </a:solidFill>
                <a:latin typeface="Avenir LT Std 35 Light"/>
                <a:ea typeface="+mn-ea"/>
                <a:cs typeface="Avenir LT Std 35 Light"/>
              </a:defRPr>
            </a:lvl3pPr>
            <a:lvl4pPr marL="1600200" indent="-228600" algn="l" defTabSz="457200" rtl="0" eaLnBrk="1" latinLnBrk="0" hangingPunct="1">
              <a:spcBef>
                <a:spcPct val="20000"/>
              </a:spcBef>
              <a:buFont typeface="Arial"/>
              <a:buChar char="–"/>
              <a:defRPr sz="1200" b="0" i="0" kern="1200">
                <a:solidFill>
                  <a:schemeClr val="tx1"/>
                </a:solidFill>
                <a:latin typeface="Avenir LT Std 35 Light"/>
                <a:ea typeface="+mn-ea"/>
                <a:cs typeface="Avenir LT Std 35 Light"/>
              </a:defRPr>
            </a:lvl4pPr>
            <a:lvl5pPr marL="1828800" indent="0" algn="l" defTabSz="457200" rtl="0" eaLnBrk="1" latinLnBrk="0" hangingPunct="1">
              <a:spcBef>
                <a:spcPct val="20000"/>
              </a:spcBef>
              <a:buFont typeface="Arial"/>
              <a:buNone/>
              <a:defRPr sz="1500" b="0" i="0" kern="1200">
                <a:solidFill>
                  <a:schemeClr val="tx1"/>
                </a:solidFill>
                <a:latin typeface="Avenir LT Std 35 Light"/>
                <a:ea typeface="+mn-ea"/>
                <a:cs typeface="Avenir LT Std 35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da-DK" sz="1100" b="1" dirty="0">
                <a:latin typeface="Avenir Next" panose="020B0503020202020204" pitchFamily="34" charset="0"/>
              </a:rPr>
              <a:t>Følg op på indsatserne</a:t>
            </a:r>
          </a:p>
          <a:p>
            <a:pPr marL="0" indent="0">
              <a:buNone/>
            </a:pPr>
            <a:r>
              <a:rPr lang="da-DK" sz="1100" dirty="0">
                <a:latin typeface="Avenir Next" panose="020B0503020202020204" pitchFamily="34" charset="0"/>
              </a:rPr>
              <a:t>En forandringsteori skaber overblik over sammenhængene mellem det, man gør - og det, man gerne vil opnå. Forandringsteorien kan eksempelvis hjælpe til at afdække, hvordan en nuværende indsats eller et strategisk pejlemærke er organiseret, til at tjekke om nye idéer hænger logisk sammen eller til at undersøge, om en handling vil give effekt på kort og lang sigt. Formålet med at anvende værktøjet er løbende at processtyre indsatserne og drøfte kursændringer. Udarbejdelse at en forandringsteori kan bidrage til, at I som bestyrelse kan følge op på indsatserne i forhold til helhedsplanens målsætninger og i forhold til jeres vision for området. </a:t>
            </a:r>
          </a:p>
        </p:txBody>
      </p:sp>
      <p:sp>
        <p:nvSpPr>
          <p:cNvPr id="10" name="Pladsholder til indhold 2">
            <a:extLst>
              <a:ext uri="{FF2B5EF4-FFF2-40B4-BE49-F238E27FC236}">
                <a16:creationId xmlns:a16="http://schemas.microsoft.com/office/drawing/2014/main" id="{5FE14E85-3367-8A42-8CF8-FC0726767281}"/>
              </a:ext>
            </a:extLst>
          </p:cNvPr>
          <p:cNvSpPr txBox="1">
            <a:spLocks/>
          </p:cNvSpPr>
          <p:nvPr/>
        </p:nvSpPr>
        <p:spPr>
          <a:xfrm>
            <a:off x="5943551" y="3731877"/>
            <a:ext cx="2728391" cy="1587662"/>
          </a:xfrm>
          <a:prstGeom prst="rect">
            <a:avLst/>
          </a:prstGeom>
        </p:spPr>
        <p:txBody>
          <a:bodyPr numCol="1" spcCol="576000">
            <a:noAutofit/>
          </a:bodyPr>
          <a:lstStyle>
            <a:lvl1pPr marL="2857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1pPr>
            <a:lvl2pPr marL="7429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2pPr>
            <a:lvl3pPr marL="1257300" indent="-342900" algn="l" defTabSz="457200" rtl="0" eaLnBrk="1" latinLnBrk="0" hangingPunct="1">
              <a:spcBef>
                <a:spcPct val="20000"/>
              </a:spcBef>
              <a:buFont typeface="Lucida Grande"/>
              <a:buChar char="-"/>
              <a:defRPr sz="1200" b="0" i="0" kern="1200">
                <a:solidFill>
                  <a:schemeClr val="tx1"/>
                </a:solidFill>
                <a:latin typeface="Avenir LT Std 35 Light"/>
                <a:ea typeface="+mn-ea"/>
                <a:cs typeface="Avenir LT Std 35 Light"/>
              </a:defRPr>
            </a:lvl3pPr>
            <a:lvl4pPr marL="1600200" indent="-228600" algn="l" defTabSz="457200" rtl="0" eaLnBrk="1" latinLnBrk="0" hangingPunct="1">
              <a:spcBef>
                <a:spcPct val="20000"/>
              </a:spcBef>
              <a:buFont typeface="Arial"/>
              <a:buChar char="–"/>
              <a:defRPr sz="1200" b="0" i="0" kern="1200">
                <a:solidFill>
                  <a:schemeClr val="tx1"/>
                </a:solidFill>
                <a:latin typeface="Avenir LT Std 35 Light"/>
                <a:ea typeface="+mn-ea"/>
                <a:cs typeface="Avenir LT Std 35 Light"/>
              </a:defRPr>
            </a:lvl4pPr>
            <a:lvl5pPr marL="1828800" indent="0" algn="l" defTabSz="457200" rtl="0" eaLnBrk="1" latinLnBrk="0" hangingPunct="1">
              <a:spcBef>
                <a:spcPct val="20000"/>
              </a:spcBef>
              <a:buFont typeface="Arial"/>
              <a:buNone/>
              <a:defRPr sz="1500" b="0" i="0" kern="1200">
                <a:solidFill>
                  <a:schemeClr val="tx1"/>
                </a:solidFill>
                <a:latin typeface="Avenir LT Std 35 Light"/>
                <a:ea typeface="+mn-ea"/>
                <a:cs typeface="Avenir LT Std 35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da-DK" sz="1100" b="1" dirty="0"/>
              <a:t>Tid</a:t>
            </a:r>
          </a:p>
          <a:p>
            <a:pPr marL="0" indent="0">
              <a:buNone/>
            </a:pPr>
            <a:r>
              <a:rPr lang="da-DK" sz="1100" dirty="0"/>
              <a:t>Minimum 2,5 timer</a:t>
            </a:r>
          </a:p>
          <a:p>
            <a:pPr marL="0" indent="0">
              <a:buNone/>
            </a:pPr>
            <a:endParaRPr lang="da-DK" sz="1100" dirty="0"/>
          </a:p>
          <a:p>
            <a:pPr marL="0" indent="0">
              <a:buNone/>
            </a:pPr>
            <a:r>
              <a:rPr lang="da-DK" sz="1100" b="1" dirty="0"/>
              <a:t>Materialer</a:t>
            </a:r>
          </a:p>
          <a:p>
            <a:pPr marL="0" indent="0">
              <a:buNone/>
            </a:pPr>
            <a:r>
              <a:rPr lang="da-DK" sz="1100" dirty="0"/>
              <a:t>Skabelon</a:t>
            </a:r>
          </a:p>
          <a:p>
            <a:pPr marL="0" indent="0">
              <a:buNone/>
            </a:pPr>
            <a:r>
              <a:rPr lang="da-DK" sz="1100" dirty="0"/>
              <a:t>Post-</a:t>
            </a:r>
            <a:r>
              <a:rPr lang="da-DK" sz="1100" dirty="0" err="1"/>
              <a:t>it’s</a:t>
            </a:r>
            <a:endParaRPr lang="da-DK" sz="1100" dirty="0"/>
          </a:p>
          <a:p>
            <a:pPr marL="0" indent="0">
              <a:buNone/>
            </a:pPr>
            <a:r>
              <a:rPr lang="da-DK" sz="1100" dirty="0"/>
              <a:t>Tuscher</a:t>
            </a:r>
          </a:p>
          <a:p>
            <a:pPr marL="0" indent="0">
              <a:buNone/>
            </a:pPr>
            <a:endParaRPr lang="da-DK" sz="1100" b="1" dirty="0"/>
          </a:p>
        </p:txBody>
      </p:sp>
      <p:sp>
        <p:nvSpPr>
          <p:cNvPr id="11" name="Tekstfelt 10">
            <a:extLst>
              <a:ext uri="{FF2B5EF4-FFF2-40B4-BE49-F238E27FC236}">
                <a16:creationId xmlns:a16="http://schemas.microsoft.com/office/drawing/2014/main" id="{79B23092-34D3-1346-BD22-8E2F17E722AA}"/>
              </a:ext>
            </a:extLst>
          </p:cNvPr>
          <p:cNvSpPr txBox="1"/>
          <p:nvPr/>
        </p:nvSpPr>
        <p:spPr>
          <a:xfrm>
            <a:off x="432367" y="3499434"/>
            <a:ext cx="5178167" cy="2970044"/>
          </a:xfrm>
          <a:prstGeom prst="rect">
            <a:avLst/>
          </a:prstGeom>
          <a:noFill/>
        </p:spPr>
        <p:txBody>
          <a:bodyPr wrap="square" rtlCol="0">
            <a:spAutoFit/>
          </a:bodyPr>
          <a:lstStyle/>
          <a:p>
            <a:r>
              <a:rPr lang="da-DK" sz="1100" b="1" dirty="0">
                <a:latin typeface="Avenir Next" panose="020B0503020202020204" pitchFamily="34" charset="0"/>
                <a:cs typeface="Avenir LT Std 35 Light"/>
              </a:rPr>
              <a:t>Trin – vejledning til brug af værktøjet</a:t>
            </a:r>
          </a:p>
          <a:p>
            <a:endParaRPr lang="da-DK" sz="1100" b="1" dirty="0">
              <a:latin typeface="Avenir Next" panose="020B0503020202020204" pitchFamily="34" charset="0"/>
              <a:cs typeface="Avenir LT Std 35 Light"/>
            </a:endParaRPr>
          </a:p>
          <a:p>
            <a:pPr marL="228600" indent="-228600">
              <a:buAutoNum type="arabicPeriod"/>
            </a:pPr>
            <a:r>
              <a:rPr lang="da-DK" sz="1100" b="1" dirty="0">
                <a:latin typeface="Avenir Next" panose="020B0503020202020204" pitchFamily="34" charset="0"/>
              </a:rPr>
              <a:t>Book et møde, </a:t>
            </a:r>
            <a:r>
              <a:rPr lang="da-DK" sz="1100" dirty="0">
                <a:latin typeface="Avenir Next" panose="020B0503020202020204" pitchFamily="34" charset="0"/>
              </a:rPr>
              <a:t>hvor udvalgte aktører med godt kendskab til den pågældende indsats deltager sammen med bestyrelsen</a:t>
            </a:r>
          </a:p>
          <a:p>
            <a:pPr marL="228600" indent="-228600">
              <a:buAutoNum type="arabicPeriod"/>
            </a:pPr>
            <a:endParaRPr lang="da-DK" sz="1100" dirty="0">
              <a:latin typeface="Avenir Next" panose="020B0503020202020204" pitchFamily="34" charset="0"/>
            </a:endParaRPr>
          </a:p>
          <a:p>
            <a:pPr marL="228600" indent="-228600">
              <a:buAutoNum type="arabicPeriod"/>
            </a:pPr>
            <a:r>
              <a:rPr lang="da-DK" sz="1100" b="1" dirty="0">
                <a:latin typeface="Avenir Next" panose="020B0503020202020204" pitchFamily="34" charset="0"/>
              </a:rPr>
              <a:t>Print skabelonen </a:t>
            </a:r>
            <a:r>
              <a:rPr lang="da-DK" sz="1100" dirty="0">
                <a:latin typeface="Avenir Next" panose="020B0503020202020204" pitchFamily="34" charset="0"/>
              </a:rPr>
              <a:t>forandringsteori (A2) og hæng dem op i rummet</a:t>
            </a:r>
          </a:p>
          <a:p>
            <a:pPr marL="228600" indent="-228600">
              <a:buAutoNum type="arabicPeriod"/>
            </a:pPr>
            <a:endParaRPr lang="da-DK" sz="1100" dirty="0">
              <a:latin typeface="Avenir Next" panose="020B0503020202020204" pitchFamily="34" charset="0"/>
            </a:endParaRPr>
          </a:p>
          <a:p>
            <a:pPr marL="228600" indent="-228600">
              <a:buAutoNum type="arabicPeriod"/>
            </a:pPr>
            <a:r>
              <a:rPr lang="da-DK" sz="1100" b="1" dirty="0">
                <a:latin typeface="Avenir Next" panose="020B0503020202020204" pitchFamily="34" charset="0"/>
              </a:rPr>
              <a:t>Skriv, hvilke udfordringer</a:t>
            </a:r>
            <a:r>
              <a:rPr lang="da-DK" sz="1100" dirty="0">
                <a:latin typeface="Avenir Next" panose="020B0503020202020204" pitchFamily="34" charset="0"/>
              </a:rPr>
              <a:t> i boligområdet, som indsatsen skal målrettes på post-</a:t>
            </a:r>
            <a:r>
              <a:rPr lang="da-DK" sz="1100" dirty="0" err="1">
                <a:latin typeface="Avenir Next" panose="020B0503020202020204" pitchFamily="34" charset="0"/>
              </a:rPr>
              <a:t>it’s</a:t>
            </a:r>
            <a:r>
              <a:rPr lang="da-DK" sz="1100" dirty="0">
                <a:latin typeface="Avenir Next" panose="020B0503020202020204" pitchFamily="34" charset="0"/>
              </a:rPr>
              <a:t>. </a:t>
            </a:r>
          </a:p>
          <a:p>
            <a:pPr marL="228600" indent="-228600">
              <a:buAutoNum type="arabicPeriod"/>
            </a:pPr>
            <a:endParaRPr lang="da-DK" sz="1100" dirty="0">
              <a:latin typeface="Avenir Next" panose="020B0503020202020204" pitchFamily="34" charset="0"/>
            </a:endParaRPr>
          </a:p>
          <a:p>
            <a:pPr marL="228600" indent="-228600">
              <a:buAutoNum type="arabicPeriod"/>
            </a:pPr>
            <a:r>
              <a:rPr lang="da-DK" sz="1100" b="1" dirty="0">
                <a:latin typeface="Avenir Next" panose="020B0503020202020204" pitchFamily="34" charset="0"/>
              </a:rPr>
              <a:t>Skriv, hvilke effekter </a:t>
            </a:r>
            <a:r>
              <a:rPr lang="da-DK" sz="1100" dirty="0">
                <a:latin typeface="Avenir Next" panose="020B0503020202020204" pitchFamily="34" charset="0"/>
              </a:rPr>
              <a:t>indsatsen skal skabe på post-</a:t>
            </a:r>
            <a:r>
              <a:rPr lang="da-DK" sz="1100" dirty="0" err="1">
                <a:latin typeface="Avenir Next" panose="020B0503020202020204" pitchFamily="34" charset="0"/>
              </a:rPr>
              <a:t>it’s</a:t>
            </a:r>
            <a:r>
              <a:rPr lang="da-DK" sz="1100" dirty="0">
                <a:latin typeface="Avenir Next" panose="020B0503020202020204" pitchFamily="34" charset="0"/>
              </a:rPr>
              <a:t>. Skriv også gerne, hvordan effekterne måles. Effekter er resultater af en indsats, og derfor et udtryk for den forandring, man ønsker at se, når indsatsen er i gang.</a:t>
            </a:r>
          </a:p>
          <a:p>
            <a:pPr marL="228600" indent="-228600">
              <a:buAutoNum type="arabicPeriod"/>
            </a:pPr>
            <a:endParaRPr lang="da-DK" sz="1100" dirty="0">
              <a:latin typeface="Avenir Next" panose="020B0503020202020204" pitchFamily="34" charset="0"/>
            </a:endParaRPr>
          </a:p>
          <a:p>
            <a:pPr marL="228600" indent="-228600">
              <a:buAutoNum type="arabicPeriod"/>
            </a:pPr>
            <a:r>
              <a:rPr lang="da-DK" sz="1100" b="1" dirty="0">
                <a:latin typeface="Avenir Next" panose="020B0503020202020204" pitchFamily="34" charset="0"/>
              </a:rPr>
              <a:t>Sæt post-</a:t>
            </a:r>
            <a:r>
              <a:rPr lang="da-DK" sz="1100" b="1" dirty="0" err="1">
                <a:latin typeface="Avenir Next" panose="020B0503020202020204" pitchFamily="34" charset="0"/>
              </a:rPr>
              <a:t>it’s</a:t>
            </a:r>
            <a:r>
              <a:rPr lang="da-DK" sz="1100" b="1" dirty="0">
                <a:latin typeface="Avenir Next" panose="020B0503020202020204" pitchFamily="34" charset="0"/>
              </a:rPr>
              <a:t> på skabelonen </a:t>
            </a:r>
            <a:r>
              <a:rPr lang="da-DK" sz="1100" dirty="0">
                <a:latin typeface="Avenir Next" panose="020B0503020202020204" pitchFamily="34" charset="0"/>
              </a:rPr>
              <a:t>under effekter. Diskuter hvilke effekter, der er henholdsvis kort- og langsigtede.</a:t>
            </a:r>
          </a:p>
          <a:p>
            <a:endParaRPr lang="da-DK" sz="1100" b="1" dirty="0">
              <a:latin typeface="Avenir Next" panose="020B0503020202020204" pitchFamily="34" charset="0"/>
              <a:cs typeface="Avenir LT Std 35 Light"/>
            </a:endParaRPr>
          </a:p>
        </p:txBody>
      </p:sp>
      <p:cxnSp>
        <p:nvCxnSpPr>
          <p:cNvPr id="12" name="Lige forbindelse 11">
            <a:extLst>
              <a:ext uri="{FF2B5EF4-FFF2-40B4-BE49-F238E27FC236}">
                <a16:creationId xmlns:a16="http://schemas.microsoft.com/office/drawing/2014/main" id="{0712A7AA-B5EF-8048-A943-33C1ABFD2790}"/>
              </a:ext>
            </a:extLst>
          </p:cNvPr>
          <p:cNvCxnSpPr>
            <a:cxnSpLocks/>
          </p:cNvCxnSpPr>
          <p:nvPr/>
        </p:nvCxnSpPr>
        <p:spPr>
          <a:xfrm>
            <a:off x="5754950" y="3606800"/>
            <a:ext cx="0" cy="2390739"/>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91556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Billede 4">
            <a:extLst>
              <a:ext uri="{FF2B5EF4-FFF2-40B4-BE49-F238E27FC236}">
                <a16:creationId xmlns:a16="http://schemas.microsoft.com/office/drawing/2014/main" id="{704C574F-FD59-4A4A-87BB-E2DAC78785E5}"/>
              </a:ext>
            </a:extLst>
          </p:cNvPr>
          <p:cNvPicPr>
            <a:picLocks noChangeAspect="1"/>
          </p:cNvPicPr>
          <p:nvPr/>
        </p:nvPicPr>
        <p:blipFill>
          <a:blip r:embed="rId2">
            <a:alphaModFix/>
            <a:extLst>
              <a:ext uri="{BEBA8EAE-BF5A-486C-A8C5-ECC9F3942E4B}">
                <a14:imgProps xmlns:a14="http://schemas.microsoft.com/office/drawing/2010/main">
                  <a14:imgLayer r:embed="rId3">
                    <a14:imgEffect>
                      <a14:colorTemperature colorTemp="5300"/>
                    </a14:imgEffect>
                    <a14:imgEffect>
                      <a14:saturation sat="0"/>
                    </a14:imgEffect>
                  </a14:imgLayer>
                </a14:imgProps>
              </a:ext>
            </a:extLst>
          </a:blip>
          <a:stretch>
            <a:fillRect/>
          </a:stretch>
        </p:blipFill>
        <p:spPr>
          <a:xfrm>
            <a:off x="677873" y="992802"/>
            <a:ext cx="397916" cy="584096"/>
          </a:xfrm>
          <a:prstGeom prst="rect">
            <a:avLst/>
          </a:prstGeom>
        </p:spPr>
      </p:pic>
      <p:sp>
        <p:nvSpPr>
          <p:cNvPr id="8" name="Ellipse 7">
            <a:extLst>
              <a:ext uri="{FF2B5EF4-FFF2-40B4-BE49-F238E27FC236}">
                <a16:creationId xmlns:a16="http://schemas.microsoft.com/office/drawing/2014/main" id="{9E1212FC-E773-4E49-8411-CA4405E86A81}"/>
              </a:ext>
            </a:extLst>
          </p:cNvPr>
          <p:cNvSpPr/>
          <p:nvPr/>
        </p:nvSpPr>
        <p:spPr>
          <a:xfrm>
            <a:off x="432367" y="840386"/>
            <a:ext cx="888928" cy="888928"/>
          </a:xfrm>
          <a:prstGeom prst="ellipse">
            <a:avLst/>
          </a:prstGeom>
          <a:no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el 1">
            <a:extLst>
              <a:ext uri="{FF2B5EF4-FFF2-40B4-BE49-F238E27FC236}">
                <a16:creationId xmlns:a16="http://schemas.microsoft.com/office/drawing/2014/main" id="{FC739F3B-D98A-2F4B-BBB8-253E58A82BF7}"/>
              </a:ext>
            </a:extLst>
          </p:cNvPr>
          <p:cNvSpPr>
            <a:spLocks noGrp="1"/>
          </p:cNvSpPr>
          <p:nvPr>
            <p:ph type="title"/>
          </p:nvPr>
        </p:nvSpPr>
        <p:spPr>
          <a:xfrm>
            <a:off x="1415530" y="409641"/>
            <a:ext cx="5498978" cy="1325563"/>
          </a:xfrm>
        </p:spPr>
        <p:txBody>
          <a:bodyPr/>
          <a:lstStyle/>
          <a:p>
            <a:pPr>
              <a:lnSpc>
                <a:spcPct val="100000"/>
              </a:lnSpc>
            </a:pPr>
            <a:r>
              <a:rPr lang="da-DK" sz="1500" dirty="0"/>
              <a:t>Værktøj:</a:t>
            </a:r>
            <a:br>
              <a:rPr lang="da-DK" dirty="0"/>
            </a:br>
            <a:r>
              <a:rPr lang="da-DK" dirty="0"/>
              <a:t>Forandringsteori</a:t>
            </a:r>
          </a:p>
        </p:txBody>
      </p:sp>
      <p:sp>
        <p:nvSpPr>
          <p:cNvPr id="7" name="Pladsholder til diasnummer 3">
            <a:extLst>
              <a:ext uri="{FF2B5EF4-FFF2-40B4-BE49-F238E27FC236}">
                <a16:creationId xmlns:a16="http://schemas.microsoft.com/office/drawing/2014/main" id="{A01A142E-80AC-7A4A-85CE-7E9542751F3D}"/>
              </a:ext>
            </a:extLst>
          </p:cNvPr>
          <p:cNvSpPr txBox="1">
            <a:spLocks/>
          </p:cNvSpPr>
          <p:nvPr/>
        </p:nvSpPr>
        <p:spPr>
          <a:xfrm>
            <a:off x="6431845" y="6173787"/>
            <a:ext cx="2133600" cy="365125"/>
          </a:xfrm>
        </p:spPr>
        <p:txBody>
          <a:bodyPr lIns="90000" anchor="ctr" anchorCtr="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E9272471-701E-C340-B344-40602829DF7D}" type="slidenum">
              <a:rPr lang="da-DK" sz="1000" smtClean="0">
                <a:latin typeface="Avenir Next" panose="020B0503020202020204" pitchFamily="34" charset="0"/>
                <a:cs typeface="Avenir LT Std 35 Light"/>
              </a:rPr>
              <a:pPr algn="r"/>
              <a:t>4</a:t>
            </a:fld>
            <a:endParaRPr lang="da-DK" sz="1000" dirty="0">
              <a:latin typeface="Avenir Next" panose="020B0503020202020204" pitchFamily="34" charset="0"/>
              <a:cs typeface="Avenir LT Std 35 Light"/>
            </a:endParaRPr>
          </a:p>
        </p:txBody>
      </p:sp>
      <p:sp>
        <p:nvSpPr>
          <p:cNvPr id="10" name="Pladsholder til indhold 2">
            <a:extLst>
              <a:ext uri="{FF2B5EF4-FFF2-40B4-BE49-F238E27FC236}">
                <a16:creationId xmlns:a16="http://schemas.microsoft.com/office/drawing/2014/main" id="{5FE14E85-3367-8A42-8CF8-FC0726767281}"/>
              </a:ext>
            </a:extLst>
          </p:cNvPr>
          <p:cNvSpPr txBox="1">
            <a:spLocks/>
          </p:cNvSpPr>
          <p:nvPr/>
        </p:nvSpPr>
        <p:spPr>
          <a:xfrm>
            <a:off x="5943551" y="2124098"/>
            <a:ext cx="2728391" cy="1587662"/>
          </a:xfrm>
          <a:prstGeom prst="rect">
            <a:avLst/>
          </a:prstGeom>
        </p:spPr>
        <p:txBody>
          <a:bodyPr numCol="1" spcCol="576000">
            <a:noAutofit/>
          </a:bodyPr>
          <a:lstStyle>
            <a:lvl1pPr marL="2857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1pPr>
            <a:lvl2pPr marL="7429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2pPr>
            <a:lvl3pPr marL="1257300" indent="-342900" algn="l" defTabSz="457200" rtl="0" eaLnBrk="1" latinLnBrk="0" hangingPunct="1">
              <a:spcBef>
                <a:spcPct val="20000"/>
              </a:spcBef>
              <a:buFont typeface="Lucida Grande"/>
              <a:buChar char="-"/>
              <a:defRPr sz="1200" b="0" i="0" kern="1200">
                <a:solidFill>
                  <a:schemeClr val="tx1"/>
                </a:solidFill>
                <a:latin typeface="Avenir LT Std 35 Light"/>
                <a:ea typeface="+mn-ea"/>
                <a:cs typeface="Avenir LT Std 35 Light"/>
              </a:defRPr>
            </a:lvl3pPr>
            <a:lvl4pPr marL="1600200" indent="-228600" algn="l" defTabSz="457200" rtl="0" eaLnBrk="1" latinLnBrk="0" hangingPunct="1">
              <a:spcBef>
                <a:spcPct val="20000"/>
              </a:spcBef>
              <a:buFont typeface="Arial"/>
              <a:buChar char="–"/>
              <a:defRPr sz="1200" b="0" i="0" kern="1200">
                <a:solidFill>
                  <a:schemeClr val="tx1"/>
                </a:solidFill>
                <a:latin typeface="Avenir LT Std 35 Light"/>
                <a:ea typeface="+mn-ea"/>
                <a:cs typeface="Avenir LT Std 35 Light"/>
              </a:defRPr>
            </a:lvl4pPr>
            <a:lvl5pPr marL="1828800" indent="0" algn="l" defTabSz="457200" rtl="0" eaLnBrk="1" latinLnBrk="0" hangingPunct="1">
              <a:spcBef>
                <a:spcPct val="20000"/>
              </a:spcBef>
              <a:buFont typeface="Arial"/>
              <a:buNone/>
              <a:defRPr sz="1500" b="0" i="0" kern="1200">
                <a:solidFill>
                  <a:schemeClr val="tx1"/>
                </a:solidFill>
                <a:latin typeface="Avenir LT Std 35 Light"/>
                <a:ea typeface="+mn-ea"/>
                <a:cs typeface="Avenir LT Std 35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da-DK" sz="1100" b="1" dirty="0"/>
              <a:t>Tid</a:t>
            </a:r>
          </a:p>
          <a:p>
            <a:pPr marL="0" indent="0">
              <a:buNone/>
            </a:pPr>
            <a:r>
              <a:rPr lang="da-DK" sz="1100" dirty="0"/>
              <a:t>Minimum 2,5 timer</a:t>
            </a:r>
          </a:p>
          <a:p>
            <a:pPr marL="0" indent="0">
              <a:buNone/>
            </a:pPr>
            <a:endParaRPr lang="da-DK" sz="1100" dirty="0"/>
          </a:p>
          <a:p>
            <a:pPr marL="0" indent="0">
              <a:buNone/>
            </a:pPr>
            <a:r>
              <a:rPr lang="da-DK" sz="1100" b="1" dirty="0"/>
              <a:t>Materialer</a:t>
            </a:r>
          </a:p>
          <a:p>
            <a:pPr marL="0" indent="0">
              <a:buNone/>
            </a:pPr>
            <a:r>
              <a:rPr lang="da-DK" sz="1100" dirty="0"/>
              <a:t>Skabelon</a:t>
            </a:r>
          </a:p>
          <a:p>
            <a:pPr marL="0" indent="0">
              <a:buNone/>
            </a:pPr>
            <a:r>
              <a:rPr lang="da-DK" sz="1100" dirty="0"/>
              <a:t>Post-</a:t>
            </a:r>
            <a:r>
              <a:rPr lang="da-DK" sz="1100" dirty="0" err="1"/>
              <a:t>it’s</a:t>
            </a:r>
            <a:endParaRPr lang="da-DK" sz="1100" dirty="0"/>
          </a:p>
          <a:p>
            <a:pPr marL="0" indent="0">
              <a:buNone/>
            </a:pPr>
            <a:r>
              <a:rPr lang="da-DK" sz="1100" dirty="0"/>
              <a:t>Tuscher</a:t>
            </a:r>
          </a:p>
          <a:p>
            <a:pPr marL="0" indent="0">
              <a:buNone/>
            </a:pPr>
            <a:endParaRPr lang="da-DK" sz="1100" b="1" dirty="0"/>
          </a:p>
        </p:txBody>
      </p:sp>
      <p:sp>
        <p:nvSpPr>
          <p:cNvPr id="11" name="Tekstfelt 10">
            <a:extLst>
              <a:ext uri="{FF2B5EF4-FFF2-40B4-BE49-F238E27FC236}">
                <a16:creationId xmlns:a16="http://schemas.microsoft.com/office/drawing/2014/main" id="{79B23092-34D3-1346-BD22-8E2F17E722AA}"/>
              </a:ext>
            </a:extLst>
          </p:cNvPr>
          <p:cNvSpPr txBox="1"/>
          <p:nvPr/>
        </p:nvSpPr>
        <p:spPr>
          <a:xfrm>
            <a:off x="432367" y="2124098"/>
            <a:ext cx="5178167" cy="4324261"/>
          </a:xfrm>
          <a:prstGeom prst="rect">
            <a:avLst/>
          </a:prstGeom>
          <a:noFill/>
        </p:spPr>
        <p:txBody>
          <a:bodyPr wrap="square" rtlCol="0">
            <a:spAutoFit/>
          </a:bodyPr>
          <a:lstStyle/>
          <a:p>
            <a:r>
              <a:rPr lang="da-DK" sz="1100" b="1" dirty="0">
                <a:latin typeface="Avenir Next" panose="020B0503020202020204" pitchFamily="34" charset="0"/>
                <a:cs typeface="Avenir LT Std 35 Light"/>
              </a:rPr>
              <a:t>Trin – vejledning til brug af værktøjet (fortsat)</a:t>
            </a:r>
          </a:p>
          <a:p>
            <a:endParaRPr lang="da-DK" sz="1100" b="1" dirty="0">
              <a:latin typeface="Avenir Next" panose="020B0503020202020204" pitchFamily="34" charset="0"/>
              <a:cs typeface="Avenir LT Std 35 Light"/>
            </a:endParaRPr>
          </a:p>
          <a:p>
            <a:pPr marL="228600" indent="-228600">
              <a:buFont typeface="+mj-lt"/>
              <a:buAutoNum type="arabicPeriod" startAt="6"/>
            </a:pPr>
            <a:r>
              <a:rPr lang="da-DK" sz="1100" b="1" dirty="0">
                <a:latin typeface="Avenir Next" panose="020B0503020202020204" pitchFamily="34" charset="0"/>
              </a:rPr>
              <a:t>Beskriv, hvilke resultater </a:t>
            </a:r>
            <a:r>
              <a:rPr lang="da-DK" sz="1100" dirty="0">
                <a:latin typeface="Avenir Next" panose="020B0503020202020204" pitchFamily="34" charset="0"/>
              </a:rPr>
              <a:t>der fører til de ønskede effekter. Vær opmærksom på, om der indgår flere forskellige resultater i indsatsen. Skriv resultaterne på post-</a:t>
            </a:r>
            <a:r>
              <a:rPr lang="da-DK" sz="1100" dirty="0" err="1">
                <a:latin typeface="Avenir Next" panose="020B0503020202020204" pitchFamily="34" charset="0"/>
              </a:rPr>
              <a:t>it’s</a:t>
            </a:r>
            <a:r>
              <a:rPr lang="da-DK" sz="1100" dirty="0">
                <a:latin typeface="Avenir Next" panose="020B0503020202020204" pitchFamily="34" charset="0"/>
              </a:rPr>
              <a:t>, og sæt dem på skabelonen. Tegn forbindelseslinjer mellem effekter og resultater – hvilke resultater går forud for en given effekt?</a:t>
            </a:r>
          </a:p>
          <a:p>
            <a:pPr marL="228600" indent="-228600">
              <a:buFont typeface="+mj-lt"/>
              <a:buAutoNum type="arabicPeriod" startAt="6"/>
            </a:pPr>
            <a:endParaRPr lang="da-DK" sz="1100" dirty="0">
              <a:latin typeface="Avenir Next" panose="020B0503020202020204" pitchFamily="34" charset="0"/>
            </a:endParaRPr>
          </a:p>
          <a:p>
            <a:pPr marL="228600" indent="-228600">
              <a:buFont typeface="+mj-lt"/>
              <a:buAutoNum type="arabicPeriod" startAt="6"/>
            </a:pPr>
            <a:r>
              <a:rPr lang="da-DK" sz="1100" b="1" dirty="0">
                <a:latin typeface="Avenir Next" panose="020B0503020202020204" pitchFamily="34" charset="0"/>
              </a:rPr>
              <a:t>Skriv på post-</a:t>
            </a:r>
            <a:r>
              <a:rPr lang="da-DK" sz="1100" b="1" dirty="0" err="1">
                <a:latin typeface="Avenir Next" panose="020B0503020202020204" pitchFamily="34" charset="0"/>
              </a:rPr>
              <a:t>it’s</a:t>
            </a:r>
            <a:r>
              <a:rPr lang="da-DK" sz="1100" b="1" dirty="0">
                <a:latin typeface="Avenir Next" panose="020B0503020202020204" pitchFamily="34" charset="0"/>
              </a:rPr>
              <a:t>, hvilke aktiviteter</a:t>
            </a:r>
            <a:r>
              <a:rPr lang="da-DK" sz="1100" dirty="0">
                <a:latin typeface="Avenir Next" panose="020B0503020202020204" pitchFamily="34" charset="0"/>
              </a:rPr>
              <a:t> dvs. handlinger, initiativer, tiltag, som indsatsen består af. Har vi tænkt alle relevante aktiviteter ind? Hvis der er aktiviteter, som udføres af andre, bør I også overveje at skrive dem på. Tegn forbindelser mellem aktiviteter og resultater.</a:t>
            </a:r>
          </a:p>
          <a:p>
            <a:pPr marL="228600" indent="-228600">
              <a:buFont typeface="+mj-lt"/>
              <a:buAutoNum type="arabicPeriod" startAt="6"/>
            </a:pPr>
            <a:endParaRPr lang="da-DK" sz="1100" dirty="0">
              <a:latin typeface="Avenir Next" panose="020B0503020202020204" pitchFamily="34" charset="0"/>
            </a:endParaRPr>
          </a:p>
          <a:p>
            <a:pPr marL="228600" indent="-228600">
              <a:buFont typeface="+mj-lt"/>
              <a:buAutoNum type="arabicPeriod" startAt="6"/>
            </a:pPr>
            <a:r>
              <a:rPr lang="da-DK" sz="1100" b="1" dirty="0">
                <a:latin typeface="Avenir Next" panose="020B0503020202020204" pitchFamily="34" charset="0"/>
              </a:rPr>
              <a:t>List de endelige ressourcer</a:t>
            </a:r>
            <a:r>
              <a:rPr lang="da-DK" sz="1100" dirty="0">
                <a:latin typeface="Avenir Next" panose="020B0503020202020204" pitchFamily="34" charset="0"/>
              </a:rPr>
              <a:t> (inputs som finansiering, mennesker, samarbejdspartnere, bygninger, it, mv.), som bliver anvendt for at gennemføre aktiviteterne. Hæng post-</a:t>
            </a:r>
            <a:r>
              <a:rPr lang="da-DK" sz="1100" dirty="0" err="1">
                <a:latin typeface="Avenir Next" panose="020B0503020202020204" pitchFamily="34" charset="0"/>
              </a:rPr>
              <a:t>it’s</a:t>
            </a:r>
            <a:r>
              <a:rPr lang="da-DK" sz="1100" dirty="0">
                <a:latin typeface="Avenir Next" panose="020B0503020202020204" pitchFamily="34" charset="0"/>
              </a:rPr>
              <a:t> med ressourcerne yderst til venstre. Forbind igen input med aktiviteter.</a:t>
            </a:r>
          </a:p>
          <a:p>
            <a:pPr marL="228600" indent="-228600">
              <a:buFont typeface="+mj-lt"/>
              <a:buAutoNum type="arabicPeriod" startAt="6"/>
            </a:pPr>
            <a:endParaRPr lang="da-DK" sz="1100" cap="all" dirty="0">
              <a:latin typeface="Avenir Next" panose="020B0503020202020204" pitchFamily="34" charset="0"/>
            </a:endParaRPr>
          </a:p>
          <a:p>
            <a:pPr marL="228600" indent="-228600">
              <a:buFont typeface="+mj-lt"/>
              <a:buAutoNum type="arabicPeriod" startAt="6"/>
            </a:pPr>
            <a:r>
              <a:rPr lang="da-DK" sz="1100" b="1" dirty="0">
                <a:latin typeface="Avenir Next" panose="020B0503020202020204" pitchFamily="34" charset="0"/>
              </a:rPr>
              <a:t>Udpeg de kritiske antagelser </a:t>
            </a:r>
            <a:r>
              <a:rPr lang="da-DK" sz="1100" dirty="0">
                <a:latin typeface="Avenir Next" panose="020B0503020202020204" pitchFamily="34" charset="0"/>
              </a:rPr>
              <a:t>og forudsætninger, som teorien hviler på, og list dem op. Eksempelvis: ”Vi antager, at vi har tilstrækkeligt mange samarbejdspartnere, som vil deltage".</a:t>
            </a:r>
          </a:p>
          <a:p>
            <a:pPr marL="228600" indent="-228600">
              <a:buFont typeface="+mj-lt"/>
              <a:buAutoNum type="arabicPeriod" startAt="6"/>
            </a:pPr>
            <a:endParaRPr lang="da-DK" sz="1100" cap="all" dirty="0">
              <a:latin typeface="Avenir Next" panose="020B0503020202020204" pitchFamily="34" charset="0"/>
            </a:endParaRPr>
          </a:p>
          <a:p>
            <a:pPr marL="228600" indent="-228600">
              <a:buFont typeface="+mj-lt"/>
              <a:buAutoNum type="arabicPeriod" startAt="6"/>
            </a:pPr>
            <a:r>
              <a:rPr lang="da-DK" sz="1100" b="1" dirty="0">
                <a:latin typeface="Avenir Next" panose="020B0503020202020204" pitchFamily="34" charset="0"/>
              </a:rPr>
              <a:t>Drøft til sidst, </a:t>
            </a:r>
            <a:r>
              <a:rPr lang="da-DK" sz="1100" dirty="0">
                <a:latin typeface="Avenir Next" panose="020B0503020202020204" pitchFamily="34" charset="0"/>
              </a:rPr>
              <a:t>hvilke spørgsmål forandringsteorien skaber afsæt for at se på, og hvordan I vil arbejde videre med nye aktiviteter og ressourcer.</a:t>
            </a:r>
          </a:p>
          <a:p>
            <a:endParaRPr lang="da-DK" sz="1100" b="1" dirty="0">
              <a:latin typeface="Avenir Next" panose="020B0503020202020204" pitchFamily="34" charset="0"/>
              <a:cs typeface="Avenir LT Std 35 Light"/>
            </a:endParaRPr>
          </a:p>
        </p:txBody>
      </p:sp>
      <p:cxnSp>
        <p:nvCxnSpPr>
          <p:cNvPr id="12" name="Lige forbindelse 11">
            <a:extLst>
              <a:ext uri="{FF2B5EF4-FFF2-40B4-BE49-F238E27FC236}">
                <a16:creationId xmlns:a16="http://schemas.microsoft.com/office/drawing/2014/main" id="{0712A7AA-B5EF-8048-A943-33C1ABFD2790}"/>
              </a:ext>
            </a:extLst>
          </p:cNvPr>
          <p:cNvCxnSpPr>
            <a:cxnSpLocks/>
          </p:cNvCxnSpPr>
          <p:nvPr/>
        </p:nvCxnSpPr>
        <p:spPr>
          <a:xfrm>
            <a:off x="5754950" y="1999021"/>
            <a:ext cx="0" cy="2390739"/>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59298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541CDB-E29C-9A4F-9D54-D3A8563464FE}"/>
              </a:ext>
            </a:extLst>
          </p:cNvPr>
          <p:cNvSpPr>
            <a:spLocks noGrp="1"/>
          </p:cNvSpPr>
          <p:nvPr>
            <p:ph type="title"/>
          </p:nvPr>
        </p:nvSpPr>
        <p:spPr>
          <a:xfrm>
            <a:off x="1421377" y="256655"/>
            <a:ext cx="7886700" cy="1325563"/>
          </a:xfrm>
        </p:spPr>
        <p:txBody>
          <a:bodyPr/>
          <a:lstStyle/>
          <a:p>
            <a:pPr>
              <a:lnSpc>
                <a:spcPct val="120000"/>
              </a:lnSpc>
            </a:pPr>
            <a:r>
              <a:rPr lang="da-DK" sz="1500" dirty="0"/>
              <a:t>Skabelon:</a:t>
            </a:r>
            <a:br>
              <a:rPr lang="da-DK" dirty="0"/>
            </a:br>
            <a:r>
              <a:rPr lang="da-DK" dirty="0"/>
              <a:t>Forandringsteori</a:t>
            </a:r>
          </a:p>
        </p:txBody>
      </p:sp>
      <p:sp>
        <p:nvSpPr>
          <p:cNvPr id="8" name="Pladsholder til diasnummer 3">
            <a:extLst>
              <a:ext uri="{FF2B5EF4-FFF2-40B4-BE49-F238E27FC236}">
                <a16:creationId xmlns:a16="http://schemas.microsoft.com/office/drawing/2014/main" id="{4875171C-7BA3-5440-9024-27B23449456B}"/>
              </a:ext>
            </a:extLst>
          </p:cNvPr>
          <p:cNvSpPr txBox="1">
            <a:spLocks/>
          </p:cNvSpPr>
          <p:nvPr/>
        </p:nvSpPr>
        <p:spPr>
          <a:xfrm>
            <a:off x="6431845" y="6173787"/>
            <a:ext cx="2133600" cy="365125"/>
          </a:xfrm>
        </p:spPr>
        <p:txBody>
          <a:bodyPr lIns="90000" anchor="ctr" anchorCtr="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E9272471-701E-C340-B344-40602829DF7D}" type="slidenum">
              <a:rPr lang="da-DK" sz="1000" smtClean="0">
                <a:latin typeface="Avenir Next" panose="020B0503020202020204" pitchFamily="34" charset="0"/>
                <a:cs typeface="Avenir LT Std 35 Light"/>
              </a:rPr>
              <a:pPr algn="r"/>
              <a:t>5</a:t>
            </a:fld>
            <a:endParaRPr lang="da-DK" sz="1000" dirty="0">
              <a:latin typeface="Avenir Next" panose="020B0503020202020204" pitchFamily="34" charset="0"/>
              <a:cs typeface="Avenir LT Std 35 Light"/>
            </a:endParaRPr>
          </a:p>
        </p:txBody>
      </p:sp>
      <p:sp>
        <p:nvSpPr>
          <p:cNvPr id="27" name="Ellipse 26">
            <a:extLst>
              <a:ext uri="{FF2B5EF4-FFF2-40B4-BE49-F238E27FC236}">
                <a16:creationId xmlns:a16="http://schemas.microsoft.com/office/drawing/2014/main" id="{1BD0EB80-34BB-8642-8664-A28C59A84B4B}"/>
              </a:ext>
            </a:extLst>
          </p:cNvPr>
          <p:cNvSpPr/>
          <p:nvPr/>
        </p:nvSpPr>
        <p:spPr>
          <a:xfrm>
            <a:off x="432367" y="677872"/>
            <a:ext cx="888928" cy="888928"/>
          </a:xfrm>
          <a:prstGeom prst="ellipse">
            <a:avLst/>
          </a:prstGeom>
          <a:no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pic>
        <p:nvPicPr>
          <p:cNvPr id="28" name="Billede 27">
            <a:extLst>
              <a:ext uri="{FF2B5EF4-FFF2-40B4-BE49-F238E27FC236}">
                <a16:creationId xmlns:a16="http://schemas.microsoft.com/office/drawing/2014/main" id="{E7AF2757-129C-BF4E-94DF-F7315EF1DB4C}"/>
              </a:ext>
            </a:extLst>
          </p:cNvPr>
          <p:cNvPicPr>
            <a:picLocks noChangeAspect="1"/>
          </p:cNvPicPr>
          <p:nvPr/>
        </p:nvPicPr>
        <p:blipFill>
          <a:blip r:embed="rId2"/>
          <a:stretch>
            <a:fillRect/>
          </a:stretch>
        </p:blipFill>
        <p:spPr>
          <a:xfrm>
            <a:off x="625047" y="819095"/>
            <a:ext cx="462317" cy="606481"/>
          </a:xfrm>
          <a:prstGeom prst="rect">
            <a:avLst/>
          </a:prstGeom>
        </p:spPr>
      </p:pic>
      <p:sp>
        <p:nvSpPr>
          <p:cNvPr id="26" name="Pladsholder til indhold 2">
            <a:extLst>
              <a:ext uri="{FF2B5EF4-FFF2-40B4-BE49-F238E27FC236}">
                <a16:creationId xmlns:a16="http://schemas.microsoft.com/office/drawing/2014/main" id="{3DEB080E-F5F3-AC49-804C-0A222C89AEE0}"/>
              </a:ext>
            </a:extLst>
          </p:cNvPr>
          <p:cNvSpPr txBox="1">
            <a:spLocks/>
          </p:cNvSpPr>
          <p:nvPr/>
        </p:nvSpPr>
        <p:spPr>
          <a:xfrm>
            <a:off x="352540" y="1680858"/>
            <a:ext cx="4106444" cy="365125"/>
          </a:xfrm>
          <a:prstGeom prst="rect">
            <a:avLst/>
          </a:prstGeom>
        </p:spPr>
        <p:txBody>
          <a:bodyPr numCol="1" spcCol="576000">
            <a:noAutofit/>
          </a:bodyPr>
          <a:lstStyle>
            <a:lvl1pPr marL="2857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1pPr>
            <a:lvl2pPr marL="7429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2pPr>
            <a:lvl3pPr marL="1257300" indent="-342900" algn="l" defTabSz="457200" rtl="0" eaLnBrk="1" latinLnBrk="0" hangingPunct="1">
              <a:spcBef>
                <a:spcPct val="20000"/>
              </a:spcBef>
              <a:buFont typeface="Lucida Grande"/>
              <a:buChar char="-"/>
              <a:defRPr sz="1200" b="0" i="0" kern="1200">
                <a:solidFill>
                  <a:schemeClr val="tx1"/>
                </a:solidFill>
                <a:latin typeface="Avenir LT Std 35 Light"/>
                <a:ea typeface="+mn-ea"/>
                <a:cs typeface="Avenir LT Std 35 Light"/>
              </a:defRPr>
            </a:lvl3pPr>
            <a:lvl4pPr marL="1600200" indent="-228600" algn="l" defTabSz="457200" rtl="0" eaLnBrk="1" latinLnBrk="0" hangingPunct="1">
              <a:spcBef>
                <a:spcPct val="20000"/>
              </a:spcBef>
              <a:buFont typeface="Arial"/>
              <a:buChar char="–"/>
              <a:defRPr sz="1200" b="0" i="0" kern="1200">
                <a:solidFill>
                  <a:schemeClr val="tx1"/>
                </a:solidFill>
                <a:latin typeface="Avenir LT Std 35 Light"/>
                <a:ea typeface="+mn-ea"/>
                <a:cs typeface="Avenir LT Std 35 Light"/>
              </a:defRPr>
            </a:lvl4pPr>
            <a:lvl5pPr marL="1828800" indent="0" algn="l" defTabSz="457200" rtl="0" eaLnBrk="1" latinLnBrk="0" hangingPunct="1">
              <a:spcBef>
                <a:spcPct val="20000"/>
              </a:spcBef>
              <a:buFont typeface="Arial"/>
              <a:buNone/>
              <a:defRPr sz="1500" b="0" i="0" kern="1200">
                <a:solidFill>
                  <a:schemeClr val="tx1"/>
                </a:solidFill>
                <a:latin typeface="Avenir LT Std 35 Light"/>
                <a:ea typeface="+mn-ea"/>
                <a:cs typeface="Avenir LT Std 35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da-DK" sz="1100" b="1" dirty="0">
                <a:latin typeface="Avenir Next" panose="020B0503020202020204" pitchFamily="34" charset="0"/>
              </a:rPr>
              <a:t>Overskift på indsats: _________________________________</a:t>
            </a:r>
            <a:endParaRPr lang="da-DK" sz="1100" dirty="0">
              <a:latin typeface="Avenir Next" panose="020B0503020202020204" pitchFamily="34" charset="0"/>
            </a:endParaRPr>
          </a:p>
        </p:txBody>
      </p:sp>
      <p:sp>
        <p:nvSpPr>
          <p:cNvPr id="29" name="Pladsholder til indhold 2">
            <a:extLst>
              <a:ext uri="{FF2B5EF4-FFF2-40B4-BE49-F238E27FC236}">
                <a16:creationId xmlns:a16="http://schemas.microsoft.com/office/drawing/2014/main" id="{3338A6F7-520F-9449-8F16-E6131A8A2DF7}"/>
              </a:ext>
            </a:extLst>
          </p:cNvPr>
          <p:cNvSpPr txBox="1">
            <a:spLocks/>
          </p:cNvSpPr>
          <p:nvPr/>
        </p:nvSpPr>
        <p:spPr>
          <a:xfrm>
            <a:off x="4498904" y="1653065"/>
            <a:ext cx="4106444" cy="365125"/>
          </a:xfrm>
          <a:prstGeom prst="rect">
            <a:avLst/>
          </a:prstGeom>
        </p:spPr>
        <p:txBody>
          <a:bodyPr numCol="1" spcCol="576000">
            <a:noAutofit/>
          </a:bodyPr>
          <a:lstStyle>
            <a:lvl1pPr marL="2857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1pPr>
            <a:lvl2pPr marL="7429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2pPr>
            <a:lvl3pPr marL="1257300" indent="-342900" algn="l" defTabSz="457200" rtl="0" eaLnBrk="1" latinLnBrk="0" hangingPunct="1">
              <a:spcBef>
                <a:spcPct val="20000"/>
              </a:spcBef>
              <a:buFont typeface="Lucida Grande"/>
              <a:buChar char="-"/>
              <a:defRPr sz="1200" b="0" i="0" kern="1200">
                <a:solidFill>
                  <a:schemeClr val="tx1"/>
                </a:solidFill>
                <a:latin typeface="Avenir LT Std 35 Light"/>
                <a:ea typeface="+mn-ea"/>
                <a:cs typeface="Avenir LT Std 35 Light"/>
              </a:defRPr>
            </a:lvl3pPr>
            <a:lvl4pPr marL="1600200" indent="-228600" algn="l" defTabSz="457200" rtl="0" eaLnBrk="1" latinLnBrk="0" hangingPunct="1">
              <a:spcBef>
                <a:spcPct val="20000"/>
              </a:spcBef>
              <a:buFont typeface="Arial"/>
              <a:buChar char="–"/>
              <a:defRPr sz="1200" b="0" i="0" kern="1200">
                <a:solidFill>
                  <a:schemeClr val="tx1"/>
                </a:solidFill>
                <a:latin typeface="Avenir LT Std 35 Light"/>
                <a:ea typeface="+mn-ea"/>
                <a:cs typeface="Avenir LT Std 35 Light"/>
              </a:defRPr>
            </a:lvl4pPr>
            <a:lvl5pPr marL="1828800" indent="0" algn="l" defTabSz="457200" rtl="0" eaLnBrk="1" latinLnBrk="0" hangingPunct="1">
              <a:spcBef>
                <a:spcPct val="20000"/>
              </a:spcBef>
              <a:buFont typeface="Arial"/>
              <a:buNone/>
              <a:defRPr sz="1500" b="0" i="0" kern="1200">
                <a:solidFill>
                  <a:schemeClr val="tx1"/>
                </a:solidFill>
                <a:latin typeface="Avenir LT Std 35 Light"/>
                <a:ea typeface="+mn-ea"/>
                <a:cs typeface="Avenir LT Std 35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da-DK" sz="1100" b="1" dirty="0">
                <a:latin typeface="Avenir Next" panose="020B0503020202020204" pitchFamily="34" charset="0"/>
              </a:rPr>
              <a:t>Kort beskrivelse af de udfordringer indsatsen er målrettet:</a:t>
            </a:r>
          </a:p>
          <a:p>
            <a:pPr marL="0" indent="0">
              <a:buNone/>
            </a:pPr>
            <a:endParaRPr lang="da-DK" sz="1100" b="1" dirty="0">
              <a:latin typeface="Avenir Next" panose="020B0503020202020204" pitchFamily="34" charset="0"/>
            </a:endParaRPr>
          </a:p>
          <a:p>
            <a:pPr marL="0" indent="0">
              <a:buNone/>
            </a:pPr>
            <a:r>
              <a:rPr lang="da-DK" sz="1100" b="1" dirty="0">
                <a:latin typeface="Avenir Next" panose="020B0503020202020204" pitchFamily="34" charset="0"/>
              </a:rPr>
              <a:t>Kort beskrivelse af forventningen til indsatsen:</a:t>
            </a:r>
            <a:endParaRPr lang="da-DK" sz="1100" dirty="0">
              <a:latin typeface="Avenir Next" panose="020B0503020202020204" pitchFamily="34" charset="0"/>
            </a:endParaRPr>
          </a:p>
        </p:txBody>
      </p:sp>
      <p:graphicFrame>
        <p:nvGraphicFramePr>
          <p:cNvPr id="30" name="Tabel 29">
            <a:extLst>
              <a:ext uri="{FF2B5EF4-FFF2-40B4-BE49-F238E27FC236}">
                <a16:creationId xmlns:a16="http://schemas.microsoft.com/office/drawing/2014/main" id="{1833DF02-899B-1143-B749-E3C738111160}"/>
              </a:ext>
            </a:extLst>
          </p:cNvPr>
          <p:cNvGraphicFramePr>
            <a:graphicFrameLocks noGrp="1"/>
          </p:cNvGraphicFramePr>
          <p:nvPr>
            <p:extLst>
              <p:ext uri="{D42A27DB-BD31-4B8C-83A1-F6EECF244321}">
                <p14:modId xmlns:p14="http://schemas.microsoft.com/office/powerpoint/2010/main" val="3198111952"/>
              </p:ext>
            </p:extLst>
          </p:nvPr>
        </p:nvGraphicFramePr>
        <p:xfrm>
          <a:off x="432366" y="2804844"/>
          <a:ext cx="8133077" cy="3376441"/>
        </p:xfrm>
        <a:graphic>
          <a:graphicData uri="http://schemas.openxmlformats.org/drawingml/2006/table">
            <a:tbl>
              <a:tblPr firstRow="1" bandRow="1">
                <a:effectLst/>
                <a:tableStyleId>{93296810-A885-4BE3-A3E7-6D5BEEA58F35}</a:tableStyleId>
              </a:tblPr>
              <a:tblGrid>
                <a:gridCol w="1437531">
                  <a:extLst>
                    <a:ext uri="{9D8B030D-6E8A-4147-A177-3AD203B41FA5}">
                      <a16:colId xmlns:a16="http://schemas.microsoft.com/office/drawing/2014/main" val="2578123919"/>
                    </a:ext>
                  </a:extLst>
                </a:gridCol>
                <a:gridCol w="1500027">
                  <a:extLst>
                    <a:ext uri="{9D8B030D-6E8A-4147-A177-3AD203B41FA5}">
                      <a16:colId xmlns:a16="http://schemas.microsoft.com/office/drawing/2014/main" val="3207197065"/>
                    </a:ext>
                  </a:extLst>
                </a:gridCol>
                <a:gridCol w="1605815">
                  <a:extLst>
                    <a:ext uri="{9D8B030D-6E8A-4147-A177-3AD203B41FA5}">
                      <a16:colId xmlns:a16="http://schemas.microsoft.com/office/drawing/2014/main" val="377968961"/>
                    </a:ext>
                  </a:extLst>
                </a:gridCol>
                <a:gridCol w="1822680">
                  <a:extLst>
                    <a:ext uri="{9D8B030D-6E8A-4147-A177-3AD203B41FA5}">
                      <a16:colId xmlns:a16="http://schemas.microsoft.com/office/drawing/2014/main" val="3385448797"/>
                    </a:ext>
                  </a:extLst>
                </a:gridCol>
                <a:gridCol w="1767024">
                  <a:extLst>
                    <a:ext uri="{9D8B030D-6E8A-4147-A177-3AD203B41FA5}">
                      <a16:colId xmlns:a16="http://schemas.microsoft.com/office/drawing/2014/main" val="537794448"/>
                    </a:ext>
                  </a:extLst>
                </a:gridCol>
              </a:tblGrid>
              <a:tr h="406289">
                <a:tc>
                  <a:txBody>
                    <a:bodyPr/>
                    <a:lstStyle/>
                    <a:p>
                      <a:pPr algn="ctr"/>
                      <a:r>
                        <a:rPr lang="da-DK" sz="1400" b="1" dirty="0">
                          <a:latin typeface="Avenir Next" panose="020B0503020202020204" pitchFamily="34" charset="0"/>
                        </a:rPr>
                        <a:t>Ressourcer</a:t>
                      </a:r>
                    </a:p>
                  </a:txBody>
                  <a:tcPr anchor="ctr"/>
                </a:tc>
                <a:tc>
                  <a:txBody>
                    <a:bodyPr/>
                    <a:lstStyle/>
                    <a:p>
                      <a:pPr algn="ctr"/>
                      <a:r>
                        <a:rPr lang="da-DK" sz="1400" b="1" dirty="0">
                          <a:latin typeface="Avenir Next" panose="020B0503020202020204" pitchFamily="34" charset="0"/>
                        </a:rPr>
                        <a:t>Aktiviteter</a:t>
                      </a:r>
                    </a:p>
                  </a:txBody>
                  <a:tcPr anchor="ctr"/>
                </a:tc>
                <a:tc>
                  <a:txBody>
                    <a:bodyPr/>
                    <a:lstStyle/>
                    <a:p>
                      <a:pPr algn="ctr"/>
                      <a:r>
                        <a:rPr lang="da-DK" sz="1400" b="1" dirty="0">
                          <a:latin typeface="Avenir Next" panose="020B0503020202020204" pitchFamily="34" charset="0"/>
                        </a:rPr>
                        <a:t>Resultater</a:t>
                      </a:r>
                    </a:p>
                  </a:txBody>
                  <a:tcPr anchor="ctr"/>
                </a:tc>
                <a:tc>
                  <a:txBody>
                    <a:bodyPr/>
                    <a:lstStyle/>
                    <a:p>
                      <a:pPr algn="ctr"/>
                      <a:r>
                        <a:rPr lang="da-DK" sz="1400" b="1" dirty="0">
                          <a:latin typeface="Avenir Next" panose="020B0503020202020204" pitchFamily="34" charset="0"/>
                        </a:rPr>
                        <a:t>Effekt – kort sigt</a:t>
                      </a:r>
                    </a:p>
                  </a:txBody>
                  <a:tcPr anchor="ctr"/>
                </a:tc>
                <a:tc>
                  <a:txBody>
                    <a:bodyPr/>
                    <a:lstStyle/>
                    <a:p>
                      <a:pPr algn="ctr"/>
                      <a:r>
                        <a:rPr lang="da-DK" sz="1400" b="1" dirty="0">
                          <a:latin typeface="Avenir Next" panose="020B0503020202020204" pitchFamily="34" charset="0"/>
                        </a:rPr>
                        <a:t>Effekt – lang sigt</a:t>
                      </a:r>
                    </a:p>
                  </a:txBody>
                  <a:tcPr anchor="ctr"/>
                </a:tc>
                <a:extLst>
                  <a:ext uri="{0D108BD9-81ED-4DB2-BD59-A6C34878D82A}">
                    <a16:rowId xmlns:a16="http://schemas.microsoft.com/office/drawing/2014/main" val="1983787731"/>
                  </a:ext>
                </a:extLst>
              </a:tr>
              <a:tr h="2970152">
                <a:tc>
                  <a:txBody>
                    <a:bodyPr/>
                    <a:lstStyle/>
                    <a:p>
                      <a:pPr algn="ctr"/>
                      <a:endParaRPr lang="da-DK" b="0" dirty="0">
                        <a:latin typeface="Avenir Next" panose="020B0503020202020204" pitchFamily="34" charset="0"/>
                      </a:endParaRPr>
                    </a:p>
                  </a:txBody>
                  <a:tcPr vert="vert270" anchor="ctr"/>
                </a:tc>
                <a:tc>
                  <a:txBody>
                    <a:bodyPr/>
                    <a:lstStyle/>
                    <a:p>
                      <a:endParaRPr lang="da-DK" dirty="0"/>
                    </a:p>
                  </a:txBody>
                  <a:tcPr/>
                </a:tc>
                <a:tc>
                  <a:txBody>
                    <a:bodyPr/>
                    <a:lstStyle/>
                    <a:p>
                      <a:endParaRPr lang="da-DK" dirty="0"/>
                    </a:p>
                  </a:txBody>
                  <a:tcPr/>
                </a:tc>
                <a:tc>
                  <a:txBody>
                    <a:bodyPr/>
                    <a:lstStyle/>
                    <a:p>
                      <a:endParaRPr lang="da-DK" dirty="0"/>
                    </a:p>
                  </a:txBody>
                  <a:tcPr/>
                </a:tc>
                <a:tc>
                  <a:txBody>
                    <a:bodyPr/>
                    <a:lstStyle/>
                    <a:p>
                      <a:endParaRPr lang="da-DK" dirty="0"/>
                    </a:p>
                  </a:txBody>
                  <a:tcPr/>
                </a:tc>
                <a:extLst>
                  <a:ext uri="{0D108BD9-81ED-4DB2-BD59-A6C34878D82A}">
                    <a16:rowId xmlns:a16="http://schemas.microsoft.com/office/drawing/2014/main" val="1595480045"/>
                  </a:ext>
                </a:extLst>
              </a:tr>
            </a:tbl>
          </a:graphicData>
        </a:graphic>
      </p:graphicFrame>
    </p:spTree>
    <p:extLst>
      <p:ext uri="{BB962C8B-B14F-4D97-AF65-F5344CB8AC3E}">
        <p14:creationId xmlns:p14="http://schemas.microsoft.com/office/powerpoint/2010/main" val="1912600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Billede 4">
            <a:extLst>
              <a:ext uri="{FF2B5EF4-FFF2-40B4-BE49-F238E27FC236}">
                <a16:creationId xmlns:a16="http://schemas.microsoft.com/office/drawing/2014/main" id="{704C574F-FD59-4A4A-87BB-E2DAC78785E5}"/>
              </a:ext>
            </a:extLst>
          </p:cNvPr>
          <p:cNvPicPr>
            <a:picLocks noChangeAspect="1"/>
          </p:cNvPicPr>
          <p:nvPr/>
        </p:nvPicPr>
        <p:blipFill>
          <a:blip r:embed="rId2">
            <a:alphaModFix/>
            <a:extLst>
              <a:ext uri="{BEBA8EAE-BF5A-486C-A8C5-ECC9F3942E4B}">
                <a14:imgProps xmlns:a14="http://schemas.microsoft.com/office/drawing/2010/main">
                  <a14:imgLayer r:embed="rId3">
                    <a14:imgEffect>
                      <a14:colorTemperature colorTemp="5300"/>
                    </a14:imgEffect>
                    <a14:imgEffect>
                      <a14:saturation sat="0"/>
                    </a14:imgEffect>
                  </a14:imgLayer>
                </a14:imgProps>
              </a:ext>
            </a:extLst>
          </a:blip>
          <a:stretch>
            <a:fillRect/>
          </a:stretch>
        </p:blipFill>
        <p:spPr>
          <a:xfrm>
            <a:off x="677873" y="992802"/>
            <a:ext cx="397916" cy="584096"/>
          </a:xfrm>
          <a:prstGeom prst="rect">
            <a:avLst/>
          </a:prstGeom>
        </p:spPr>
      </p:pic>
      <p:sp>
        <p:nvSpPr>
          <p:cNvPr id="8" name="Ellipse 7">
            <a:extLst>
              <a:ext uri="{FF2B5EF4-FFF2-40B4-BE49-F238E27FC236}">
                <a16:creationId xmlns:a16="http://schemas.microsoft.com/office/drawing/2014/main" id="{9E1212FC-E773-4E49-8411-CA4405E86A81}"/>
              </a:ext>
            </a:extLst>
          </p:cNvPr>
          <p:cNvSpPr/>
          <p:nvPr/>
        </p:nvSpPr>
        <p:spPr>
          <a:xfrm>
            <a:off x="432367" y="840386"/>
            <a:ext cx="888928" cy="888928"/>
          </a:xfrm>
          <a:prstGeom prst="ellipse">
            <a:avLst/>
          </a:prstGeom>
          <a:noFill/>
          <a:ln w="127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el 1">
            <a:extLst>
              <a:ext uri="{FF2B5EF4-FFF2-40B4-BE49-F238E27FC236}">
                <a16:creationId xmlns:a16="http://schemas.microsoft.com/office/drawing/2014/main" id="{FC739F3B-D98A-2F4B-BBB8-253E58A82BF7}"/>
              </a:ext>
            </a:extLst>
          </p:cNvPr>
          <p:cNvSpPr>
            <a:spLocks noGrp="1"/>
          </p:cNvSpPr>
          <p:nvPr>
            <p:ph type="title"/>
          </p:nvPr>
        </p:nvSpPr>
        <p:spPr>
          <a:xfrm>
            <a:off x="1415530" y="567046"/>
            <a:ext cx="5498978" cy="1325563"/>
          </a:xfrm>
        </p:spPr>
        <p:txBody>
          <a:bodyPr/>
          <a:lstStyle/>
          <a:p>
            <a:pPr>
              <a:lnSpc>
                <a:spcPct val="100000"/>
              </a:lnSpc>
            </a:pPr>
            <a:r>
              <a:rPr lang="da-DK" sz="1200" dirty="0"/>
              <a:t>Værktøj:</a:t>
            </a:r>
            <a:br>
              <a:rPr lang="da-DK" sz="2400" dirty="0"/>
            </a:br>
            <a:r>
              <a:rPr lang="da-DK" sz="2400" dirty="0"/>
              <a:t>Løbende forbedring  på baggrund af medarbejdererfaring og resultat/effektmåling</a:t>
            </a:r>
          </a:p>
        </p:txBody>
      </p:sp>
      <p:sp>
        <p:nvSpPr>
          <p:cNvPr id="7" name="Pladsholder til diasnummer 3">
            <a:extLst>
              <a:ext uri="{FF2B5EF4-FFF2-40B4-BE49-F238E27FC236}">
                <a16:creationId xmlns:a16="http://schemas.microsoft.com/office/drawing/2014/main" id="{A01A142E-80AC-7A4A-85CE-7E9542751F3D}"/>
              </a:ext>
            </a:extLst>
          </p:cNvPr>
          <p:cNvSpPr txBox="1">
            <a:spLocks/>
          </p:cNvSpPr>
          <p:nvPr/>
        </p:nvSpPr>
        <p:spPr>
          <a:xfrm>
            <a:off x="6431845" y="6173787"/>
            <a:ext cx="2133600" cy="365125"/>
          </a:xfrm>
        </p:spPr>
        <p:txBody>
          <a:bodyPr lIns="90000" anchor="ctr" anchorCtr="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E9272471-701E-C340-B344-40602829DF7D}" type="slidenum">
              <a:rPr lang="da-DK" sz="1000" smtClean="0">
                <a:latin typeface="Avenir Next" panose="020B0503020202020204" pitchFamily="34" charset="0"/>
                <a:cs typeface="Avenir LT Std 35 Light"/>
              </a:rPr>
              <a:pPr algn="r"/>
              <a:t>6</a:t>
            </a:fld>
            <a:endParaRPr lang="da-DK" sz="1000" dirty="0">
              <a:latin typeface="Avenir Next" panose="020B0503020202020204" pitchFamily="34" charset="0"/>
              <a:cs typeface="Avenir LT Std 35 Light"/>
            </a:endParaRPr>
          </a:p>
        </p:txBody>
      </p:sp>
      <p:sp>
        <p:nvSpPr>
          <p:cNvPr id="9" name="Pladsholder til indhold 2">
            <a:extLst>
              <a:ext uri="{FF2B5EF4-FFF2-40B4-BE49-F238E27FC236}">
                <a16:creationId xmlns:a16="http://schemas.microsoft.com/office/drawing/2014/main" id="{A0CE0F88-D915-4D44-BE8E-FED96CC0775B}"/>
              </a:ext>
            </a:extLst>
          </p:cNvPr>
          <p:cNvSpPr txBox="1">
            <a:spLocks/>
          </p:cNvSpPr>
          <p:nvPr/>
        </p:nvSpPr>
        <p:spPr>
          <a:xfrm>
            <a:off x="352540" y="2000302"/>
            <a:ext cx="8395332" cy="1391113"/>
          </a:xfrm>
          <a:prstGeom prst="rect">
            <a:avLst/>
          </a:prstGeom>
        </p:spPr>
        <p:txBody>
          <a:bodyPr numCol="1" spcCol="576000">
            <a:noAutofit/>
          </a:bodyPr>
          <a:lstStyle>
            <a:lvl1pPr marL="2857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1pPr>
            <a:lvl2pPr marL="7429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2pPr>
            <a:lvl3pPr marL="1257300" indent="-342900" algn="l" defTabSz="457200" rtl="0" eaLnBrk="1" latinLnBrk="0" hangingPunct="1">
              <a:spcBef>
                <a:spcPct val="20000"/>
              </a:spcBef>
              <a:buFont typeface="Lucida Grande"/>
              <a:buChar char="-"/>
              <a:defRPr sz="1200" b="0" i="0" kern="1200">
                <a:solidFill>
                  <a:schemeClr val="tx1"/>
                </a:solidFill>
                <a:latin typeface="Avenir LT Std 35 Light"/>
                <a:ea typeface="+mn-ea"/>
                <a:cs typeface="Avenir LT Std 35 Light"/>
              </a:defRPr>
            </a:lvl3pPr>
            <a:lvl4pPr marL="1600200" indent="-228600" algn="l" defTabSz="457200" rtl="0" eaLnBrk="1" latinLnBrk="0" hangingPunct="1">
              <a:spcBef>
                <a:spcPct val="20000"/>
              </a:spcBef>
              <a:buFont typeface="Arial"/>
              <a:buChar char="–"/>
              <a:defRPr sz="1200" b="0" i="0" kern="1200">
                <a:solidFill>
                  <a:schemeClr val="tx1"/>
                </a:solidFill>
                <a:latin typeface="Avenir LT Std 35 Light"/>
                <a:ea typeface="+mn-ea"/>
                <a:cs typeface="Avenir LT Std 35 Light"/>
              </a:defRPr>
            </a:lvl4pPr>
            <a:lvl5pPr marL="1828800" indent="0" algn="l" defTabSz="457200" rtl="0" eaLnBrk="1" latinLnBrk="0" hangingPunct="1">
              <a:spcBef>
                <a:spcPct val="20000"/>
              </a:spcBef>
              <a:buFont typeface="Arial"/>
              <a:buNone/>
              <a:defRPr sz="1500" b="0" i="0" kern="1200">
                <a:solidFill>
                  <a:schemeClr val="tx1"/>
                </a:solidFill>
                <a:latin typeface="Avenir LT Std 35 Light"/>
                <a:ea typeface="+mn-ea"/>
                <a:cs typeface="Avenir LT Std 35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130000"/>
              </a:lnSpc>
              <a:buNone/>
            </a:pPr>
            <a:r>
              <a:rPr lang="da-DK" sz="1100" b="1" dirty="0">
                <a:latin typeface="Avenir Next" panose="020B0503020202020204" pitchFamily="34" charset="0"/>
              </a:rPr>
              <a:t>Følg op på resultatmålinger</a:t>
            </a:r>
          </a:p>
          <a:p>
            <a:pPr marL="0" indent="0">
              <a:buNone/>
            </a:pPr>
            <a:r>
              <a:rPr lang="da-DK" sz="1100" dirty="0">
                <a:latin typeface="Avenir Next" panose="020B0503020202020204" pitchFamily="34" charset="0"/>
              </a:rPr>
              <a:t>Formålet med løbende forbedring på baggrund af medarbejdererfaringer og resultat/effektmåling er, at der er en systematik i, hvordan bestyrelsen følger op på resultatmålinger og tilbagemeldinger fra medarbejdere, projektchef og styregruppe – og i den sammenhæng sikrer en løbende forbedring af aktiviteter og den samlede indsats. En systematisk proces om målopfyldelse og implementering af de enkelte indsatsområder kan medvirke til, at der sker den løbende forbedring, der er behov for. </a:t>
            </a:r>
          </a:p>
        </p:txBody>
      </p:sp>
      <p:sp>
        <p:nvSpPr>
          <p:cNvPr id="10" name="Pladsholder til indhold 2">
            <a:extLst>
              <a:ext uri="{FF2B5EF4-FFF2-40B4-BE49-F238E27FC236}">
                <a16:creationId xmlns:a16="http://schemas.microsoft.com/office/drawing/2014/main" id="{5FE14E85-3367-8A42-8CF8-FC0726767281}"/>
              </a:ext>
            </a:extLst>
          </p:cNvPr>
          <p:cNvSpPr txBox="1">
            <a:spLocks/>
          </p:cNvSpPr>
          <p:nvPr/>
        </p:nvSpPr>
        <p:spPr>
          <a:xfrm>
            <a:off x="5943551" y="3392706"/>
            <a:ext cx="2728391" cy="1587662"/>
          </a:xfrm>
          <a:prstGeom prst="rect">
            <a:avLst/>
          </a:prstGeom>
        </p:spPr>
        <p:txBody>
          <a:bodyPr numCol="1" spcCol="576000">
            <a:noAutofit/>
          </a:bodyPr>
          <a:lstStyle>
            <a:lvl1pPr marL="2857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1pPr>
            <a:lvl2pPr marL="742950" indent="-285750" algn="l" defTabSz="457200" rtl="0" eaLnBrk="1" latinLnBrk="0" hangingPunct="1">
              <a:spcBef>
                <a:spcPct val="20000"/>
              </a:spcBef>
              <a:buFont typeface="Wingdings" charset="2"/>
              <a:buChar char="§"/>
              <a:defRPr sz="1200" b="0" i="0" kern="1200">
                <a:solidFill>
                  <a:schemeClr val="tx1"/>
                </a:solidFill>
                <a:latin typeface="Avenir LT Std 35 Light"/>
                <a:ea typeface="+mn-ea"/>
                <a:cs typeface="Avenir LT Std 35 Light"/>
              </a:defRPr>
            </a:lvl2pPr>
            <a:lvl3pPr marL="1257300" indent="-342900" algn="l" defTabSz="457200" rtl="0" eaLnBrk="1" latinLnBrk="0" hangingPunct="1">
              <a:spcBef>
                <a:spcPct val="20000"/>
              </a:spcBef>
              <a:buFont typeface="Lucida Grande"/>
              <a:buChar char="-"/>
              <a:defRPr sz="1200" b="0" i="0" kern="1200">
                <a:solidFill>
                  <a:schemeClr val="tx1"/>
                </a:solidFill>
                <a:latin typeface="Avenir LT Std 35 Light"/>
                <a:ea typeface="+mn-ea"/>
                <a:cs typeface="Avenir LT Std 35 Light"/>
              </a:defRPr>
            </a:lvl3pPr>
            <a:lvl4pPr marL="1600200" indent="-228600" algn="l" defTabSz="457200" rtl="0" eaLnBrk="1" latinLnBrk="0" hangingPunct="1">
              <a:spcBef>
                <a:spcPct val="20000"/>
              </a:spcBef>
              <a:buFont typeface="Arial"/>
              <a:buChar char="–"/>
              <a:defRPr sz="1200" b="0" i="0" kern="1200">
                <a:solidFill>
                  <a:schemeClr val="tx1"/>
                </a:solidFill>
                <a:latin typeface="Avenir LT Std 35 Light"/>
                <a:ea typeface="+mn-ea"/>
                <a:cs typeface="Avenir LT Std 35 Light"/>
              </a:defRPr>
            </a:lvl4pPr>
            <a:lvl5pPr marL="1828800" indent="0" algn="l" defTabSz="457200" rtl="0" eaLnBrk="1" latinLnBrk="0" hangingPunct="1">
              <a:spcBef>
                <a:spcPct val="20000"/>
              </a:spcBef>
              <a:buFont typeface="Arial"/>
              <a:buNone/>
              <a:defRPr sz="1500" b="0" i="0" kern="1200">
                <a:solidFill>
                  <a:schemeClr val="tx1"/>
                </a:solidFill>
                <a:latin typeface="Avenir LT Std 35 Light"/>
                <a:ea typeface="+mn-ea"/>
                <a:cs typeface="Avenir LT Std 35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da-DK" sz="1100" b="1" dirty="0">
                <a:latin typeface="Avenir Next" panose="020B0503020202020204" pitchFamily="34" charset="0"/>
              </a:rPr>
              <a:t>Tid</a:t>
            </a:r>
          </a:p>
          <a:p>
            <a:pPr marL="0" indent="0">
              <a:buNone/>
            </a:pPr>
            <a:r>
              <a:rPr lang="da-DK" sz="1100" dirty="0">
                <a:latin typeface="Avenir Next" panose="020B0503020202020204" pitchFamily="34" charset="0"/>
              </a:rPr>
              <a:t>Det kan være en god idé at fokusere på ét indsatsområde ved hver bestyrelsesmøde (jf. årshjul), så man ikke bruger hele mødet hver gang til opfølgning på alle indsatsområder. </a:t>
            </a:r>
          </a:p>
          <a:p>
            <a:pPr marL="0" indent="0">
              <a:buNone/>
            </a:pPr>
            <a:r>
              <a:rPr lang="da-DK" sz="1100" dirty="0">
                <a:latin typeface="Avenir Next" panose="020B0503020202020204" pitchFamily="34" charset="0"/>
              </a:rPr>
              <a:t>Tidsforbruget afhænger af, hvor mange udfordringer, der er i indsatsen, men ligger ca. en time pr indsatsområde. </a:t>
            </a:r>
          </a:p>
          <a:p>
            <a:pPr marL="0" indent="0">
              <a:buNone/>
            </a:pPr>
            <a:endParaRPr lang="da-DK" sz="1100" b="1" dirty="0">
              <a:latin typeface="Avenir Next" panose="020B0503020202020204" pitchFamily="34" charset="0"/>
            </a:endParaRPr>
          </a:p>
          <a:p>
            <a:pPr marL="0" indent="0">
              <a:buNone/>
            </a:pPr>
            <a:r>
              <a:rPr lang="da-DK" sz="1100" b="1" dirty="0">
                <a:latin typeface="Avenir Next" panose="020B0503020202020204" pitchFamily="34" charset="0"/>
              </a:rPr>
              <a:t>Materialer</a:t>
            </a:r>
          </a:p>
          <a:p>
            <a:pPr marL="0" indent="0">
              <a:buNone/>
            </a:pPr>
            <a:r>
              <a:rPr lang="da-DK" sz="1100" dirty="0">
                <a:latin typeface="Avenir Next" panose="020B0503020202020204" pitchFamily="34" charset="0"/>
              </a:rPr>
              <a:t>Opgørelser over målopfyldelse, data om udviklingen i boligområdet og eventuelle opmærksomhedspunkter fra styregruppe. </a:t>
            </a:r>
          </a:p>
        </p:txBody>
      </p:sp>
      <p:sp>
        <p:nvSpPr>
          <p:cNvPr id="11" name="Tekstfelt 10">
            <a:extLst>
              <a:ext uri="{FF2B5EF4-FFF2-40B4-BE49-F238E27FC236}">
                <a16:creationId xmlns:a16="http://schemas.microsoft.com/office/drawing/2014/main" id="{79B23092-34D3-1346-BD22-8E2F17E722AA}"/>
              </a:ext>
            </a:extLst>
          </p:cNvPr>
          <p:cNvSpPr txBox="1"/>
          <p:nvPr/>
        </p:nvSpPr>
        <p:spPr>
          <a:xfrm>
            <a:off x="432367" y="3380226"/>
            <a:ext cx="5178167" cy="2970044"/>
          </a:xfrm>
          <a:prstGeom prst="rect">
            <a:avLst/>
          </a:prstGeom>
          <a:noFill/>
        </p:spPr>
        <p:txBody>
          <a:bodyPr wrap="square" rtlCol="0">
            <a:spAutoFit/>
          </a:bodyPr>
          <a:lstStyle/>
          <a:p>
            <a:r>
              <a:rPr lang="da-DK" sz="1100" b="1" dirty="0">
                <a:latin typeface="Avenir Next" panose="020B0503020202020204" pitchFamily="34" charset="0"/>
                <a:cs typeface="Avenir LT Std 35 Light"/>
              </a:rPr>
              <a:t>Trin – vejledning til brug af værktøjet</a:t>
            </a:r>
          </a:p>
          <a:p>
            <a:endParaRPr lang="da-DK" sz="1100" b="1" dirty="0">
              <a:latin typeface="Avenir Next" panose="020B0503020202020204" pitchFamily="34" charset="0"/>
              <a:cs typeface="Avenir LT Std 35 Light"/>
            </a:endParaRPr>
          </a:p>
          <a:p>
            <a:pPr marL="228600" indent="-228600">
              <a:buFont typeface="+mj-lt"/>
              <a:buAutoNum type="arabicPeriod"/>
            </a:pPr>
            <a:r>
              <a:rPr lang="da-DK" sz="1100" b="1" dirty="0">
                <a:latin typeface="Avenir Next" panose="020B0503020202020204" pitchFamily="34" charset="0"/>
                <a:cs typeface="Avenir LT Std 35 Light"/>
              </a:rPr>
              <a:t>Inden bestyrelsesmødet </a:t>
            </a:r>
            <a:r>
              <a:rPr lang="da-DK" sz="1100" dirty="0">
                <a:latin typeface="Avenir Next" panose="020B0503020202020204" pitchFamily="34" charset="0"/>
                <a:cs typeface="Avenir LT Std 35 Light"/>
              </a:rPr>
              <a:t>gennemgår projektchefen målopfyldelsen på de strategiske mål og på delmål. Det opgøres i et skema og projektchefen markerer, hvor der kan være behov for forbedring (eks. på skemaer på de følgende slides). </a:t>
            </a:r>
          </a:p>
          <a:p>
            <a:pPr marL="228600" indent="-228600">
              <a:buFont typeface="+mj-lt"/>
              <a:buAutoNum type="arabicPeriod"/>
            </a:pPr>
            <a:r>
              <a:rPr lang="da-DK" sz="1100" dirty="0">
                <a:latin typeface="Avenir Next" panose="020B0503020202020204" pitchFamily="34" charset="0"/>
                <a:cs typeface="Avenir LT Std 35 Light"/>
              </a:rPr>
              <a:t>Udover selve målopfyldelsen kan styregruppe eller projektchef have bekymringer om implementering af aktiviteter, som der er grund til at bestyrelsen tager op. </a:t>
            </a:r>
            <a:r>
              <a:rPr lang="da-DK" sz="1100" b="1" dirty="0">
                <a:latin typeface="Avenir Next" panose="020B0503020202020204" pitchFamily="34" charset="0"/>
                <a:cs typeface="Avenir LT Std 35 Light"/>
              </a:rPr>
              <a:t>Det kan være en god idé at have et styregruppemøde op til bestyrelsesmødet.  </a:t>
            </a:r>
          </a:p>
          <a:p>
            <a:pPr marL="228600" indent="-228600">
              <a:buFont typeface="+mj-lt"/>
              <a:buAutoNum type="arabicPeriod"/>
            </a:pPr>
            <a:r>
              <a:rPr lang="da-DK" sz="1100" dirty="0">
                <a:latin typeface="Avenir Next" panose="020B0503020202020204" pitchFamily="34" charset="0"/>
                <a:cs typeface="Avenir LT Std 35 Light"/>
              </a:rPr>
              <a:t>På baggrund af målopfyldelse og tilbagemeldinger fra  styregruppe, medarbejdere mm. </a:t>
            </a:r>
            <a:r>
              <a:rPr lang="da-DK" sz="1100" b="1" dirty="0">
                <a:latin typeface="Avenir Next" panose="020B0503020202020204" pitchFamily="34" charset="0"/>
                <a:cs typeface="Avenir LT Std 35 Light"/>
              </a:rPr>
              <a:t>udpeger projektchefen aktiviteter</a:t>
            </a:r>
            <a:r>
              <a:rPr lang="da-DK" sz="1100" dirty="0">
                <a:latin typeface="Avenir Next" panose="020B0503020202020204" pitchFamily="34" charset="0"/>
                <a:cs typeface="Avenir LT Std 35 Light"/>
              </a:rPr>
              <a:t>, som der er behov for, at bestyrelsen forholder sig til.</a:t>
            </a:r>
          </a:p>
          <a:p>
            <a:pPr marL="228600" indent="-228600">
              <a:buFont typeface="+mj-lt"/>
              <a:buAutoNum type="arabicPeriod"/>
            </a:pPr>
            <a:r>
              <a:rPr lang="da-DK" sz="1100" dirty="0">
                <a:latin typeface="Avenir Next" panose="020B0503020202020204" pitchFamily="34" charset="0"/>
                <a:cs typeface="Avenir LT Std 35 Light"/>
              </a:rPr>
              <a:t>I nogle bestyrelser er der gode erfaringer med, at </a:t>
            </a:r>
            <a:r>
              <a:rPr lang="da-DK" sz="1100" b="1" dirty="0">
                <a:latin typeface="Avenir Next" panose="020B0503020202020204" pitchFamily="34" charset="0"/>
                <a:cs typeface="Avenir LT Std 35 Light"/>
              </a:rPr>
              <a:t>projektchefen markerer aktiviteter med grøn, gul eller rød</a:t>
            </a:r>
            <a:r>
              <a:rPr lang="da-DK" sz="1100" dirty="0">
                <a:latin typeface="Avenir Next" panose="020B0503020202020204" pitchFamily="34" charset="0"/>
                <a:cs typeface="Avenir LT Std 35 Light"/>
              </a:rPr>
              <a:t>, alt efter om det går som planlagt eller om der er udfordringer.</a:t>
            </a:r>
          </a:p>
          <a:p>
            <a:endParaRPr lang="da-DK" sz="1100" b="1" dirty="0">
              <a:latin typeface="Avenir Next" panose="020B0503020202020204" pitchFamily="34" charset="0"/>
              <a:cs typeface="Avenir LT Std 35 Light"/>
            </a:endParaRPr>
          </a:p>
        </p:txBody>
      </p:sp>
      <p:cxnSp>
        <p:nvCxnSpPr>
          <p:cNvPr id="12" name="Lige forbindelse 11">
            <a:extLst>
              <a:ext uri="{FF2B5EF4-FFF2-40B4-BE49-F238E27FC236}">
                <a16:creationId xmlns:a16="http://schemas.microsoft.com/office/drawing/2014/main" id="{0712A7AA-B5EF-8048-A943-33C1ABFD2790}"/>
              </a:ext>
            </a:extLst>
          </p:cNvPr>
          <p:cNvCxnSpPr>
            <a:cxnSpLocks/>
          </p:cNvCxnSpPr>
          <p:nvPr/>
        </p:nvCxnSpPr>
        <p:spPr>
          <a:xfrm>
            <a:off x="5754950" y="3606800"/>
            <a:ext cx="0" cy="2390739"/>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59216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739F3B-D98A-2F4B-BBB8-253E58A82BF7}"/>
              </a:ext>
            </a:extLst>
          </p:cNvPr>
          <p:cNvSpPr>
            <a:spLocks noGrp="1"/>
          </p:cNvSpPr>
          <p:nvPr>
            <p:ph type="title"/>
          </p:nvPr>
        </p:nvSpPr>
        <p:spPr>
          <a:xfrm>
            <a:off x="352540" y="682479"/>
            <a:ext cx="7886700" cy="1325563"/>
          </a:xfrm>
        </p:spPr>
        <p:txBody>
          <a:bodyPr/>
          <a:lstStyle/>
          <a:p>
            <a:r>
              <a:rPr lang="da-DK" sz="2800" dirty="0">
                <a:solidFill>
                  <a:srgbClr val="141619"/>
                </a:solidFill>
              </a:rPr>
              <a:t>Eksempel:</a:t>
            </a:r>
            <a:br>
              <a:rPr lang="da-DK" sz="2800" dirty="0">
                <a:solidFill>
                  <a:srgbClr val="141619"/>
                </a:solidFill>
              </a:rPr>
            </a:br>
            <a:r>
              <a:rPr lang="da-DK" sz="2800" dirty="0">
                <a:solidFill>
                  <a:srgbClr val="141619"/>
                </a:solidFill>
              </a:rPr>
              <a:t>Udfyldt fremdriftsskabelon udviklet af </a:t>
            </a:r>
            <a:r>
              <a:rPr lang="da-DK" sz="2800" dirty="0" err="1">
                <a:solidFill>
                  <a:srgbClr val="141619"/>
                </a:solidFill>
              </a:rPr>
              <a:t>cfbu</a:t>
            </a:r>
            <a:endParaRPr lang="da-DK" sz="2800" dirty="0"/>
          </a:p>
        </p:txBody>
      </p:sp>
      <p:sp>
        <p:nvSpPr>
          <p:cNvPr id="7" name="Pladsholder til diasnummer 3">
            <a:extLst>
              <a:ext uri="{FF2B5EF4-FFF2-40B4-BE49-F238E27FC236}">
                <a16:creationId xmlns:a16="http://schemas.microsoft.com/office/drawing/2014/main" id="{A01A142E-80AC-7A4A-85CE-7E9542751F3D}"/>
              </a:ext>
            </a:extLst>
          </p:cNvPr>
          <p:cNvSpPr txBox="1">
            <a:spLocks/>
          </p:cNvSpPr>
          <p:nvPr/>
        </p:nvSpPr>
        <p:spPr>
          <a:xfrm>
            <a:off x="6431845" y="6173787"/>
            <a:ext cx="2133600" cy="365125"/>
          </a:xfrm>
        </p:spPr>
        <p:txBody>
          <a:bodyPr lIns="90000" anchor="ctr" anchorCtr="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E9272471-701E-C340-B344-40602829DF7D}" type="slidenum">
              <a:rPr lang="da-DK" sz="1000" smtClean="0">
                <a:latin typeface="Avenir Next" panose="020B0503020202020204" pitchFamily="34" charset="0"/>
                <a:cs typeface="Avenir LT Std 35 Light"/>
              </a:rPr>
              <a:pPr algn="r"/>
              <a:t>7</a:t>
            </a:fld>
            <a:endParaRPr lang="da-DK" sz="1000" dirty="0">
              <a:latin typeface="Avenir Next" panose="020B0503020202020204" pitchFamily="34" charset="0"/>
              <a:cs typeface="Avenir LT Std 35 Light"/>
            </a:endParaRPr>
          </a:p>
        </p:txBody>
      </p:sp>
      <p:pic>
        <p:nvPicPr>
          <p:cNvPr id="11" name="Pladsholder til indhold 5">
            <a:extLst>
              <a:ext uri="{FF2B5EF4-FFF2-40B4-BE49-F238E27FC236}">
                <a16:creationId xmlns:a16="http://schemas.microsoft.com/office/drawing/2014/main" id="{91D37802-DE45-D840-9F18-E9E3C931C2F6}"/>
              </a:ext>
            </a:extLst>
          </p:cNvPr>
          <p:cNvPicPr>
            <a:picLocks noGrp="1" noChangeAspect="1"/>
          </p:cNvPicPr>
          <p:nvPr>
            <p:ph idx="1"/>
          </p:nvPr>
        </p:nvPicPr>
        <p:blipFill>
          <a:blip r:embed="rId2"/>
          <a:stretch>
            <a:fillRect/>
          </a:stretch>
        </p:blipFill>
        <p:spPr>
          <a:xfrm>
            <a:off x="352540" y="1905666"/>
            <a:ext cx="8411331" cy="4762261"/>
          </a:xfrm>
          <a:prstGeom prst="rect">
            <a:avLst/>
          </a:prstGeom>
        </p:spPr>
      </p:pic>
    </p:spTree>
    <p:extLst>
      <p:ext uri="{BB962C8B-B14F-4D97-AF65-F5344CB8AC3E}">
        <p14:creationId xmlns:p14="http://schemas.microsoft.com/office/powerpoint/2010/main" val="438627967"/>
      </p:ext>
    </p:extLst>
  </p:cSld>
  <p:clrMapOvr>
    <a:masterClrMapping/>
  </p:clrMapOvr>
</p:sld>
</file>

<file path=ppt/theme/theme1.xml><?xml version="1.0" encoding="utf-8"?>
<a:theme xmlns:a="http://schemas.openxmlformats.org/drawingml/2006/main" name="Office-tema">
  <a:themeElements>
    <a:clrScheme name="Brugerdefineret 3">
      <a:dk1>
        <a:srgbClr val="141619"/>
      </a:dk1>
      <a:lt1>
        <a:srgbClr val="FFFFFF"/>
      </a:lt1>
      <a:dk2>
        <a:srgbClr val="FFFFFF"/>
      </a:dk2>
      <a:lt2>
        <a:srgbClr val="FFFFFF"/>
      </a:lt2>
      <a:accent1>
        <a:srgbClr val="2B3037"/>
      </a:accent1>
      <a:accent2>
        <a:srgbClr val="FFCF00"/>
      </a:accent2>
      <a:accent3>
        <a:srgbClr val="545D65"/>
      </a:accent3>
      <a:accent4>
        <a:srgbClr val="889199"/>
      </a:accent4>
      <a:accent5>
        <a:srgbClr val="FFE77F"/>
      </a:accent5>
      <a:accent6>
        <a:srgbClr val="B0B6BA"/>
      </a:accent6>
      <a:hlink>
        <a:srgbClr val="141619"/>
      </a:hlink>
      <a:folHlink>
        <a:srgbClr val="1A1A1A"/>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ilbudsskabelon" id="{920E0C07-F4F9-6A4B-8A61-A6F49282B61D}" vid="{BBE54B63-99CB-B041-8F98-1EE39C0805B0}"/>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F87457EE6FBFCA4394DAB153E64BD71F" ma:contentTypeVersion="10" ma:contentTypeDescription="Opret et nyt dokument." ma:contentTypeScope="" ma:versionID="712ca407395351b4b0be711fff33454d">
  <xsd:schema xmlns:xsd="http://www.w3.org/2001/XMLSchema" xmlns:xs="http://www.w3.org/2001/XMLSchema" xmlns:p="http://schemas.microsoft.com/office/2006/metadata/properties" xmlns:ns2="09808135-ec78-4e01-958c-19416e141670" xmlns:ns3="7f3b9c80-b753-4ee3-b5c8-40e102bf9a6f" targetNamespace="http://schemas.microsoft.com/office/2006/metadata/properties" ma:root="true" ma:fieldsID="4646b33543922fa2f54665c0bf235d14" ns2:_="" ns3:_="">
    <xsd:import namespace="09808135-ec78-4e01-958c-19416e141670"/>
    <xsd:import namespace="7f3b9c80-b753-4ee3-b5c8-40e102bf9a6f"/>
    <xsd:element name="properties">
      <xsd:complexType>
        <xsd:sequence>
          <xsd:element name="documentManagement">
            <xsd:complexType>
              <xsd:all>
                <xsd:element ref="ns2:SharedWithUsers" minOccurs="0"/>
                <xsd:element ref="ns2:SharingHintHash" minOccurs="0"/>
                <xsd:element ref="ns2:SharedWithDetails" minOccurs="0"/>
                <xsd:element ref="ns2:LastSharedByUser" minOccurs="0"/>
                <xsd:element ref="ns2:LastSharedByTime" minOccurs="0"/>
                <xsd:element ref="ns3:MediaServiceMetadata" minOccurs="0"/>
                <xsd:element ref="ns3:MediaServiceFastMetadata" minOccurs="0"/>
                <xsd:element ref="ns3:MediaServiceAutoTags" minOccurs="0"/>
                <xsd:element ref="ns3:MediaServiceOCR"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808135-ec78-4e01-958c-19416e141670" elementFormDefault="qualified">
    <xsd:import namespace="http://schemas.microsoft.com/office/2006/documentManagement/types"/>
    <xsd:import namespace="http://schemas.microsoft.com/office/infopath/2007/PartnerControls"/>
    <xsd:element name="SharedWithUsers" ma:index="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Hashværdi for deling" ma:internalName="SharingHintHash" ma:readOnly="true">
      <xsd:simpleType>
        <xsd:restriction base="dms:Text"/>
      </xsd:simpleType>
    </xsd:element>
    <xsd:element name="SharedWithDetails" ma:index="10" nillable="true" ma:displayName="Delt med detaljer" ma:description="" ma:internalName="SharedWithDetails" ma:readOnly="true">
      <xsd:simpleType>
        <xsd:restriction base="dms:Note">
          <xsd:maxLength value="255"/>
        </xsd:restriction>
      </xsd:simpleType>
    </xsd:element>
    <xsd:element name="LastSharedByUser" ma:index="11" nillable="true" ma:displayName="Sidst delt efter bruger" ma:description="" ma:internalName="LastSharedByUser" ma:readOnly="true">
      <xsd:simpleType>
        <xsd:restriction base="dms:Note">
          <xsd:maxLength value="255"/>
        </xsd:restriction>
      </xsd:simpleType>
    </xsd:element>
    <xsd:element name="LastSharedByTime" ma:index="12" nillable="true" ma:displayName="Sidst delt efter tid"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7f3b9c80-b753-4ee3-b5c8-40e102bf9a6f"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AutoTags" ma:index="15" nillable="true" ma:displayName="MediaServiceAutoTags" ma:internalName="MediaServiceAutoTags"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850C039-8DDC-4AFF-BE55-B07A1960AC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9808135-ec78-4e01-958c-19416e141670"/>
    <ds:schemaRef ds:uri="7f3b9c80-b753-4ee3-b5c8-40e102bf9a6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81CB887-A452-471F-8974-D6D61599CA36}">
  <ds:schemaRefs>
    <ds:schemaRef ds:uri="http://purl.org/dc/elements/1.1/"/>
    <ds:schemaRef ds:uri="09808135-ec78-4e01-958c-19416e141670"/>
    <ds:schemaRef ds:uri="http://schemas.microsoft.com/office/2006/documentManagement/types"/>
    <ds:schemaRef ds:uri="http://purl.org/dc/terms/"/>
    <ds:schemaRef ds:uri="http://purl.org/dc/dcmitype/"/>
    <ds:schemaRef ds:uri="http://www.w3.org/XML/1998/namespace"/>
    <ds:schemaRef ds:uri="http://schemas.microsoft.com/office/infopath/2007/PartnerControls"/>
    <ds:schemaRef ds:uri="http://schemas.openxmlformats.org/package/2006/metadata/core-properties"/>
    <ds:schemaRef ds:uri="7f3b9c80-b753-4ee3-b5c8-40e102bf9a6f"/>
    <ds:schemaRef ds:uri="http://schemas.microsoft.com/office/2006/metadata/properties"/>
  </ds:schemaRefs>
</ds:datastoreItem>
</file>

<file path=customXml/itemProps3.xml><?xml version="1.0" encoding="utf-8"?>
<ds:datastoreItem xmlns:ds="http://schemas.openxmlformats.org/officeDocument/2006/customXml" ds:itemID="{20204E3A-6291-49F4-ACF1-26DBC9ACDC0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Office-tema</Template>
  <TotalTime>704</TotalTime>
  <Words>849</Words>
  <Application>Microsoft Office PowerPoint</Application>
  <PresentationFormat>Skærmshow (4:3)</PresentationFormat>
  <Paragraphs>98</Paragraphs>
  <Slides>7</Slides>
  <Notes>0</Notes>
  <HiddenSlides>0</HiddenSlides>
  <MMClips>0</MMClips>
  <ScaleCrop>false</ScaleCrop>
  <HeadingPairs>
    <vt:vector size="6" baseType="variant">
      <vt:variant>
        <vt:lpstr>Benyttede skrifttyper</vt:lpstr>
      </vt:variant>
      <vt:variant>
        <vt:i4>7</vt:i4>
      </vt:variant>
      <vt:variant>
        <vt:lpstr>Tema</vt:lpstr>
      </vt:variant>
      <vt:variant>
        <vt:i4>1</vt:i4>
      </vt:variant>
      <vt:variant>
        <vt:lpstr>Slidetitler</vt:lpstr>
      </vt:variant>
      <vt:variant>
        <vt:i4>7</vt:i4>
      </vt:variant>
    </vt:vector>
  </HeadingPairs>
  <TitlesOfParts>
    <vt:vector size="15" baseType="lpstr">
      <vt:lpstr>Arial</vt:lpstr>
      <vt:lpstr>Avenir LT Std 35 Light</vt:lpstr>
      <vt:lpstr>Avenir Next</vt:lpstr>
      <vt:lpstr>Avenir Next Heavy</vt:lpstr>
      <vt:lpstr>Calibri</vt:lpstr>
      <vt:lpstr>Leitura News Roman 4</vt:lpstr>
      <vt:lpstr>Wingdings</vt:lpstr>
      <vt:lpstr>Office-tema</vt:lpstr>
      <vt:lpstr>Entydig ledelse</vt:lpstr>
      <vt:lpstr>Hvordan sikrer bestyrelsen tæt opfølgning på indsatser og strategiske pejlemærker med fokus på løbende forbedringer og effekt?</vt:lpstr>
      <vt:lpstr>Værktøj: Forandringsteori</vt:lpstr>
      <vt:lpstr>Værktøj: Forandringsteori</vt:lpstr>
      <vt:lpstr>Skabelon: Forandringsteori</vt:lpstr>
      <vt:lpstr>Værktøj: Løbende forbedring  på baggrund af medarbejdererfaring og resultat/effektmåling</vt:lpstr>
      <vt:lpstr>Eksempel: Udfyldt fremdriftsskabelon udviklet af cfbu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 på tilbud</dc:title>
  <dc:creator>Karoline Mia Jessen</dc:creator>
  <cp:lastModifiedBy>louise Aner</cp:lastModifiedBy>
  <cp:revision>43</cp:revision>
  <cp:lastPrinted>2018-12-07T12:59:34Z</cp:lastPrinted>
  <dcterms:created xsi:type="dcterms:W3CDTF">2018-12-10T11:59:39Z</dcterms:created>
  <dcterms:modified xsi:type="dcterms:W3CDTF">2019-02-25T19:39:28Z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0x010100F87457EE6FBFCA4394DAB153E64BD71F</vt:lpwstr>
  </property>
</Properties>
</file>