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5"/>
  </p:notesMasterIdLst>
  <p:sldIdLst>
    <p:sldId id="257" r:id="rId5"/>
    <p:sldId id="260" r:id="rId6"/>
    <p:sldId id="727" r:id="rId7"/>
    <p:sldId id="728" r:id="rId8"/>
    <p:sldId id="729" r:id="rId9"/>
    <p:sldId id="730" r:id="rId10"/>
    <p:sldId id="731" r:id="rId11"/>
    <p:sldId id="733" r:id="rId12"/>
    <p:sldId id="734" r:id="rId13"/>
    <p:sldId id="73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E2E30-0A6D-5249-A2A2-7E2AA2B96EE2}" v="5" dt="2019-02-19T15:03:14.07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26"/>
    <p:restoredTop sz="94643"/>
  </p:normalViewPr>
  <p:slideViewPr>
    <p:cSldViewPr snapToGrid="0" snapToObjects="1">
      <p:cViewPr varScale="1">
        <p:scale>
          <a:sx n="67" d="100"/>
          <a:sy n="67" d="100"/>
        </p:scale>
        <p:origin x="9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C09C7-3A7C-BB41-BDFD-F004F730ECF5}" type="datetimeFigureOut">
              <a:rPr lang="da-DK" smtClean="0"/>
              <a:t>25-02-2019</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97FCA-F993-754B-ADE5-FE22F61DC3B9}" type="slidenum">
              <a:rPr lang="da-DK" smtClean="0"/>
              <a:t>‹nr.›</a:t>
            </a:fld>
            <a:endParaRPr lang="da-DK"/>
          </a:p>
        </p:txBody>
      </p:sp>
    </p:spTree>
    <p:extLst>
      <p:ext uri="{BB962C8B-B14F-4D97-AF65-F5344CB8AC3E}">
        <p14:creationId xmlns:p14="http://schemas.microsoft.com/office/powerpoint/2010/main" val="344733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4400" b="1" i="0">
                <a:latin typeface="Avenir Next Heavy" panose="020B0503020202020204" pitchFamily="34" charset="0"/>
              </a:defRPr>
            </a:lvl1pPr>
          </a:lstStyle>
          <a:p>
            <a:r>
              <a:rPr lang="da-DK" dirty="0"/>
              <a:t>Titel på tilbud</a:t>
            </a:r>
            <a:endParaRPr lang="en-US" dirty="0"/>
          </a:p>
        </p:txBody>
      </p:sp>
      <p:sp>
        <p:nvSpPr>
          <p:cNvPr id="3" name="Subtitle 2"/>
          <p:cNvSpPr>
            <a:spLocks noGrp="1"/>
          </p:cNvSpPr>
          <p:nvPr>
            <p:ph type="subTitle" idx="1" hasCustomPrompt="1"/>
          </p:nvPr>
        </p:nvSpPr>
        <p:spPr>
          <a:xfrm>
            <a:off x="1143000" y="4104860"/>
            <a:ext cx="6858000" cy="1152939"/>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Kundens navn – måned år</a:t>
            </a:r>
            <a:endParaRPr lang="en-US" dirty="0"/>
          </a:p>
        </p:txBody>
      </p:sp>
    </p:spTree>
    <p:extLst>
      <p:ext uri="{BB962C8B-B14F-4D97-AF65-F5344CB8AC3E}">
        <p14:creationId xmlns:p14="http://schemas.microsoft.com/office/powerpoint/2010/main" val="246821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540" y="256655"/>
            <a:ext cx="7886700" cy="1325563"/>
          </a:xfrm>
        </p:spPr>
        <p:txBody>
          <a:bodyPr anchor="b" anchorCtr="0">
            <a:noAutofit/>
          </a:bodyPr>
          <a:lstStyle/>
          <a:p>
            <a:r>
              <a:rPr lang="da-DK" dirty="0"/>
              <a:t>Titel på slide - kort</a:t>
            </a:r>
            <a:endParaRPr lang="en-US" dirty="0"/>
          </a:p>
        </p:txBody>
      </p:sp>
      <p:sp>
        <p:nvSpPr>
          <p:cNvPr id="3" name="Content Placeholder 2"/>
          <p:cNvSpPr>
            <a:spLocks noGrp="1"/>
          </p:cNvSpPr>
          <p:nvPr>
            <p:ph idx="1"/>
          </p:nvPr>
        </p:nvSpPr>
        <p:spPr>
          <a:xfrm>
            <a:off x="352540" y="1818863"/>
            <a:ext cx="3202412" cy="4537488"/>
          </a:xfrm>
        </p:spPr>
        <p:txBody>
          <a:bodyPr anchor="t" anchorCtr="0">
            <a:noAutofit/>
          </a:bodyPr>
          <a:lstStyle>
            <a:lvl1pPr>
              <a:defRPr sz="1100"/>
            </a:lvl1pPr>
          </a:lstStyle>
          <a:p>
            <a:pPr lvl="0"/>
            <a:r>
              <a:rPr lang="da-DK"/>
              <a:t>Rediger teksttypografien i masteren
Andet niveau
Tredje niveau
Fjerde niveau
Femte niveau</a:t>
            </a:r>
            <a:endParaRPr lang="en-US" dirty="0"/>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3896959" y="1818863"/>
            <a:ext cx="3199925" cy="4537487"/>
          </a:xfrm>
        </p:spPr>
        <p:txBody>
          <a:bodyPr anchor="t" anchorCtr="0">
            <a:noAutofit/>
          </a:bodyPr>
          <a:lstStyle/>
          <a:p>
            <a:pPr lvl="0"/>
            <a:r>
              <a:rPr lang="da-DK"/>
              <a:t>Rediger teksttypografien i masteren
Andet niveau
Tredje niveau
Fjerde niveau
Femte niveau</a:t>
            </a:r>
            <a:endParaRPr lang="en-US" dirty="0"/>
          </a:p>
        </p:txBody>
      </p:sp>
    </p:spTree>
    <p:extLst>
      <p:ext uri="{BB962C8B-B14F-4D97-AF65-F5344CB8AC3E}">
        <p14:creationId xmlns:p14="http://schemas.microsoft.com/office/powerpoint/2010/main" val="315289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099F4-9155-A04E-BDF1-4C422344760B}"/>
              </a:ext>
            </a:extLst>
          </p:cNvPr>
          <p:cNvSpPr>
            <a:spLocks noGrp="1"/>
          </p:cNvSpPr>
          <p:nvPr>
            <p:ph type="title" hasCustomPrompt="1"/>
          </p:nvPr>
        </p:nvSpPr>
        <p:spPr>
          <a:xfrm>
            <a:off x="628650" y="2766218"/>
            <a:ext cx="7886700" cy="1325563"/>
          </a:xfrm>
        </p:spPr>
        <p:txBody>
          <a:bodyPr/>
          <a:lstStyle>
            <a:lvl1pPr algn="ctr">
              <a:defRPr sz="8000"/>
            </a:lvl1pPr>
          </a:lstStyle>
          <a:p>
            <a:r>
              <a:rPr lang="da-DK" dirty="0"/>
              <a:t>Kapitelslide</a:t>
            </a:r>
          </a:p>
        </p:txBody>
      </p:sp>
    </p:spTree>
    <p:extLst>
      <p:ext uri="{BB962C8B-B14F-4D97-AF65-F5344CB8AC3E}">
        <p14:creationId xmlns:p14="http://schemas.microsoft.com/office/powerpoint/2010/main" val="2183764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Autofit/>
          </a:bodyPr>
          <a:lstStyle/>
          <a:p>
            <a:r>
              <a:rPr lang="da-DK" dirty="0"/>
              <a:t>Titel på slide - kort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Rediger teksttypografien i masteren
Andet niveau
Tredje niveau
Fjerde niveau</a:t>
            </a:r>
          </a:p>
          <a:p>
            <a:pPr lvl="0"/>
            <a:r>
              <a:rPr lang="da-DK" dirty="0"/>
              <a:t>Femte niveau</a:t>
            </a:r>
            <a:endParaRPr lang="en-US" dirty="0"/>
          </a:p>
        </p:txBody>
      </p:sp>
    </p:spTree>
    <p:extLst>
      <p:ext uri="{BB962C8B-B14F-4D97-AF65-F5344CB8AC3E}">
        <p14:creationId xmlns:p14="http://schemas.microsoft.com/office/powerpoint/2010/main" val="405646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Leitura News Roman 4" panose="02000503000000020004"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1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A35B949-ECA7-BA49-8CF1-864FD03853DB}"/>
              </a:ext>
            </a:extLst>
          </p:cNvPr>
          <p:cNvPicPr>
            <a:picLocks noChangeAspect="1"/>
          </p:cNvPicPr>
          <p:nvPr/>
        </p:nvPicPr>
        <p:blipFill rotWithShape="1">
          <a:blip r:embed="rId2"/>
          <a:srcRect l="5534" r="5534"/>
          <a:stretch/>
        </p:blipFill>
        <p:spPr>
          <a:xfrm>
            <a:off x="-1" y="0"/>
            <a:ext cx="9144001" cy="6858000"/>
          </a:xfrm>
          <a:prstGeom prst="rect">
            <a:avLst/>
          </a:prstGeom>
        </p:spPr>
      </p:pic>
      <p:sp>
        <p:nvSpPr>
          <p:cNvPr id="5" name="Pladsholder til indhold 2">
            <a:extLst>
              <a:ext uri="{FF2B5EF4-FFF2-40B4-BE49-F238E27FC236}">
                <a16:creationId xmlns:a16="http://schemas.microsoft.com/office/drawing/2014/main" id="{1C1A96A0-020D-7149-A1FF-5751A2EDC3E4}"/>
              </a:ext>
            </a:extLst>
          </p:cNvPr>
          <p:cNvSpPr txBox="1">
            <a:spLocks/>
          </p:cNvSpPr>
          <p:nvPr/>
        </p:nvSpPr>
        <p:spPr>
          <a:xfrm>
            <a:off x="-1" y="0"/>
            <a:ext cx="9144001" cy="6858000"/>
          </a:xfrm>
          <a:prstGeom prst="rect">
            <a:avLst/>
          </a:prstGeom>
          <a:solidFill>
            <a:schemeClr val="tx1">
              <a:lumMod val="90000"/>
              <a:lumOff val="10000"/>
              <a:alpha val="84000"/>
            </a:schemeClr>
          </a:solidFill>
        </p:spPr>
        <p:txBody>
          <a:bodyPr vert="horz" lIns="91440" tIns="45720" rIns="91440" bIns="45720" numCol="1" spcCol="576000" rtlCol="0">
            <a:noAutofit/>
          </a:bodyPr>
          <a:lstStyle>
            <a:lvl1pPr marL="0" indent="0" algn="l" defTabSz="457200" rtl="0" eaLnBrk="1" latinLnBrk="0" hangingPunct="1">
              <a:spcBef>
                <a:spcPct val="20000"/>
              </a:spcBef>
              <a:buFont typeface="Wingdings" charset="2"/>
              <a:buNone/>
              <a:defRPr sz="11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Arial" charset="0"/>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endParaRPr lang="da-DK" sz="3200" dirty="0">
              <a:solidFill>
                <a:schemeClr val="bg1"/>
              </a:solidFill>
            </a:endParaRPr>
          </a:p>
        </p:txBody>
      </p:sp>
      <p:sp>
        <p:nvSpPr>
          <p:cNvPr id="7" name="Titel 1">
            <a:extLst>
              <a:ext uri="{FF2B5EF4-FFF2-40B4-BE49-F238E27FC236}">
                <a16:creationId xmlns:a16="http://schemas.microsoft.com/office/drawing/2014/main" id="{077838AD-891B-3845-BA59-EB2D68A7EED8}"/>
              </a:ext>
            </a:extLst>
          </p:cNvPr>
          <p:cNvSpPr>
            <a:spLocks noGrp="1"/>
          </p:cNvSpPr>
          <p:nvPr>
            <p:ph type="ctrTitle"/>
          </p:nvPr>
        </p:nvSpPr>
        <p:spPr>
          <a:xfrm>
            <a:off x="685800" y="779774"/>
            <a:ext cx="7772400" cy="2387600"/>
          </a:xfrm>
        </p:spPr>
        <p:txBody>
          <a:bodyPr/>
          <a:lstStyle/>
          <a:p>
            <a:r>
              <a:rPr lang="da-DK" dirty="0">
                <a:solidFill>
                  <a:schemeClr val="bg1"/>
                </a:solidFill>
              </a:rPr>
              <a:t>Entydig ledelse</a:t>
            </a:r>
          </a:p>
        </p:txBody>
      </p:sp>
      <p:sp>
        <p:nvSpPr>
          <p:cNvPr id="8" name="Undertitel 2">
            <a:extLst>
              <a:ext uri="{FF2B5EF4-FFF2-40B4-BE49-F238E27FC236}">
                <a16:creationId xmlns:a16="http://schemas.microsoft.com/office/drawing/2014/main" id="{758B574B-442F-064B-93D1-313D92EF1E78}"/>
              </a:ext>
            </a:extLst>
          </p:cNvPr>
          <p:cNvSpPr>
            <a:spLocks noGrp="1"/>
          </p:cNvSpPr>
          <p:nvPr>
            <p:ph type="subTitle" idx="1"/>
          </p:nvPr>
        </p:nvSpPr>
        <p:spPr>
          <a:xfrm>
            <a:off x="1143000" y="3762271"/>
            <a:ext cx="6858000" cy="1152939"/>
          </a:xfrm>
        </p:spPr>
        <p:txBody>
          <a:bodyPr/>
          <a:lstStyle/>
          <a:p>
            <a:r>
              <a:rPr lang="da-DK" dirty="0">
                <a:solidFill>
                  <a:schemeClr val="bg1"/>
                </a:solidFill>
              </a:rPr>
              <a:t>Procesværktøjskasse og måleredskab til entydig ledelse i boligsociale helhedsplaner.</a:t>
            </a:r>
          </a:p>
          <a:p>
            <a:endParaRPr lang="da-DK" dirty="0">
              <a:solidFill>
                <a:schemeClr val="bg1"/>
              </a:solidFill>
            </a:endParaRPr>
          </a:p>
          <a:p>
            <a:r>
              <a:rPr lang="da-DK" b="1" dirty="0">
                <a:solidFill>
                  <a:schemeClr val="bg1"/>
                </a:solidFill>
              </a:rPr>
              <a:t>INTRODUKTION</a:t>
            </a:r>
          </a:p>
        </p:txBody>
      </p:sp>
      <p:sp>
        <p:nvSpPr>
          <p:cNvPr id="9" name="Undertitel 2">
            <a:extLst>
              <a:ext uri="{FF2B5EF4-FFF2-40B4-BE49-F238E27FC236}">
                <a16:creationId xmlns:a16="http://schemas.microsoft.com/office/drawing/2014/main" id="{336D6475-5198-324E-84D7-1F404F715A15}"/>
              </a:ext>
            </a:extLst>
          </p:cNvPr>
          <p:cNvSpPr txBox="1">
            <a:spLocks/>
          </p:cNvSpPr>
          <p:nvPr/>
        </p:nvSpPr>
        <p:spPr>
          <a:xfrm>
            <a:off x="1143000" y="5510107"/>
            <a:ext cx="6858000" cy="1152939"/>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venir Next" panose="020B05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solidFill>
                  <a:schemeClr val="bg1"/>
                </a:solidFill>
              </a:rPr>
              <a:t>Udviklet for Landsbyggefonden af</a:t>
            </a:r>
          </a:p>
          <a:p>
            <a:r>
              <a:rPr lang="da-DK" sz="1800" dirty="0" err="1">
                <a:solidFill>
                  <a:schemeClr val="bg1"/>
                </a:solidFill>
              </a:rPr>
              <a:t>Naboskaber.dk</a:t>
            </a:r>
            <a:r>
              <a:rPr lang="da-DK" sz="1800" dirty="0">
                <a:solidFill>
                  <a:schemeClr val="bg1"/>
                </a:solidFill>
              </a:rPr>
              <a:t>, Resonans og RUC</a:t>
            </a:r>
          </a:p>
        </p:txBody>
      </p:sp>
    </p:spTree>
    <p:extLst>
      <p:ext uri="{BB962C8B-B14F-4D97-AF65-F5344CB8AC3E}">
        <p14:creationId xmlns:p14="http://schemas.microsoft.com/office/powerpoint/2010/main" val="52408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371EA-F029-D244-86C4-AA0717CDC4CC}"/>
              </a:ext>
            </a:extLst>
          </p:cNvPr>
          <p:cNvSpPr>
            <a:spLocks noGrp="1"/>
          </p:cNvSpPr>
          <p:nvPr>
            <p:ph type="title"/>
          </p:nvPr>
        </p:nvSpPr>
        <p:spPr/>
        <p:txBody>
          <a:bodyPr/>
          <a:lstStyle/>
          <a:p>
            <a:r>
              <a:rPr lang="da-DK" dirty="0"/>
              <a:t>4 film om entydig ledelse</a:t>
            </a:r>
          </a:p>
        </p:txBody>
      </p:sp>
      <p:sp>
        <p:nvSpPr>
          <p:cNvPr id="3" name="Pladsholder til indhold 2">
            <a:extLst>
              <a:ext uri="{FF2B5EF4-FFF2-40B4-BE49-F238E27FC236}">
                <a16:creationId xmlns:a16="http://schemas.microsoft.com/office/drawing/2014/main" id="{5D9489DE-932C-A54D-ADA0-F3E4EF97137A}"/>
              </a:ext>
            </a:extLst>
          </p:cNvPr>
          <p:cNvSpPr>
            <a:spLocks noGrp="1"/>
          </p:cNvSpPr>
          <p:nvPr>
            <p:ph idx="1"/>
          </p:nvPr>
        </p:nvSpPr>
        <p:spPr>
          <a:xfrm>
            <a:off x="352539" y="1818863"/>
            <a:ext cx="8212905" cy="365125"/>
          </a:xfrm>
        </p:spPr>
        <p:txBody>
          <a:bodyPr/>
          <a:lstStyle/>
          <a:p>
            <a:r>
              <a:rPr lang="da-DK" dirty="0"/>
              <a:t>Inden I som bestyrelse begynder at arbejde med måleinstrumentet og procesværktøjerne, anbefales det, at I ser følgende 4  film, som giver indblik i baggrund, intentioner og erfaringer med entydig ledelse i boligsociale helhedsplaner. </a:t>
            </a:r>
          </a:p>
        </p:txBody>
      </p:sp>
      <p:sp>
        <p:nvSpPr>
          <p:cNvPr id="6" name="Pladsholder til diasnummer 3">
            <a:extLst>
              <a:ext uri="{FF2B5EF4-FFF2-40B4-BE49-F238E27FC236}">
                <a16:creationId xmlns:a16="http://schemas.microsoft.com/office/drawing/2014/main" id="{ACDA6A07-1EE4-2349-A122-B0BE824E6E9B}"/>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10</a:t>
            </a:fld>
            <a:endParaRPr lang="da-DK" sz="1000" dirty="0">
              <a:latin typeface="Avenir Next" panose="020B0503020202020204" pitchFamily="34" charset="0"/>
              <a:cs typeface="Avenir LT Std 35 Light"/>
            </a:endParaRPr>
          </a:p>
        </p:txBody>
      </p:sp>
      <p:pic>
        <p:nvPicPr>
          <p:cNvPr id="8" name="Billede 7">
            <a:extLst>
              <a:ext uri="{FF2B5EF4-FFF2-40B4-BE49-F238E27FC236}">
                <a16:creationId xmlns:a16="http://schemas.microsoft.com/office/drawing/2014/main" id="{E279B6E3-998C-4645-A486-0E993FB28A03}"/>
              </a:ext>
            </a:extLst>
          </p:cNvPr>
          <p:cNvPicPr>
            <a:picLocks noChangeAspect="1"/>
          </p:cNvPicPr>
          <p:nvPr/>
        </p:nvPicPr>
        <p:blipFill>
          <a:blip r:embed="rId2">
            <a:duotone>
              <a:prstClr val="black"/>
              <a:schemeClr val="accent1">
                <a:tint val="45000"/>
                <a:satMod val="400000"/>
              </a:schemeClr>
            </a:duotone>
          </a:blip>
          <a:stretch>
            <a:fillRect/>
          </a:stretch>
        </p:blipFill>
        <p:spPr>
          <a:xfrm>
            <a:off x="608957" y="3146377"/>
            <a:ext cx="2477505" cy="2102619"/>
          </a:xfrm>
          <a:prstGeom prst="rect">
            <a:avLst/>
          </a:prstGeom>
        </p:spPr>
      </p:pic>
      <p:sp>
        <p:nvSpPr>
          <p:cNvPr id="9" name="Rektangel 8">
            <a:extLst>
              <a:ext uri="{FF2B5EF4-FFF2-40B4-BE49-F238E27FC236}">
                <a16:creationId xmlns:a16="http://schemas.microsoft.com/office/drawing/2014/main" id="{20BD14BC-8373-7B42-89B6-A5A867BCB448}"/>
              </a:ext>
            </a:extLst>
          </p:cNvPr>
          <p:cNvSpPr/>
          <p:nvPr/>
        </p:nvSpPr>
        <p:spPr>
          <a:xfrm>
            <a:off x="3478193" y="3108779"/>
            <a:ext cx="5087251" cy="2123658"/>
          </a:xfrm>
          <a:prstGeom prst="rect">
            <a:avLst/>
          </a:prstGeom>
        </p:spPr>
        <p:txBody>
          <a:bodyPr wrap="square">
            <a:spAutoFit/>
          </a:bodyPr>
          <a:lstStyle/>
          <a:p>
            <a:r>
              <a:rPr lang="da-DK" sz="1100" b="1" dirty="0">
                <a:latin typeface="Avenir Next" panose="020B0503020202020204" pitchFamily="34" charset="0"/>
              </a:rPr>
              <a:t>Entydig Ledelse i boligsociale indsatser/ </a:t>
            </a:r>
            <a:r>
              <a:rPr lang="da-DK" sz="1100" dirty="0">
                <a:latin typeface="Avenir Next" panose="020B0503020202020204" pitchFamily="34" charset="0"/>
              </a:rPr>
              <a:t>Leif </a:t>
            </a:r>
            <a:r>
              <a:rPr lang="da-DK" sz="1100" dirty="0" err="1">
                <a:latin typeface="Avenir Next" panose="020B0503020202020204" pitchFamily="34" charset="0"/>
              </a:rPr>
              <a:t>Tøiberg</a:t>
            </a:r>
            <a:r>
              <a:rPr lang="da-DK" sz="1100" dirty="0">
                <a:latin typeface="Avenir Next" panose="020B0503020202020204" pitchFamily="34" charset="0"/>
              </a:rPr>
              <a:t> chef fra Landsbyggefonden</a:t>
            </a:r>
          </a:p>
          <a:p>
            <a:endParaRPr lang="da-DK" sz="1100" dirty="0">
              <a:latin typeface="Avenir Next" panose="020B0503020202020204" pitchFamily="34" charset="0"/>
            </a:endParaRPr>
          </a:p>
          <a:p>
            <a:r>
              <a:rPr lang="da-DK" sz="1100" b="1" dirty="0">
                <a:latin typeface="Avenir Next" panose="020B0503020202020204" pitchFamily="34" charset="0"/>
              </a:rPr>
              <a:t>Styring og Ledelse</a:t>
            </a:r>
            <a:r>
              <a:rPr lang="da-DK" sz="1100" dirty="0">
                <a:latin typeface="Avenir Next" panose="020B0503020202020204" pitchFamily="34" charset="0"/>
              </a:rPr>
              <a:t>/ Jacob </a:t>
            </a:r>
            <a:r>
              <a:rPr lang="da-DK" sz="1100" dirty="0" err="1">
                <a:latin typeface="Avenir Next" panose="020B0503020202020204" pitchFamily="34" charset="0"/>
              </a:rPr>
              <a:t>Torfing</a:t>
            </a:r>
            <a:r>
              <a:rPr lang="da-DK" sz="1100" dirty="0">
                <a:latin typeface="Avenir Next" panose="020B0503020202020204" pitchFamily="34" charset="0"/>
              </a:rPr>
              <a:t>, Forsker i offentlig forvaltning </a:t>
            </a:r>
          </a:p>
          <a:p>
            <a:endParaRPr lang="da-DK" sz="1100" dirty="0">
              <a:latin typeface="Avenir Next" panose="020B0503020202020204" pitchFamily="34" charset="0"/>
            </a:endParaRPr>
          </a:p>
          <a:p>
            <a:r>
              <a:rPr lang="da-DK" sz="1100" b="1" dirty="0">
                <a:latin typeface="Avenir Next" panose="020B0503020202020204" pitchFamily="34" charset="0"/>
              </a:rPr>
              <a:t>Fælles retning i den lokale indsats- bestyrelsesarbejdet i praksis</a:t>
            </a:r>
            <a:r>
              <a:rPr lang="da-DK" sz="1100" dirty="0">
                <a:latin typeface="Avenir Next" panose="020B0503020202020204" pitchFamily="34" charset="0"/>
              </a:rPr>
              <a:t>/ Lisbet Lenz, direktør for Velfærd og Undervisning i Ishøj Kommune og Andreas  Damm, formand for boligselskabet AAB</a:t>
            </a:r>
          </a:p>
          <a:p>
            <a:endParaRPr lang="da-DK" sz="1100" dirty="0">
              <a:latin typeface="Avenir Next" panose="020B0503020202020204" pitchFamily="34" charset="0"/>
            </a:endParaRPr>
          </a:p>
          <a:p>
            <a:r>
              <a:rPr lang="da-DK" sz="1100" b="1" dirty="0">
                <a:latin typeface="Avenir Next" panose="020B0503020202020204" pitchFamily="34" charset="0"/>
              </a:rPr>
              <a:t>Kick-</a:t>
            </a:r>
            <a:r>
              <a:rPr lang="da-DK" sz="1100" b="1" dirty="0" err="1">
                <a:latin typeface="Avenir Next" panose="020B0503020202020204" pitchFamily="34" charset="0"/>
              </a:rPr>
              <a:t>Off</a:t>
            </a:r>
            <a:r>
              <a:rPr lang="da-DK" sz="1100" b="1" dirty="0">
                <a:latin typeface="Avenir Next" panose="020B0503020202020204" pitchFamily="34" charset="0"/>
              </a:rPr>
              <a:t> – at etablere bestyrelsen og få den til at leve</a:t>
            </a:r>
            <a:r>
              <a:rPr lang="da-DK" sz="1100" dirty="0">
                <a:latin typeface="Avenir Next" panose="020B0503020202020204" pitchFamily="34" charset="0"/>
              </a:rPr>
              <a:t>./ Lisbet Lenz, direktør for Velfærd og Undervisning i Ishøj Kommune og Andreas  Damm, formand for boligselskabet AAB</a:t>
            </a:r>
          </a:p>
        </p:txBody>
      </p:sp>
    </p:spTree>
    <p:extLst>
      <p:ext uri="{BB962C8B-B14F-4D97-AF65-F5344CB8AC3E}">
        <p14:creationId xmlns:p14="http://schemas.microsoft.com/office/powerpoint/2010/main" val="38616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Brug af procesværktøjer</a:t>
            </a:r>
          </a:p>
        </p:txBody>
      </p:sp>
      <p:sp>
        <p:nvSpPr>
          <p:cNvPr id="3" name="Pladsholder til indhold 2">
            <a:extLst>
              <a:ext uri="{FF2B5EF4-FFF2-40B4-BE49-F238E27FC236}">
                <a16:creationId xmlns:a16="http://schemas.microsoft.com/office/drawing/2014/main" id="{959C6A08-27ED-B24C-926E-639253503A90}"/>
              </a:ext>
            </a:extLst>
          </p:cNvPr>
          <p:cNvSpPr>
            <a:spLocks noGrp="1"/>
          </p:cNvSpPr>
          <p:nvPr>
            <p:ph idx="1"/>
          </p:nvPr>
        </p:nvSpPr>
        <p:spPr>
          <a:xfrm>
            <a:off x="352540" y="1818863"/>
            <a:ext cx="3873312" cy="4537488"/>
          </a:xfrm>
        </p:spPr>
        <p:txBody>
          <a:bodyPr/>
          <a:lstStyle/>
          <a:p>
            <a:r>
              <a:rPr lang="da-DK" dirty="0"/>
              <a:t>I denne værktøjskasse finder du 13 forskellige procesværktøjer, der alle er målrettet boligsociale bestyrelser i at arbejde med entydig ledelse.</a:t>
            </a:r>
          </a:p>
          <a:p>
            <a:r>
              <a:rPr lang="da-DK" dirty="0"/>
              <a:t>Procesværktøjerne er struktureret efter måleværktøjet forskellige dimensioner, så de kan kobles til bestyrelsens selvmåling og deraf fokusområdet.</a:t>
            </a:r>
          </a:p>
          <a:p>
            <a:r>
              <a:rPr lang="da-DK" dirty="0"/>
              <a:t>Det er også muligt at arbejde med procesværktøjerne uden koblingen til måleværktøjet. De forskellige procesværktøjer kan passe ind i forskellige faser af bestyrelsen arbejde fra formulering af ny indsats, konstituering af bestyrelsen til målopfyldelse.</a:t>
            </a:r>
          </a:p>
          <a:p>
            <a:r>
              <a:rPr lang="da-DK" dirty="0"/>
              <a:t>For eksempel vil arbejde med at formulere vision og værdier anbefales i en tidlig fase af bestyrelsens arbejde, hvorimod Evaluering med fokus på løbende forbedring er et gennemgående arbejde.</a:t>
            </a:r>
          </a:p>
          <a:p>
            <a:r>
              <a:rPr lang="da-DK" dirty="0"/>
              <a:t>Procesværktøjerne kan bruges af både bestyrelsen, </a:t>
            </a:r>
            <a:r>
              <a:rPr lang="da-DK" dirty="0" err="1"/>
              <a:t>betjenere</a:t>
            </a:r>
            <a:r>
              <a:rPr lang="da-DK" dirty="0"/>
              <a:t> og af følge/styregruppen. Brug af procesværktøjerne kræver, at én person tager ansvaret for at </a:t>
            </a:r>
            <a:r>
              <a:rPr lang="da-DK" dirty="0" err="1"/>
              <a:t>facilitere</a:t>
            </a:r>
            <a:r>
              <a:rPr lang="da-DK" dirty="0"/>
              <a:t> processen og derfor sætter sig ind i brugen af værktøjet.</a:t>
            </a:r>
          </a:p>
          <a:p>
            <a:r>
              <a:rPr lang="da-DK" dirty="0"/>
              <a:t>I værktøjskassen er hvert værktøj introduceret med formål, trinvis vejledning og gode råd. </a:t>
            </a:r>
          </a:p>
        </p:txBody>
      </p:sp>
      <p:sp>
        <p:nvSpPr>
          <p:cNvPr id="4" name="Pladsholder til indhold 3">
            <a:extLst>
              <a:ext uri="{FF2B5EF4-FFF2-40B4-BE49-F238E27FC236}">
                <a16:creationId xmlns:a16="http://schemas.microsoft.com/office/drawing/2014/main" id="{0E716A6A-AEF6-3141-98E5-4D8ECEC281B6}"/>
              </a:ext>
            </a:extLst>
          </p:cNvPr>
          <p:cNvSpPr>
            <a:spLocks noGrp="1"/>
          </p:cNvSpPr>
          <p:nvPr>
            <p:ph idx="13"/>
          </p:nvPr>
        </p:nvSpPr>
        <p:spPr>
          <a:xfrm>
            <a:off x="4572000" y="1818863"/>
            <a:ext cx="3870304" cy="4537487"/>
          </a:xfrm>
        </p:spPr>
        <p:txBody>
          <a:bodyPr/>
          <a:lstStyle/>
          <a:p>
            <a:pPr>
              <a:lnSpc>
                <a:spcPct val="130000"/>
              </a:lnSpc>
            </a:pPr>
            <a:r>
              <a:rPr lang="da-DK" dirty="0"/>
              <a:t>Procesværktøjet indeholder desuden skabeloner og nogle gange processpørgsmål. </a:t>
            </a:r>
          </a:p>
          <a:p>
            <a:pPr>
              <a:lnSpc>
                <a:spcPct val="130000"/>
              </a:lnSpc>
            </a:pPr>
            <a:endParaRPr lang="da-DK" dirty="0">
              <a:solidFill>
                <a:schemeClr val="accent4">
                  <a:lumMod val="25000"/>
                </a:schemeClr>
              </a:solidFill>
            </a:endParaRPr>
          </a:p>
          <a:p>
            <a:pPr>
              <a:lnSpc>
                <a:spcPct val="130000"/>
              </a:lnSpc>
            </a:pPr>
            <a:endParaRPr lang="da-DK" dirty="0">
              <a:solidFill>
                <a:schemeClr val="accent4">
                  <a:lumMod val="25000"/>
                </a:schemeClr>
              </a:solidFill>
            </a:endParaRPr>
          </a:p>
          <a:p>
            <a:pPr>
              <a:lnSpc>
                <a:spcPct val="130000"/>
              </a:lnSpc>
            </a:pPr>
            <a:endParaRPr lang="da-DK" dirty="0">
              <a:solidFill>
                <a:schemeClr val="accent4">
                  <a:lumMod val="25000"/>
                </a:schemeClr>
              </a:solidFill>
            </a:endParaRPr>
          </a:p>
          <a:p>
            <a:pPr>
              <a:lnSpc>
                <a:spcPct val="130000"/>
              </a:lnSpc>
            </a:pPr>
            <a:endParaRPr lang="da-DK" dirty="0">
              <a:solidFill>
                <a:schemeClr val="accent4">
                  <a:lumMod val="25000"/>
                </a:schemeClr>
              </a:solidFill>
            </a:endParaRPr>
          </a:p>
          <a:p>
            <a:pPr>
              <a:lnSpc>
                <a:spcPct val="130000"/>
              </a:lnSpc>
            </a:pPr>
            <a:endParaRPr lang="da-DK" dirty="0">
              <a:solidFill>
                <a:schemeClr val="accent4">
                  <a:lumMod val="25000"/>
                </a:schemeClr>
              </a:solidFill>
            </a:endParaRPr>
          </a:p>
          <a:p>
            <a:pPr>
              <a:lnSpc>
                <a:spcPct val="130000"/>
              </a:lnSpc>
            </a:pPr>
            <a:endParaRPr lang="da-DK" dirty="0">
              <a:solidFill>
                <a:schemeClr val="accent4">
                  <a:lumMod val="25000"/>
                </a:schemeClr>
              </a:solidFill>
            </a:endParaRPr>
          </a:p>
          <a:p>
            <a:pPr>
              <a:lnSpc>
                <a:spcPct val="130000"/>
              </a:lnSpc>
            </a:pPr>
            <a:endParaRPr lang="da-DK" dirty="0">
              <a:solidFill>
                <a:schemeClr val="accent4">
                  <a:lumMod val="25000"/>
                </a:schemeClr>
              </a:solidFill>
            </a:endParaRPr>
          </a:p>
          <a:p>
            <a:pPr>
              <a:lnSpc>
                <a:spcPct val="130000"/>
              </a:lnSpc>
            </a:pPr>
            <a:r>
              <a:rPr lang="da-DK" dirty="0">
                <a:solidFill>
                  <a:schemeClr val="accent4">
                    <a:lumMod val="25000"/>
                  </a:schemeClr>
                </a:solidFill>
              </a:rPr>
              <a:t>Skabeloner skal som udgangspunkt printes i A3 format.</a:t>
            </a:r>
          </a:p>
          <a:p>
            <a:pPr>
              <a:lnSpc>
                <a:spcPct val="130000"/>
              </a:lnSpc>
            </a:pPr>
            <a:r>
              <a:rPr lang="da-DK" dirty="0">
                <a:solidFill>
                  <a:schemeClr val="accent4">
                    <a:lumMod val="25000"/>
                  </a:schemeClr>
                </a:solidFill>
              </a:rPr>
              <a:t>Sørg derudover for at have sprittusser (gerne </a:t>
            </a:r>
            <a:r>
              <a:rPr lang="da-DK" dirty="0" err="1">
                <a:solidFill>
                  <a:schemeClr val="accent4">
                    <a:lumMod val="25000"/>
                  </a:schemeClr>
                </a:solidFill>
              </a:rPr>
              <a:t>penol</a:t>
            </a:r>
            <a:r>
              <a:rPr lang="da-DK" dirty="0">
                <a:solidFill>
                  <a:schemeClr val="accent4">
                    <a:lumMod val="25000"/>
                  </a:schemeClr>
                </a:solidFill>
              </a:rPr>
              <a:t> 777). Post-</a:t>
            </a:r>
            <a:r>
              <a:rPr lang="da-DK" dirty="0" err="1">
                <a:solidFill>
                  <a:schemeClr val="accent4">
                    <a:lumMod val="25000"/>
                  </a:schemeClr>
                </a:solidFill>
              </a:rPr>
              <a:t>it’s</a:t>
            </a:r>
            <a:r>
              <a:rPr lang="da-DK" dirty="0">
                <a:solidFill>
                  <a:schemeClr val="accent4">
                    <a:lumMod val="25000"/>
                  </a:schemeClr>
                </a:solidFill>
              </a:rPr>
              <a:t> eller papkort indgår også i nogle af procesværktøjerne.</a:t>
            </a:r>
          </a:p>
          <a:p>
            <a:pPr>
              <a:lnSpc>
                <a:spcPct val="130000"/>
              </a:lnSpc>
            </a:pPr>
            <a:r>
              <a:rPr lang="da-DK" dirty="0">
                <a:solidFill>
                  <a:schemeClr val="accent4">
                    <a:lumMod val="25000"/>
                  </a:schemeClr>
                </a:solidFill>
              </a:rPr>
              <a:t>Rigtig god fornøjelse!</a:t>
            </a:r>
          </a:p>
        </p:txBody>
      </p:sp>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2</a:t>
            </a:fld>
            <a:endParaRPr lang="da-DK" sz="1000" dirty="0">
              <a:latin typeface="Avenir Next" panose="020B0503020202020204" pitchFamily="34" charset="0"/>
              <a:cs typeface="Avenir LT Std 35 Light"/>
            </a:endParaRPr>
          </a:p>
        </p:txBody>
      </p:sp>
      <p:grpSp>
        <p:nvGrpSpPr>
          <p:cNvPr id="5" name="Gruppe 4">
            <a:extLst>
              <a:ext uri="{FF2B5EF4-FFF2-40B4-BE49-F238E27FC236}">
                <a16:creationId xmlns:a16="http://schemas.microsoft.com/office/drawing/2014/main" id="{C209D0FE-B1C9-D942-926C-E860212130C0}"/>
              </a:ext>
            </a:extLst>
          </p:cNvPr>
          <p:cNvGrpSpPr/>
          <p:nvPr/>
        </p:nvGrpSpPr>
        <p:grpSpPr>
          <a:xfrm>
            <a:off x="4722106" y="2692771"/>
            <a:ext cx="436074" cy="436074"/>
            <a:chOff x="4662089" y="3210963"/>
            <a:chExt cx="436074" cy="436074"/>
          </a:xfrm>
        </p:grpSpPr>
        <p:pic>
          <p:nvPicPr>
            <p:cNvPr id="8" name="Billede 7">
              <a:extLst>
                <a:ext uri="{FF2B5EF4-FFF2-40B4-BE49-F238E27FC236}">
                  <a16:creationId xmlns:a16="http://schemas.microsoft.com/office/drawing/2014/main" id="{5ABAA0D5-6EF4-444E-9847-08273FA79C15}"/>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5300"/>
                      </a14:imgEffect>
                      <a14:imgEffect>
                        <a14:saturation sat="0"/>
                      </a14:imgEffect>
                    </a14:imgLayer>
                  </a14:imgProps>
                </a:ext>
              </a:extLst>
            </a:blip>
            <a:stretch>
              <a:fillRect/>
            </a:stretch>
          </p:blipFill>
          <p:spPr>
            <a:xfrm>
              <a:off x="4782525" y="3285732"/>
              <a:ext cx="195202" cy="286536"/>
            </a:xfrm>
            <a:prstGeom prst="rect">
              <a:avLst/>
            </a:prstGeom>
          </p:spPr>
        </p:pic>
        <p:sp>
          <p:nvSpPr>
            <p:cNvPr id="9" name="Ellipse 8">
              <a:extLst>
                <a:ext uri="{FF2B5EF4-FFF2-40B4-BE49-F238E27FC236}">
                  <a16:creationId xmlns:a16="http://schemas.microsoft.com/office/drawing/2014/main" id="{271B263D-9999-3C41-B284-53B6BDF11667}"/>
                </a:ext>
              </a:extLst>
            </p:cNvPr>
            <p:cNvSpPr/>
            <p:nvPr/>
          </p:nvSpPr>
          <p:spPr>
            <a:xfrm>
              <a:off x="4662089" y="3210963"/>
              <a:ext cx="436074" cy="436074"/>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2" name="Gruppe 11">
            <a:extLst>
              <a:ext uri="{FF2B5EF4-FFF2-40B4-BE49-F238E27FC236}">
                <a16:creationId xmlns:a16="http://schemas.microsoft.com/office/drawing/2014/main" id="{246109ED-3801-6D41-BF63-BB2ED218BE0A}"/>
              </a:ext>
            </a:extLst>
          </p:cNvPr>
          <p:cNvGrpSpPr/>
          <p:nvPr/>
        </p:nvGrpSpPr>
        <p:grpSpPr>
          <a:xfrm>
            <a:off x="4722106" y="3365490"/>
            <a:ext cx="436074" cy="436074"/>
            <a:chOff x="432367" y="677872"/>
            <a:chExt cx="888928" cy="888928"/>
          </a:xfrm>
        </p:grpSpPr>
        <p:sp>
          <p:nvSpPr>
            <p:cNvPr id="10" name="Ellipse 9">
              <a:extLst>
                <a:ext uri="{FF2B5EF4-FFF2-40B4-BE49-F238E27FC236}">
                  <a16:creationId xmlns:a16="http://schemas.microsoft.com/office/drawing/2014/main" id="{D626495D-106A-F741-81F0-8898D8240552}"/>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B655B738-1CFF-D747-BA6E-3B264E3D2F97}"/>
                </a:ext>
              </a:extLst>
            </p:cNvPr>
            <p:cNvPicPr>
              <a:picLocks noChangeAspect="1"/>
            </p:cNvPicPr>
            <p:nvPr/>
          </p:nvPicPr>
          <p:blipFill>
            <a:blip r:embed="rId4"/>
            <a:stretch>
              <a:fillRect/>
            </a:stretch>
          </p:blipFill>
          <p:spPr>
            <a:xfrm>
              <a:off x="625047" y="819095"/>
              <a:ext cx="462317" cy="606481"/>
            </a:xfrm>
            <a:prstGeom prst="rect">
              <a:avLst/>
            </a:prstGeom>
          </p:spPr>
        </p:pic>
      </p:grpSp>
      <p:grpSp>
        <p:nvGrpSpPr>
          <p:cNvPr id="13" name="Gruppe 12">
            <a:extLst>
              <a:ext uri="{FF2B5EF4-FFF2-40B4-BE49-F238E27FC236}">
                <a16:creationId xmlns:a16="http://schemas.microsoft.com/office/drawing/2014/main" id="{5C2B14F0-F950-DF44-A731-39246DAB73E2}"/>
              </a:ext>
            </a:extLst>
          </p:cNvPr>
          <p:cNvGrpSpPr/>
          <p:nvPr/>
        </p:nvGrpSpPr>
        <p:grpSpPr>
          <a:xfrm>
            <a:off x="4708863" y="4038209"/>
            <a:ext cx="436074" cy="436074"/>
            <a:chOff x="432367" y="677872"/>
            <a:chExt cx="888928" cy="888928"/>
          </a:xfrm>
        </p:grpSpPr>
        <p:sp>
          <p:nvSpPr>
            <p:cNvPr id="14" name="Ellipse 13">
              <a:extLst>
                <a:ext uri="{FF2B5EF4-FFF2-40B4-BE49-F238E27FC236}">
                  <a16:creationId xmlns:a16="http://schemas.microsoft.com/office/drawing/2014/main" id="{2C1E2A63-4DF1-AD4E-A663-21925241F1FE}"/>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5" name="Billede 14" descr="Et billede, der indeholder objekt&#10;&#10;&#10;&#10;Automatisk oprettet beskrivelse">
              <a:extLst>
                <a:ext uri="{FF2B5EF4-FFF2-40B4-BE49-F238E27FC236}">
                  <a16:creationId xmlns:a16="http://schemas.microsoft.com/office/drawing/2014/main" id="{D765C20F-3C82-CB43-8CED-8DD913A1CDFD}"/>
                </a:ext>
              </a:extLst>
            </p:cNvPr>
            <p:cNvPicPr>
              <a:picLocks noChangeAspect="1"/>
            </p:cNvPicPr>
            <p:nvPr/>
          </p:nvPicPr>
          <p:blipFill>
            <a:blip r:embed="rId5"/>
            <a:stretch>
              <a:fillRect/>
            </a:stretch>
          </p:blipFill>
          <p:spPr>
            <a:xfrm>
              <a:off x="516649" y="864921"/>
              <a:ext cx="720363" cy="500463"/>
            </a:xfrm>
            <a:prstGeom prst="rect">
              <a:avLst/>
            </a:prstGeom>
          </p:spPr>
        </p:pic>
      </p:grpSp>
      <p:sp>
        <p:nvSpPr>
          <p:cNvPr id="16" name="Rektangel 15">
            <a:extLst>
              <a:ext uri="{FF2B5EF4-FFF2-40B4-BE49-F238E27FC236}">
                <a16:creationId xmlns:a16="http://schemas.microsoft.com/office/drawing/2014/main" id="{156665AE-7FA6-4149-8808-52BE06DA6D0F}"/>
              </a:ext>
            </a:extLst>
          </p:cNvPr>
          <p:cNvSpPr/>
          <p:nvPr/>
        </p:nvSpPr>
        <p:spPr>
          <a:xfrm>
            <a:off x="5308286" y="2646212"/>
            <a:ext cx="3134018" cy="519758"/>
          </a:xfrm>
          <a:prstGeom prst="rect">
            <a:avLst/>
          </a:prstGeom>
        </p:spPr>
        <p:txBody>
          <a:bodyPr wrap="square">
            <a:spAutoFit/>
          </a:bodyPr>
          <a:lstStyle/>
          <a:p>
            <a:pPr>
              <a:lnSpc>
                <a:spcPct val="130000"/>
              </a:lnSpc>
            </a:pPr>
            <a:r>
              <a:rPr lang="da-DK" sz="1100" dirty="0">
                <a:solidFill>
                  <a:schemeClr val="accent4">
                    <a:lumMod val="25000"/>
                  </a:schemeClr>
                </a:solidFill>
                <a:latin typeface="Avenir Next" panose="020B0503020202020204" pitchFamily="34" charset="0"/>
              </a:rPr>
              <a:t>Introduktion til et procesværktøj vil være markeret af dette ikon.</a:t>
            </a:r>
          </a:p>
        </p:txBody>
      </p:sp>
      <p:sp>
        <p:nvSpPr>
          <p:cNvPr id="17" name="Rektangel 16">
            <a:extLst>
              <a:ext uri="{FF2B5EF4-FFF2-40B4-BE49-F238E27FC236}">
                <a16:creationId xmlns:a16="http://schemas.microsoft.com/office/drawing/2014/main" id="{3A5247FB-0706-2946-96A1-7E634B01EC26}"/>
              </a:ext>
            </a:extLst>
          </p:cNvPr>
          <p:cNvSpPr/>
          <p:nvPr/>
        </p:nvSpPr>
        <p:spPr>
          <a:xfrm>
            <a:off x="5308286" y="3432588"/>
            <a:ext cx="3480166" cy="299697"/>
          </a:xfrm>
          <a:prstGeom prst="rect">
            <a:avLst/>
          </a:prstGeom>
        </p:spPr>
        <p:txBody>
          <a:bodyPr wrap="square">
            <a:spAutoFit/>
          </a:bodyPr>
          <a:lstStyle/>
          <a:p>
            <a:pPr>
              <a:lnSpc>
                <a:spcPct val="130000"/>
              </a:lnSpc>
            </a:pPr>
            <a:r>
              <a:rPr lang="da-DK" sz="1100" dirty="0">
                <a:solidFill>
                  <a:schemeClr val="accent4">
                    <a:lumMod val="25000"/>
                  </a:schemeClr>
                </a:solidFill>
                <a:latin typeface="Avenir Next" panose="020B0503020202020204" pitchFamily="34" charset="0"/>
              </a:rPr>
              <a:t>Skabeloner til print vil være markeret af dette ikon.</a:t>
            </a:r>
          </a:p>
        </p:txBody>
      </p:sp>
      <p:sp>
        <p:nvSpPr>
          <p:cNvPr id="18" name="Rektangel 17">
            <a:extLst>
              <a:ext uri="{FF2B5EF4-FFF2-40B4-BE49-F238E27FC236}">
                <a16:creationId xmlns:a16="http://schemas.microsoft.com/office/drawing/2014/main" id="{EE8774B5-5D96-7748-9DE6-F30416C8764E}"/>
              </a:ext>
            </a:extLst>
          </p:cNvPr>
          <p:cNvSpPr/>
          <p:nvPr/>
        </p:nvSpPr>
        <p:spPr>
          <a:xfrm>
            <a:off x="5308286" y="4108944"/>
            <a:ext cx="3320140" cy="299697"/>
          </a:xfrm>
          <a:prstGeom prst="rect">
            <a:avLst/>
          </a:prstGeom>
        </p:spPr>
        <p:txBody>
          <a:bodyPr wrap="none">
            <a:spAutoFit/>
          </a:bodyPr>
          <a:lstStyle/>
          <a:p>
            <a:pPr>
              <a:lnSpc>
                <a:spcPct val="130000"/>
              </a:lnSpc>
            </a:pPr>
            <a:r>
              <a:rPr lang="da-DK" sz="1100" dirty="0">
                <a:solidFill>
                  <a:schemeClr val="accent4">
                    <a:lumMod val="25000"/>
                  </a:schemeClr>
                </a:solidFill>
                <a:latin typeface="Avenir Next" panose="020B0503020202020204" pitchFamily="34" charset="0"/>
              </a:rPr>
              <a:t>Processpørgsmål vil være markeret af dette ikon.</a:t>
            </a:r>
          </a:p>
        </p:txBody>
      </p:sp>
    </p:spTree>
    <p:extLst>
      <p:ext uri="{BB962C8B-B14F-4D97-AF65-F5344CB8AC3E}">
        <p14:creationId xmlns:p14="http://schemas.microsoft.com/office/powerpoint/2010/main" val="102951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Formål med entydig ledelse</a:t>
            </a:r>
          </a:p>
        </p:txBody>
      </p:sp>
      <p:sp>
        <p:nvSpPr>
          <p:cNvPr id="4" name="Pladsholder til indhold 3">
            <a:extLst>
              <a:ext uri="{FF2B5EF4-FFF2-40B4-BE49-F238E27FC236}">
                <a16:creationId xmlns:a16="http://schemas.microsoft.com/office/drawing/2014/main" id="{0E716A6A-AEF6-3141-98E5-4D8ECEC281B6}"/>
              </a:ext>
            </a:extLst>
          </p:cNvPr>
          <p:cNvSpPr>
            <a:spLocks noGrp="1"/>
          </p:cNvSpPr>
          <p:nvPr>
            <p:ph idx="13"/>
          </p:nvPr>
        </p:nvSpPr>
        <p:spPr>
          <a:xfrm>
            <a:off x="5340599" y="1818863"/>
            <a:ext cx="3224845" cy="4537487"/>
          </a:xfrm>
        </p:spPr>
        <p:txBody>
          <a:bodyPr/>
          <a:lstStyle/>
          <a:p>
            <a:r>
              <a:rPr lang="da-DK" dirty="0"/>
              <a:t>Entydig ledelse omhandler en entydig organisering og ledelsesstruktur, en klar rolle-, opgave- og kompetencefordeling i hele styringskæden samt fælles målsætninger på tværs af organisationer og op og ned i styringskæden.</a:t>
            </a:r>
          </a:p>
          <a:p>
            <a:r>
              <a:rPr lang="da-DK" dirty="0"/>
              <a:t>Entydig ledelse skal især sikres gennem nedsættelsen af boligsociale bestyrelser. Bestyrelserne består af beslutningsdygtige repræsentanter fra kommune og boligorganisationer. </a:t>
            </a:r>
          </a:p>
          <a:p>
            <a:r>
              <a:rPr lang="da-DK" dirty="0"/>
              <a:t>Formålet med de nye bestyrelser er todelt: </a:t>
            </a:r>
          </a:p>
          <a:p>
            <a:pPr marL="228600" indent="-228600">
              <a:buFont typeface="+mj-lt"/>
              <a:buAutoNum type="arabicPeriod"/>
            </a:pPr>
            <a:r>
              <a:rPr lang="da-DK" dirty="0"/>
              <a:t>at skærpe den ledelsesmæssige opmærksomhed på de boligsociale indsatser, herunder fremdrift og styring af de boligsociale indsatser</a:t>
            </a:r>
          </a:p>
          <a:p>
            <a:pPr marL="228600" indent="-228600">
              <a:buFont typeface="+mj-lt"/>
              <a:buAutoNum type="arabicPeriod"/>
            </a:pPr>
            <a:r>
              <a:rPr lang="da-DK" dirty="0"/>
              <a:t>og at sikre strategisk styring og udvikling af boligområdet.</a:t>
            </a:r>
          </a:p>
        </p:txBody>
      </p:sp>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3</a:t>
            </a:fld>
            <a:endParaRPr lang="da-DK" sz="1000" dirty="0">
              <a:latin typeface="Avenir Next" panose="020B0503020202020204" pitchFamily="34" charset="0"/>
              <a:cs typeface="Avenir LT Std 35 Light"/>
            </a:endParaRPr>
          </a:p>
        </p:txBody>
      </p:sp>
      <p:pic>
        <p:nvPicPr>
          <p:cNvPr id="23" name="Billede 22">
            <a:extLst>
              <a:ext uri="{FF2B5EF4-FFF2-40B4-BE49-F238E27FC236}">
                <a16:creationId xmlns:a16="http://schemas.microsoft.com/office/drawing/2014/main" id="{4346F775-EB5F-044A-A4E4-DE152DB73AC9}"/>
              </a:ext>
            </a:extLst>
          </p:cNvPr>
          <p:cNvPicPr>
            <a:picLocks noChangeAspect="1"/>
          </p:cNvPicPr>
          <p:nvPr/>
        </p:nvPicPr>
        <p:blipFill>
          <a:blip r:embed="rId2"/>
          <a:stretch>
            <a:fillRect/>
          </a:stretch>
        </p:blipFill>
        <p:spPr>
          <a:xfrm>
            <a:off x="2849524" y="1737200"/>
            <a:ext cx="2339429" cy="1767569"/>
          </a:xfrm>
          <a:prstGeom prst="rect">
            <a:avLst/>
          </a:prstGeom>
        </p:spPr>
      </p:pic>
      <p:sp>
        <p:nvSpPr>
          <p:cNvPr id="24" name="Rektangel 23">
            <a:extLst>
              <a:ext uri="{FF2B5EF4-FFF2-40B4-BE49-F238E27FC236}">
                <a16:creationId xmlns:a16="http://schemas.microsoft.com/office/drawing/2014/main" id="{C34A8FA3-861F-E04E-8A90-09219A31B1B3}"/>
              </a:ext>
            </a:extLst>
          </p:cNvPr>
          <p:cNvSpPr/>
          <p:nvPr/>
        </p:nvSpPr>
        <p:spPr>
          <a:xfrm>
            <a:off x="3079199" y="2034727"/>
            <a:ext cx="1939119" cy="1015663"/>
          </a:xfrm>
          <a:prstGeom prst="rect">
            <a:avLst/>
          </a:prstGeom>
        </p:spPr>
        <p:txBody>
          <a:bodyPr wrap="square">
            <a:spAutoFit/>
          </a:bodyPr>
          <a:lstStyle/>
          <a:p>
            <a:pPr algn="ctr"/>
            <a:r>
              <a:rPr lang="da-DK" sz="1000" dirty="0">
                <a:solidFill>
                  <a:schemeClr val="bg1"/>
                </a:solidFill>
                <a:latin typeface="Avenir Next" panose="020B0503020202020204" pitchFamily="34" charset="0"/>
              </a:rPr>
              <a:t>”For mig er det entydig ledelse, når vi vil det samme og bruger vores forskellige kompetencer til at opnå det samme.”</a:t>
            </a:r>
          </a:p>
          <a:p>
            <a:pPr algn="ctr"/>
            <a:r>
              <a:rPr lang="da-DK" sz="1000" dirty="0">
                <a:solidFill>
                  <a:schemeClr val="bg1"/>
                </a:solidFill>
                <a:latin typeface="Avenir Next" panose="020B0503020202020204" pitchFamily="34" charset="0"/>
              </a:rPr>
              <a:t>(Grethe Hassing, 2018)</a:t>
            </a:r>
          </a:p>
        </p:txBody>
      </p:sp>
      <p:pic>
        <p:nvPicPr>
          <p:cNvPr id="25" name="Billede 24">
            <a:extLst>
              <a:ext uri="{FF2B5EF4-FFF2-40B4-BE49-F238E27FC236}">
                <a16:creationId xmlns:a16="http://schemas.microsoft.com/office/drawing/2014/main" id="{79DB8779-A127-D945-90FE-4B57CA52022D}"/>
              </a:ext>
            </a:extLst>
          </p:cNvPr>
          <p:cNvPicPr>
            <a:picLocks noChangeAspect="1"/>
          </p:cNvPicPr>
          <p:nvPr/>
        </p:nvPicPr>
        <p:blipFill>
          <a:blip r:embed="rId2"/>
          <a:stretch>
            <a:fillRect/>
          </a:stretch>
        </p:blipFill>
        <p:spPr>
          <a:xfrm flipH="1">
            <a:off x="352540" y="2500849"/>
            <a:ext cx="2340959" cy="1767569"/>
          </a:xfrm>
          <a:prstGeom prst="rect">
            <a:avLst/>
          </a:prstGeom>
        </p:spPr>
      </p:pic>
      <p:sp>
        <p:nvSpPr>
          <p:cNvPr id="26" name="Rektangel 25">
            <a:extLst>
              <a:ext uri="{FF2B5EF4-FFF2-40B4-BE49-F238E27FC236}">
                <a16:creationId xmlns:a16="http://schemas.microsoft.com/office/drawing/2014/main" id="{6B437B9E-44E7-3C4D-A344-27A85675EBD1}"/>
              </a:ext>
            </a:extLst>
          </p:cNvPr>
          <p:cNvSpPr/>
          <p:nvPr/>
        </p:nvSpPr>
        <p:spPr>
          <a:xfrm>
            <a:off x="467225" y="2953747"/>
            <a:ext cx="2009890" cy="861774"/>
          </a:xfrm>
          <a:prstGeom prst="rect">
            <a:avLst/>
          </a:prstGeom>
        </p:spPr>
        <p:txBody>
          <a:bodyPr wrap="square">
            <a:spAutoFit/>
          </a:bodyPr>
          <a:lstStyle/>
          <a:p>
            <a:pPr algn="ctr"/>
            <a:r>
              <a:rPr lang="da-DK" sz="1000" dirty="0">
                <a:solidFill>
                  <a:schemeClr val="bg1"/>
                </a:solidFill>
                <a:latin typeface="Avenir Next" panose="020B0503020202020204" pitchFamily="34" charset="0"/>
              </a:rPr>
              <a:t>“At have en klar ramme for, hvem der refererer til hvem, og hvem der har ansvar og kompetence til hvad.” </a:t>
            </a:r>
          </a:p>
          <a:p>
            <a:pPr algn="ctr"/>
            <a:r>
              <a:rPr lang="da-DK" sz="1000" dirty="0">
                <a:solidFill>
                  <a:schemeClr val="bg1"/>
                </a:solidFill>
                <a:latin typeface="Avenir Next" panose="020B0503020202020204" pitchFamily="34" charset="0"/>
              </a:rPr>
              <a:t>(Li</a:t>
            </a:r>
            <a:r>
              <a:rPr lang="da-DK" sz="1000" dirty="0">
                <a:solidFill>
                  <a:schemeClr val="bg1"/>
                </a:solidFill>
                <a:latin typeface="Avenir Next" panose="020B0503020202020204" pitchFamily="34" charset="0"/>
                <a:ea typeface="Avenir LT Std 35 Light" charset="0"/>
                <a:cs typeface="Avenir LT Std 35 Light" charset="0"/>
              </a:rPr>
              <a:t>sbeth Lentz, 2018)</a:t>
            </a:r>
          </a:p>
        </p:txBody>
      </p:sp>
      <p:pic>
        <p:nvPicPr>
          <p:cNvPr id="27" name="Billede 26">
            <a:extLst>
              <a:ext uri="{FF2B5EF4-FFF2-40B4-BE49-F238E27FC236}">
                <a16:creationId xmlns:a16="http://schemas.microsoft.com/office/drawing/2014/main" id="{F129079D-9531-6D44-96CE-58E6D6120DC6}"/>
              </a:ext>
            </a:extLst>
          </p:cNvPr>
          <p:cNvPicPr>
            <a:picLocks noChangeAspect="1"/>
          </p:cNvPicPr>
          <p:nvPr/>
        </p:nvPicPr>
        <p:blipFill>
          <a:blip r:embed="rId2"/>
          <a:stretch>
            <a:fillRect/>
          </a:stretch>
        </p:blipFill>
        <p:spPr>
          <a:xfrm>
            <a:off x="2490506" y="3708118"/>
            <a:ext cx="2560320" cy="1934464"/>
          </a:xfrm>
          <a:prstGeom prst="rect">
            <a:avLst/>
          </a:prstGeom>
        </p:spPr>
      </p:pic>
      <p:sp>
        <p:nvSpPr>
          <p:cNvPr id="28" name="Rektangel 27">
            <a:extLst>
              <a:ext uri="{FF2B5EF4-FFF2-40B4-BE49-F238E27FC236}">
                <a16:creationId xmlns:a16="http://schemas.microsoft.com/office/drawing/2014/main" id="{61BD7113-1E87-264F-874F-9690FC934FC7}"/>
              </a:ext>
            </a:extLst>
          </p:cNvPr>
          <p:cNvSpPr/>
          <p:nvPr/>
        </p:nvSpPr>
        <p:spPr>
          <a:xfrm>
            <a:off x="2797156" y="4012366"/>
            <a:ext cx="2074023" cy="1323439"/>
          </a:xfrm>
          <a:prstGeom prst="rect">
            <a:avLst/>
          </a:prstGeom>
        </p:spPr>
        <p:txBody>
          <a:bodyPr wrap="square">
            <a:spAutoFit/>
          </a:bodyPr>
          <a:lstStyle/>
          <a:p>
            <a:pPr algn="ctr"/>
            <a:r>
              <a:rPr lang="en-GB" sz="1000" dirty="0">
                <a:solidFill>
                  <a:schemeClr val="bg1"/>
                </a:solidFill>
                <a:latin typeface="Avenir Next" panose="020B0503020202020204" pitchFamily="34" charset="0"/>
                <a:ea typeface="Avenir LT Std 35 Light" charset="0"/>
                <a:cs typeface="Avenir LT Std 35 Light" charset="0"/>
              </a:rPr>
              <a:t>“</a:t>
            </a:r>
            <a:r>
              <a:rPr lang="da-DK" sz="1000" dirty="0">
                <a:solidFill>
                  <a:schemeClr val="bg1"/>
                </a:solidFill>
                <a:latin typeface="Avenir Next" panose="020B0503020202020204" pitchFamily="34" charset="0"/>
                <a:ea typeface="Avenir LT Std 35 Light" charset="0"/>
                <a:cs typeface="Avenir LT Std 35 Light" charset="0"/>
              </a:rPr>
              <a:t>D</a:t>
            </a:r>
            <a:r>
              <a:rPr lang="da-DK" sz="1000" dirty="0">
                <a:solidFill>
                  <a:schemeClr val="bg1"/>
                </a:solidFill>
                <a:latin typeface="Avenir Next" panose="020B0503020202020204" pitchFamily="34" charset="0"/>
              </a:rPr>
              <a:t>et entydige ligger i, at ansvaret ligger centralt hos os, og at vi samler og koordinerer. Den fælles forpligtelse. Vi kan gå tilbage og koble tilbage i organisationer og til medarbejdere.</a:t>
            </a:r>
            <a:r>
              <a:rPr lang="en-GB" sz="1000" dirty="0">
                <a:solidFill>
                  <a:schemeClr val="bg1"/>
                </a:solidFill>
                <a:latin typeface="Avenir Next" panose="020B0503020202020204" pitchFamily="34" charset="0"/>
                <a:ea typeface="Avenir LT Std 35 Light" charset="0"/>
                <a:cs typeface="Avenir LT Std 35 Light" charset="0"/>
              </a:rPr>
              <a:t>” (Hans Henrik </a:t>
            </a:r>
            <a:r>
              <a:rPr lang="en-GB" sz="1000" dirty="0" err="1">
                <a:solidFill>
                  <a:schemeClr val="bg1"/>
                </a:solidFill>
                <a:latin typeface="Avenir Next" panose="020B0503020202020204" pitchFamily="34" charset="0"/>
                <a:ea typeface="Avenir LT Std 35 Light" charset="0"/>
                <a:cs typeface="Avenir LT Std 35 Light" charset="0"/>
              </a:rPr>
              <a:t>Gaardsøe</a:t>
            </a:r>
            <a:r>
              <a:rPr lang="en-GB" sz="1000" dirty="0">
                <a:solidFill>
                  <a:schemeClr val="bg1"/>
                </a:solidFill>
                <a:latin typeface="Avenir Next" panose="020B0503020202020204" pitchFamily="34" charset="0"/>
                <a:ea typeface="Avenir LT Std 35 Light" charset="0"/>
                <a:cs typeface="Avenir LT Std 35 Light" charset="0"/>
              </a:rPr>
              <a:t>, 2018)</a:t>
            </a:r>
          </a:p>
        </p:txBody>
      </p:sp>
      <p:pic>
        <p:nvPicPr>
          <p:cNvPr id="29" name="Billede 28">
            <a:extLst>
              <a:ext uri="{FF2B5EF4-FFF2-40B4-BE49-F238E27FC236}">
                <a16:creationId xmlns:a16="http://schemas.microsoft.com/office/drawing/2014/main" id="{2DF55C09-8052-B54A-A03B-E3D98B33F4EB}"/>
              </a:ext>
            </a:extLst>
          </p:cNvPr>
          <p:cNvPicPr>
            <a:picLocks noChangeAspect="1"/>
          </p:cNvPicPr>
          <p:nvPr/>
        </p:nvPicPr>
        <p:blipFill>
          <a:blip r:embed="rId2"/>
          <a:stretch>
            <a:fillRect/>
          </a:stretch>
        </p:blipFill>
        <p:spPr>
          <a:xfrm flipH="1">
            <a:off x="473967" y="4828718"/>
            <a:ext cx="2023188" cy="1527632"/>
          </a:xfrm>
          <a:prstGeom prst="rect">
            <a:avLst/>
          </a:prstGeom>
        </p:spPr>
      </p:pic>
      <p:sp>
        <p:nvSpPr>
          <p:cNvPr id="30" name="Rektangel 29">
            <a:extLst>
              <a:ext uri="{FF2B5EF4-FFF2-40B4-BE49-F238E27FC236}">
                <a16:creationId xmlns:a16="http://schemas.microsoft.com/office/drawing/2014/main" id="{EF487595-2129-CA43-BC08-4C068A30E34A}"/>
              </a:ext>
            </a:extLst>
          </p:cNvPr>
          <p:cNvSpPr/>
          <p:nvPr/>
        </p:nvSpPr>
        <p:spPr>
          <a:xfrm>
            <a:off x="577531" y="5154866"/>
            <a:ext cx="1710653" cy="861774"/>
          </a:xfrm>
          <a:prstGeom prst="rect">
            <a:avLst/>
          </a:prstGeom>
        </p:spPr>
        <p:txBody>
          <a:bodyPr wrap="square">
            <a:spAutoFit/>
          </a:bodyPr>
          <a:lstStyle/>
          <a:p>
            <a:pPr algn="ctr"/>
            <a:r>
              <a:rPr lang="da-DK" sz="1000" dirty="0">
                <a:solidFill>
                  <a:schemeClr val="bg1"/>
                </a:solidFill>
                <a:latin typeface="Avenir Next" panose="020B0503020202020204" pitchFamily="34" charset="0"/>
              </a:rPr>
              <a:t>”At det er klart, hvad der er vores opgaver hver især, og at beslutninger eksekveres.” (Karen Zacho, 2018)</a:t>
            </a:r>
            <a:endParaRPr lang="da-DK" sz="1000" dirty="0">
              <a:solidFill>
                <a:schemeClr val="bg1"/>
              </a:solidFill>
              <a:latin typeface="Avenir Next" panose="020B0503020202020204" pitchFamily="34" charset="0"/>
              <a:ea typeface="Avenir LT Std 35 Light" charset="0"/>
              <a:cs typeface="Avenir LT Std 35 Light" charset="0"/>
            </a:endParaRPr>
          </a:p>
        </p:txBody>
      </p:sp>
    </p:spTree>
    <p:extLst>
      <p:ext uri="{BB962C8B-B14F-4D97-AF65-F5344CB8AC3E}">
        <p14:creationId xmlns:p14="http://schemas.microsoft.com/office/powerpoint/2010/main" val="200462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Styringskæde i entydig ledelse</a:t>
            </a:r>
          </a:p>
        </p:txBody>
      </p:sp>
      <p:sp>
        <p:nvSpPr>
          <p:cNvPr id="3" name="Pladsholder til indhold 2">
            <a:extLst>
              <a:ext uri="{FF2B5EF4-FFF2-40B4-BE49-F238E27FC236}">
                <a16:creationId xmlns:a16="http://schemas.microsoft.com/office/drawing/2014/main" id="{959C6A08-27ED-B24C-926E-639253503A90}"/>
              </a:ext>
            </a:extLst>
          </p:cNvPr>
          <p:cNvSpPr>
            <a:spLocks noGrp="1"/>
          </p:cNvSpPr>
          <p:nvPr>
            <p:ph idx="1"/>
          </p:nvPr>
        </p:nvSpPr>
        <p:spPr>
          <a:xfrm>
            <a:off x="419214" y="1818863"/>
            <a:ext cx="5657735" cy="4537488"/>
          </a:xfrm>
        </p:spPr>
        <p:txBody>
          <a:bodyPr/>
          <a:lstStyle/>
          <a:p>
            <a:r>
              <a:rPr lang="da-DK" dirty="0"/>
              <a:t>I de boligsociale indsatser etableres en styringskæde, der med bestyrelsen som det centrale omdrejningspunkt binder folkevalgte kommunalpolitikere, boligselskabernes organisationsbestyrelser og deres respektive forvaltninger sammen med de udførende led bestående af indsatsens sekretariat, diverse styre-/følgegrupper og frontlinjemedarbejdere i kommune og boligselskaber. </a:t>
            </a:r>
          </a:p>
          <a:p>
            <a:r>
              <a:rPr lang="da-DK" dirty="0"/>
              <a:t>Den nye bestyrelsesforankrede styringskæde suppleres af et tværgående samarbejde med kommunale og selvejende institutioner, boligforeninger, frivillige foreninger, civilsamfundsorganisationer, virksomheder og andre, som er relevante for den boligsociale indsats. </a:t>
            </a:r>
          </a:p>
          <a:p>
            <a:r>
              <a:rPr lang="da-DK" dirty="0"/>
              <a:t>De lokale bestyrelser spiller en central rolle i forhold til at prioritere, udvikle, koordinere og monitorere de boligsociale indsatser. Det kræver, at de både skaber et tæt samspil mellem aktørerne på de forskellige niveauer i styringskæden og arenaer for tværgående samarbejde mellem relevante og berørte aktører i lokalområdet.</a:t>
            </a:r>
          </a:p>
          <a:p>
            <a:r>
              <a:rPr lang="da-DK" dirty="0"/>
              <a:t>Bestyrelserne er dermed omdrejningspunkt for skabelse af vertikal og horisontal vidensdeling, koordination og samarbejde til gavn for den boligsociale indsats.</a:t>
            </a:r>
          </a:p>
          <a:p>
            <a:r>
              <a:rPr lang="da-DK" dirty="0"/>
              <a:t>Hvordan de mange aktører relaterer sig til hinanden er illustreret i modellen på næste side.</a:t>
            </a:r>
          </a:p>
        </p:txBody>
      </p:sp>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4</a:t>
            </a:fld>
            <a:endParaRPr lang="da-DK" sz="1000" dirty="0">
              <a:latin typeface="Avenir Next" panose="020B0503020202020204" pitchFamily="34" charset="0"/>
              <a:cs typeface="Avenir LT Std 35 Light"/>
            </a:endParaRPr>
          </a:p>
        </p:txBody>
      </p:sp>
    </p:spTree>
    <p:extLst>
      <p:ext uri="{BB962C8B-B14F-4D97-AF65-F5344CB8AC3E}">
        <p14:creationId xmlns:p14="http://schemas.microsoft.com/office/powerpoint/2010/main" val="358943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Styringskæde i entydig ledelse</a:t>
            </a:r>
          </a:p>
        </p:txBody>
      </p:sp>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5</a:t>
            </a:fld>
            <a:endParaRPr lang="da-DK" sz="1000" dirty="0">
              <a:latin typeface="Avenir Next" panose="020B0503020202020204" pitchFamily="34" charset="0"/>
              <a:cs typeface="Avenir LT Std 35 Light"/>
            </a:endParaRPr>
          </a:p>
        </p:txBody>
      </p:sp>
      <p:pic>
        <p:nvPicPr>
          <p:cNvPr id="22" name="Billede 21" descr="Et billede, der indeholder objekt&#10;&#10;&#10;&#10;Automatisk oprettet beskrivelse">
            <a:extLst>
              <a:ext uri="{FF2B5EF4-FFF2-40B4-BE49-F238E27FC236}">
                <a16:creationId xmlns:a16="http://schemas.microsoft.com/office/drawing/2014/main" id="{51B946AB-3D86-C440-8757-D83FA488F3D4}"/>
              </a:ext>
            </a:extLst>
          </p:cNvPr>
          <p:cNvPicPr>
            <a:picLocks noChangeAspect="1"/>
          </p:cNvPicPr>
          <p:nvPr/>
        </p:nvPicPr>
        <p:blipFill>
          <a:blip r:embed="rId2"/>
          <a:stretch>
            <a:fillRect/>
          </a:stretch>
        </p:blipFill>
        <p:spPr>
          <a:xfrm>
            <a:off x="297631" y="1582218"/>
            <a:ext cx="8548738" cy="4875657"/>
          </a:xfrm>
          <a:prstGeom prst="rect">
            <a:avLst/>
          </a:prstGeom>
        </p:spPr>
      </p:pic>
    </p:spTree>
    <p:extLst>
      <p:ext uri="{BB962C8B-B14F-4D97-AF65-F5344CB8AC3E}">
        <p14:creationId xmlns:p14="http://schemas.microsoft.com/office/powerpoint/2010/main" val="182224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Dimensioner i entydig ledelse</a:t>
            </a:r>
          </a:p>
        </p:txBody>
      </p:sp>
      <p:sp>
        <p:nvSpPr>
          <p:cNvPr id="3" name="Pladsholder til indhold 2">
            <a:extLst>
              <a:ext uri="{FF2B5EF4-FFF2-40B4-BE49-F238E27FC236}">
                <a16:creationId xmlns:a16="http://schemas.microsoft.com/office/drawing/2014/main" id="{959C6A08-27ED-B24C-926E-639253503A90}"/>
              </a:ext>
            </a:extLst>
          </p:cNvPr>
          <p:cNvSpPr>
            <a:spLocks noGrp="1"/>
          </p:cNvSpPr>
          <p:nvPr>
            <p:ph idx="1"/>
          </p:nvPr>
        </p:nvSpPr>
        <p:spPr>
          <a:xfrm>
            <a:off x="352540" y="1714691"/>
            <a:ext cx="8305800" cy="1610137"/>
          </a:xfrm>
        </p:spPr>
        <p:txBody>
          <a:bodyPr/>
          <a:lstStyle/>
          <a:p>
            <a:r>
              <a:rPr lang="da-DK" dirty="0"/>
              <a:t>Styring og ledelse indebærer, at man hele tiden stikker fingeren i jorden og tænker over, hvordan det går, og hvad der er behov for at gøre med henblik på at forbedre det lokale samarbejde og skabe bedre resultater og større effekter.</a:t>
            </a:r>
          </a:p>
          <a:p>
            <a:r>
              <a:rPr lang="da-DK" dirty="0"/>
              <a:t>Gennem samarbejde samles spredte aktører og deler viden, udveksler ideer og ressourcer og håndterer de indbyrdes forskelle med henblik på at skabe resultater og effekter.</a:t>
            </a:r>
          </a:p>
          <a:p>
            <a:r>
              <a:rPr lang="da-DK" dirty="0"/>
              <a:t>Styring og ledelse kan bidrage til at skabe et godt og konstruktivt lokalt samarbejde, der både kan føre til løbende forbedring af de eksisterende indsatser og skabe innovation i form af nye løsninger. </a:t>
            </a:r>
          </a:p>
          <a:p>
            <a:r>
              <a:rPr lang="da-DK" dirty="0"/>
              <a:t>Innovation er ikke et mål i sig selv. Både de løbende forbedringer af indsatsen og skabelse af nye og innovative løsninger har i sidste ende til formål at øge målopfyldelsen ved at skabe reelle forandringer i forhold til tryghed, trivsel og social mobilitet i boligområdet. </a:t>
            </a:r>
          </a:p>
          <a:p>
            <a:r>
              <a:rPr lang="da-DK" dirty="0"/>
              <a:t>Styring og ledelse kan dog også i sig selv fremme målopfyldelse ved at skabe en lokal målstyrings- og evalueringskultur med fokus på fremdrift og resultatopnåelse.</a:t>
            </a:r>
          </a:p>
        </p:txBody>
      </p:sp>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6</a:t>
            </a:fld>
            <a:endParaRPr lang="da-DK" sz="1000" dirty="0">
              <a:latin typeface="Avenir Next" panose="020B0503020202020204" pitchFamily="34" charset="0"/>
              <a:cs typeface="Avenir LT Std 35 Light"/>
            </a:endParaRPr>
          </a:p>
        </p:txBody>
      </p:sp>
      <p:pic>
        <p:nvPicPr>
          <p:cNvPr id="22" name="Billede 21">
            <a:extLst>
              <a:ext uri="{FF2B5EF4-FFF2-40B4-BE49-F238E27FC236}">
                <a16:creationId xmlns:a16="http://schemas.microsoft.com/office/drawing/2014/main" id="{9CC6774F-BC73-B944-A3CA-3C193720A63E}"/>
              </a:ext>
            </a:extLst>
          </p:cNvPr>
          <p:cNvPicPr>
            <a:picLocks noChangeAspect="1"/>
          </p:cNvPicPr>
          <p:nvPr/>
        </p:nvPicPr>
        <p:blipFill>
          <a:blip r:embed="rId2"/>
          <a:stretch>
            <a:fillRect/>
          </a:stretch>
        </p:blipFill>
        <p:spPr>
          <a:xfrm>
            <a:off x="858146" y="3136631"/>
            <a:ext cx="7610842" cy="4340740"/>
          </a:xfrm>
          <a:prstGeom prst="rect">
            <a:avLst/>
          </a:prstGeom>
        </p:spPr>
      </p:pic>
    </p:spTree>
    <p:extLst>
      <p:ext uri="{BB962C8B-B14F-4D97-AF65-F5344CB8AC3E}">
        <p14:creationId xmlns:p14="http://schemas.microsoft.com/office/powerpoint/2010/main" val="311875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371EA-F029-D244-86C4-AA0717CDC4CC}"/>
              </a:ext>
            </a:extLst>
          </p:cNvPr>
          <p:cNvSpPr>
            <a:spLocks noGrp="1"/>
          </p:cNvSpPr>
          <p:nvPr>
            <p:ph type="title"/>
          </p:nvPr>
        </p:nvSpPr>
        <p:spPr/>
        <p:txBody>
          <a:bodyPr/>
          <a:lstStyle/>
          <a:p>
            <a:r>
              <a:rPr lang="da-DK" dirty="0"/>
              <a:t>10 fokusområder for bestyrelsen</a:t>
            </a:r>
          </a:p>
        </p:txBody>
      </p:sp>
      <p:sp>
        <p:nvSpPr>
          <p:cNvPr id="3" name="Pladsholder til indhold 2">
            <a:extLst>
              <a:ext uri="{FF2B5EF4-FFF2-40B4-BE49-F238E27FC236}">
                <a16:creationId xmlns:a16="http://schemas.microsoft.com/office/drawing/2014/main" id="{5D9489DE-932C-A54D-ADA0-F3E4EF97137A}"/>
              </a:ext>
            </a:extLst>
          </p:cNvPr>
          <p:cNvSpPr>
            <a:spLocks noGrp="1"/>
          </p:cNvSpPr>
          <p:nvPr>
            <p:ph idx="1"/>
          </p:nvPr>
        </p:nvSpPr>
        <p:spPr>
          <a:xfrm>
            <a:off x="352539" y="1818863"/>
            <a:ext cx="3860645" cy="4537488"/>
          </a:xfrm>
        </p:spPr>
        <p:txBody>
          <a:bodyPr/>
          <a:lstStyle/>
          <a:p>
            <a:pPr marL="385763" indent="-385763">
              <a:buFont typeface="Wingdings" pitchFamily="2" charset="2"/>
              <a:buChar char="ü"/>
            </a:pPr>
            <a:r>
              <a:rPr lang="da-DK" dirty="0"/>
              <a:t>Formulere vision, mission og værdier for indsatsen</a:t>
            </a:r>
          </a:p>
          <a:p>
            <a:pPr marL="385763" indent="-385763">
              <a:buFont typeface="Wingdings" pitchFamily="2" charset="2"/>
              <a:buChar char="ü"/>
            </a:pPr>
            <a:r>
              <a:rPr lang="da-DK" dirty="0"/>
              <a:t>Definere bestyrelsens kerneopgaver</a:t>
            </a:r>
          </a:p>
          <a:p>
            <a:pPr marL="385763" indent="-385763">
              <a:buFont typeface="Wingdings" pitchFamily="2" charset="2"/>
              <a:buChar char="ü"/>
            </a:pPr>
            <a:r>
              <a:rPr lang="da-DK" dirty="0"/>
              <a:t>Aftale intern arbejdsdeling, mødestruktur, årshjul mm.</a:t>
            </a:r>
          </a:p>
          <a:p>
            <a:pPr marL="385763" indent="-385763">
              <a:buFont typeface="Wingdings" pitchFamily="2" charset="2"/>
              <a:buChar char="ü"/>
            </a:pPr>
            <a:r>
              <a:rPr lang="da-DK" dirty="0"/>
              <a:t>Kende og anvende mål i styring af indsatsen</a:t>
            </a:r>
          </a:p>
          <a:p>
            <a:pPr marL="385763" indent="-385763">
              <a:buFont typeface="Wingdings" pitchFamily="2" charset="2"/>
              <a:buChar char="ü"/>
            </a:pPr>
            <a:r>
              <a:rPr lang="da-DK" dirty="0"/>
              <a:t>Afklare roller, ansvar og kompetencer mellem forskellige led i styringskæden – og sikre at alle kender til den</a:t>
            </a:r>
          </a:p>
          <a:p>
            <a:pPr marL="385763" indent="-385763">
              <a:buFont typeface="Wingdings" pitchFamily="2" charset="2"/>
              <a:buChar char="ü"/>
            </a:pPr>
            <a:r>
              <a:rPr lang="da-DK" dirty="0"/>
              <a:t>Sikre at indsatsen løbende evalueres og forbedres – hvis nødvendigt</a:t>
            </a:r>
          </a:p>
          <a:p>
            <a:pPr marL="385763" indent="-385763">
              <a:buFont typeface="Wingdings" pitchFamily="2" charset="2"/>
              <a:buChar char="ü"/>
            </a:pPr>
            <a:r>
              <a:rPr lang="da-DK" dirty="0"/>
              <a:t>Udarbejde en strategi for ekstern kommunikation</a:t>
            </a:r>
          </a:p>
          <a:p>
            <a:pPr marL="385763" indent="-385763">
              <a:buFont typeface="Wingdings" pitchFamily="2" charset="2"/>
              <a:buChar char="ü"/>
            </a:pPr>
            <a:r>
              <a:rPr lang="da-DK" dirty="0"/>
              <a:t>Sikre at relevante eksterne parter er inviteret til samarbejde</a:t>
            </a:r>
          </a:p>
          <a:p>
            <a:pPr marL="385763" indent="-385763">
              <a:buFont typeface="Wingdings" pitchFamily="2" charset="2"/>
              <a:buChar char="ü"/>
            </a:pPr>
            <a:r>
              <a:rPr lang="da-DK" dirty="0"/>
              <a:t>Sikre at der koordineres med andre aktiviteter i området</a:t>
            </a:r>
          </a:p>
          <a:p>
            <a:pPr marL="385763" indent="-385763">
              <a:buFont typeface="Wingdings" pitchFamily="2" charset="2"/>
              <a:buChar char="ü"/>
            </a:pPr>
            <a:r>
              <a:rPr lang="da-DK" dirty="0"/>
              <a:t>Sikre opbakning og ressourcer til indsatsen i egen organisation.</a:t>
            </a:r>
          </a:p>
          <a:p>
            <a:pPr marL="385763" indent="-385763">
              <a:buFont typeface="+mj-lt"/>
              <a:buAutoNum type="arabicPeriod"/>
            </a:pPr>
            <a:endParaRPr lang="da-DK" dirty="0"/>
          </a:p>
          <a:p>
            <a:pPr marL="385763" indent="-385763">
              <a:buFont typeface="+mj-lt"/>
              <a:buAutoNum type="arabicPeriod"/>
            </a:pPr>
            <a:endParaRPr lang="da-DK" dirty="0"/>
          </a:p>
          <a:p>
            <a:endParaRPr lang="da-DK" dirty="0"/>
          </a:p>
        </p:txBody>
      </p:sp>
      <p:sp>
        <p:nvSpPr>
          <p:cNvPr id="6" name="Pladsholder til diasnummer 3">
            <a:extLst>
              <a:ext uri="{FF2B5EF4-FFF2-40B4-BE49-F238E27FC236}">
                <a16:creationId xmlns:a16="http://schemas.microsoft.com/office/drawing/2014/main" id="{ACDA6A07-1EE4-2349-A122-B0BE824E6E9B}"/>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7</a:t>
            </a:fld>
            <a:endParaRPr lang="da-DK" sz="1000" dirty="0">
              <a:latin typeface="Avenir Next" panose="020B0503020202020204" pitchFamily="34" charset="0"/>
              <a:cs typeface="Avenir LT Std 35 Light"/>
            </a:endParaRPr>
          </a:p>
        </p:txBody>
      </p:sp>
    </p:spTree>
    <p:extLst>
      <p:ext uri="{BB962C8B-B14F-4D97-AF65-F5344CB8AC3E}">
        <p14:creationId xmlns:p14="http://schemas.microsoft.com/office/powerpoint/2010/main" val="55138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371EA-F029-D244-86C4-AA0717CDC4CC}"/>
              </a:ext>
            </a:extLst>
          </p:cNvPr>
          <p:cNvSpPr>
            <a:spLocks noGrp="1"/>
          </p:cNvSpPr>
          <p:nvPr>
            <p:ph type="title"/>
          </p:nvPr>
        </p:nvSpPr>
        <p:spPr>
          <a:xfrm>
            <a:off x="352540" y="256655"/>
            <a:ext cx="7182579" cy="1325563"/>
          </a:xfrm>
        </p:spPr>
        <p:txBody>
          <a:bodyPr/>
          <a:lstStyle/>
          <a:p>
            <a:r>
              <a:rPr lang="da-DK" dirty="0"/>
              <a:t>5 dimensioner og 13 procesværktøjer til mere entydig ledelse</a:t>
            </a:r>
          </a:p>
        </p:txBody>
      </p:sp>
      <p:sp>
        <p:nvSpPr>
          <p:cNvPr id="6" name="Pladsholder til diasnummer 3">
            <a:extLst>
              <a:ext uri="{FF2B5EF4-FFF2-40B4-BE49-F238E27FC236}">
                <a16:creationId xmlns:a16="http://schemas.microsoft.com/office/drawing/2014/main" id="{ACDA6A07-1EE4-2349-A122-B0BE824E6E9B}"/>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8</a:t>
            </a:fld>
            <a:endParaRPr lang="da-DK" sz="1000" dirty="0">
              <a:latin typeface="Avenir Next" panose="020B0503020202020204" pitchFamily="34" charset="0"/>
              <a:cs typeface="Avenir LT Std 35 Light"/>
            </a:endParaRPr>
          </a:p>
        </p:txBody>
      </p:sp>
      <p:graphicFrame>
        <p:nvGraphicFramePr>
          <p:cNvPr id="7" name="Tabel 6">
            <a:extLst>
              <a:ext uri="{FF2B5EF4-FFF2-40B4-BE49-F238E27FC236}">
                <a16:creationId xmlns:a16="http://schemas.microsoft.com/office/drawing/2014/main" id="{B51030DE-0C12-C24F-9908-256CE1EAD38D}"/>
              </a:ext>
            </a:extLst>
          </p:cNvPr>
          <p:cNvGraphicFramePr>
            <a:graphicFrameLocks noGrp="1"/>
          </p:cNvGraphicFramePr>
          <p:nvPr>
            <p:extLst>
              <p:ext uri="{D42A27DB-BD31-4B8C-83A1-F6EECF244321}">
                <p14:modId xmlns:p14="http://schemas.microsoft.com/office/powerpoint/2010/main" val="3901841183"/>
              </p:ext>
            </p:extLst>
          </p:nvPr>
        </p:nvGraphicFramePr>
        <p:xfrm>
          <a:off x="6088677" y="1675835"/>
          <a:ext cx="2476767" cy="4304435"/>
        </p:xfrm>
        <a:graphic>
          <a:graphicData uri="http://schemas.openxmlformats.org/drawingml/2006/table">
            <a:tbl>
              <a:tblPr firstRow="1" bandRow="1">
                <a:tableStyleId>{72833802-FEF1-4C79-8D5D-14CF1EAF98D9}</a:tableStyleId>
              </a:tblPr>
              <a:tblGrid>
                <a:gridCol w="2476767">
                  <a:extLst>
                    <a:ext uri="{9D8B030D-6E8A-4147-A177-3AD203B41FA5}">
                      <a16:colId xmlns:a16="http://schemas.microsoft.com/office/drawing/2014/main" val="2384487015"/>
                    </a:ext>
                  </a:extLst>
                </a:gridCol>
              </a:tblGrid>
              <a:tr h="421856">
                <a:tc>
                  <a:txBody>
                    <a:bodyPr/>
                    <a:lstStyle/>
                    <a:p>
                      <a:pPr algn="ctr"/>
                      <a:r>
                        <a:rPr lang="da-DK" sz="1600" noProof="0" dirty="0">
                          <a:latin typeface="Avenir Next" panose="020B0503020202020204" pitchFamily="34" charset="0"/>
                        </a:rPr>
                        <a:t>Procesværktøjer</a:t>
                      </a:r>
                      <a:endParaRPr lang="da-DK" sz="1800" noProof="0" dirty="0">
                        <a:solidFill>
                          <a:schemeClr val="tx1"/>
                        </a:solidFill>
                        <a:latin typeface="Avenir Next" panose="020B0503020202020204" pitchFamily="34" charset="0"/>
                      </a:endParaRPr>
                    </a:p>
                  </a:txBody>
                  <a:tcPr anchor="ctr">
                    <a:lnB w="6350" cap="flat" cmpd="sng" algn="ctr">
                      <a:solidFill>
                        <a:srgbClr val="FECC00"/>
                      </a:solidFill>
                      <a:prstDash val="lgDash"/>
                      <a:round/>
                      <a:headEnd type="none" w="med" len="med"/>
                      <a:tailEnd type="none" w="med" len="med"/>
                    </a:lnB>
                  </a:tcPr>
                </a:tc>
                <a:extLst>
                  <a:ext uri="{0D108BD9-81ED-4DB2-BD59-A6C34878D82A}">
                    <a16:rowId xmlns:a16="http://schemas.microsoft.com/office/drawing/2014/main" val="1987014724"/>
                  </a:ext>
                </a:extLst>
              </a:tr>
              <a:tr h="72813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dirty="0">
                          <a:effectLst/>
                        </a:rPr>
                        <a:t>Find og forstør </a:t>
                      </a:r>
                    </a:p>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dirty="0">
                          <a:effectLst/>
                        </a:rPr>
                        <a:t>Kortlægning af viden og kompetencer</a:t>
                      </a:r>
                    </a:p>
                    <a:p>
                      <a:pPr algn="ctr">
                        <a:spcAft>
                          <a:spcPts val="0"/>
                        </a:spcAft>
                      </a:pPr>
                      <a:r>
                        <a:rPr lang="da-DK" sz="1100" dirty="0">
                          <a:effectLst/>
                        </a:rPr>
                        <a:t>Spilleregler</a:t>
                      </a:r>
                    </a:p>
                    <a:p>
                      <a:pPr algn="ctr">
                        <a:spcAft>
                          <a:spcPts val="0"/>
                        </a:spcAft>
                      </a:pPr>
                      <a:r>
                        <a:rPr lang="da-DK" sz="1100" dirty="0">
                          <a:effectLst/>
                        </a:rPr>
                        <a:t>Interessentkortlægning</a:t>
                      </a:r>
                    </a:p>
                  </a:txBody>
                  <a:tcPr anchor="ctr">
                    <a:lnL w="6350" cap="flat" cmpd="sng" algn="ctr">
                      <a:solidFill>
                        <a:srgbClr val="FECC00"/>
                      </a:solidFill>
                      <a:prstDash val="lgDash"/>
                      <a:round/>
                      <a:headEnd type="none" w="med" len="med"/>
                      <a:tailEnd type="none" w="med" len="med"/>
                    </a:lnL>
                    <a:lnR w="6350" cap="flat" cmpd="sng" algn="ctr">
                      <a:solidFill>
                        <a:srgbClr val="FECC00"/>
                      </a:solidFill>
                      <a:prstDash val="lgDash"/>
                      <a:round/>
                      <a:headEnd type="none" w="med" len="med"/>
                      <a:tailEnd type="none" w="med" len="med"/>
                    </a:lnR>
                    <a:lnT w="6350" cap="flat" cmpd="sng" algn="ctr">
                      <a:solidFill>
                        <a:srgbClr val="FECC00"/>
                      </a:solidFill>
                      <a:prstDash val="lgDash"/>
                      <a:round/>
                      <a:headEnd type="none" w="med" len="med"/>
                      <a:tailEnd type="none" w="med" len="med"/>
                    </a:lnT>
                    <a:lnB w="6350" cap="flat" cmpd="sng" algn="ctr">
                      <a:solidFill>
                        <a:srgbClr val="FECC00"/>
                      </a:solidFill>
                      <a:prstDash val="lgDash"/>
                      <a:round/>
                      <a:headEnd type="none" w="med" len="med"/>
                      <a:tailEnd type="none" w="med" len="med"/>
                    </a:lnB>
                  </a:tcPr>
                </a:tc>
                <a:extLst>
                  <a:ext uri="{0D108BD9-81ED-4DB2-BD59-A6C34878D82A}">
                    <a16:rowId xmlns:a16="http://schemas.microsoft.com/office/drawing/2014/main" val="1165363687"/>
                  </a:ext>
                </a:extLst>
              </a:tr>
              <a:tr h="936174">
                <a:tc>
                  <a:txBody>
                    <a:bodyPr/>
                    <a:lstStyle/>
                    <a:p>
                      <a:pPr algn="ctr">
                        <a:spcAft>
                          <a:spcPts val="0"/>
                        </a:spcAft>
                      </a:pPr>
                      <a:r>
                        <a:rPr lang="da-DK" sz="1100" dirty="0">
                          <a:effectLst/>
                        </a:rPr>
                        <a:t>Vision og  værdier</a:t>
                      </a:r>
                    </a:p>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dirty="0">
                          <a:latin typeface="Avenir Next" panose="020B0503020202020204" pitchFamily="34" charset="0"/>
                        </a:rPr>
                        <a:t>Strategiske målsætninger og delaftaler</a:t>
                      </a:r>
                      <a:endParaRPr lang="da-DK" sz="1100" dirty="0">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dirty="0">
                          <a:effectLst/>
                        </a:rPr>
                        <a:t>Årshjul og mødeplan</a:t>
                      </a:r>
                    </a:p>
                  </a:txBody>
                  <a:tcPr anchor="ctr">
                    <a:lnL w="6350" cap="flat" cmpd="sng" algn="ctr">
                      <a:solidFill>
                        <a:srgbClr val="FECC00"/>
                      </a:solidFill>
                      <a:prstDash val="lgDash"/>
                      <a:round/>
                      <a:headEnd type="none" w="med" len="med"/>
                      <a:tailEnd type="none" w="med" len="med"/>
                    </a:lnL>
                    <a:lnR w="6350" cap="flat" cmpd="sng" algn="ctr">
                      <a:solidFill>
                        <a:srgbClr val="FECC00"/>
                      </a:solidFill>
                      <a:prstDash val="lgDash"/>
                      <a:round/>
                      <a:headEnd type="none" w="med" len="med"/>
                      <a:tailEnd type="none" w="med" len="med"/>
                    </a:lnR>
                    <a:lnT w="6350" cap="flat" cmpd="sng" algn="ctr">
                      <a:solidFill>
                        <a:srgbClr val="FECC00"/>
                      </a:solidFill>
                      <a:prstDash val="lgDash"/>
                      <a:round/>
                      <a:headEnd type="none" w="med" len="med"/>
                      <a:tailEnd type="none" w="med" len="med"/>
                    </a:lnT>
                    <a:lnB w="6350" cap="flat" cmpd="sng" algn="ctr">
                      <a:solidFill>
                        <a:srgbClr val="FECC00"/>
                      </a:solidFill>
                      <a:prstDash val="lgDash"/>
                      <a:round/>
                      <a:headEnd type="none" w="med" len="med"/>
                      <a:tailEnd type="none" w="med" len="med"/>
                    </a:lnB>
                  </a:tcPr>
                </a:tc>
                <a:extLst>
                  <a:ext uri="{0D108BD9-81ED-4DB2-BD59-A6C34878D82A}">
                    <a16:rowId xmlns:a16="http://schemas.microsoft.com/office/drawing/2014/main" val="511264778"/>
                  </a:ext>
                </a:extLst>
              </a:tr>
              <a:tr h="728135">
                <a:tc>
                  <a:txBody>
                    <a:bodyPr/>
                    <a:lstStyle/>
                    <a:p>
                      <a:pPr algn="ctr">
                        <a:spcAft>
                          <a:spcPts val="0"/>
                        </a:spcAft>
                      </a:pPr>
                      <a:r>
                        <a:rPr lang="da-DK" sz="1100" dirty="0">
                          <a:effectLst/>
                        </a:rPr>
                        <a:t>Kerneopgave og kerneydelser</a:t>
                      </a:r>
                    </a:p>
                    <a:p>
                      <a:pPr algn="ctr">
                        <a:spcAft>
                          <a:spcPts val="0"/>
                        </a:spcAft>
                      </a:pPr>
                      <a:r>
                        <a:rPr lang="da-DK" sz="1100" dirty="0">
                          <a:effectLst/>
                        </a:rPr>
                        <a:t>Roller og ansvarsområder</a:t>
                      </a:r>
                    </a:p>
                  </a:txBody>
                  <a:tcPr anchor="ctr">
                    <a:lnL w="6350" cap="flat" cmpd="sng" algn="ctr">
                      <a:solidFill>
                        <a:srgbClr val="FECC00"/>
                      </a:solidFill>
                      <a:prstDash val="lgDash"/>
                      <a:round/>
                      <a:headEnd type="none" w="med" len="med"/>
                      <a:tailEnd type="none" w="med" len="med"/>
                    </a:lnL>
                    <a:lnR w="6350" cap="flat" cmpd="sng" algn="ctr">
                      <a:solidFill>
                        <a:srgbClr val="FECC00"/>
                      </a:solidFill>
                      <a:prstDash val="lgDash"/>
                      <a:round/>
                      <a:headEnd type="none" w="med" len="med"/>
                      <a:tailEnd type="none" w="med" len="med"/>
                    </a:lnR>
                    <a:lnT w="6350" cap="flat" cmpd="sng" algn="ctr">
                      <a:solidFill>
                        <a:srgbClr val="FECC00"/>
                      </a:solidFill>
                      <a:prstDash val="lgDash"/>
                      <a:round/>
                      <a:headEnd type="none" w="med" len="med"/>
                      <a:tailEnd type="none" w="med" len="med"/>
                    </a:lnT>
                    <a:lnB w="6350" cap="flat" cmpd="sng" algn="ctr">
                      <a:solidFill>
                        <a:srgbClr val="FECC00"/>
                      </a:solidFill>
                      <a:prstDash val="lgDash"/>
                      <a:round/>
                      <a:headEnd type="none" w="med" len="med"/>
                      <a:tailEnd type="none" w="med" len="med"/>
                    </a:lnB>
                  </a:tcPr>
                </a:tc>
                <a:extLst>
                  <a:ext uri="{0D108BD9-81ED-4DB2-BD59-A6C34878D82A}">
                    <a16:rowId xmlns:a16="http://schemas.microsoft.com/office/drawing/2014/main" val="3179709373"/>
                  </a:ext>
                </a:extLst>
              </a:tr>
              <a:tr h="728135">
                <a:tc>
                  <a:txBody>
                    <a:bodyPr/>
                    <a:lstStyle/>
                    <a:p>
                      <a:pPr algn="ctr"/>
                      <a:r>
                        <a:rPr lang="da-DK" sz="1100" dirty="0"/>
                        <a:t>Forandringsteori</a:t>
                      </a:r>
                    </a:p>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dirty="0">
                          <a:latin typeface="Avenir Roman" panose="02000503020000020003" pitchFamily="2" charset="0"/>
                        </a:rPr>
                        <a:t>Evaluering med fokus på løbende forbedringer</a:t>
                      </a:r>
                    </a:p>
                  </a:txBody>
                  <a:tcPr anchor="ctr">
                    <a:lnL w="6350" cap="flat" cmpd="sng" algn="ctr">
                      <a:solidFill>
                        <a:srgbClr val="FECC00"/>
                      </a:solidFill>
                      <a:prstDash val="lgDash"/>
                      <a:round/>
                      <a:headEnd type="none" w="med" len="med"/>
                      <a:tailEnd type="none" w="med" len="med"/>
                    </a:lnL>
                    <a:lnR w="6350" cap="flat" cmpd="sng" algn="ctr">
                      <a:solidFill>
                        <a:srgbClr val="FECC00"/>
                      </a:solidFill>
                      <a:prstDash val="lgDash"/>
                      <a:round/>
                      <a:headEnd type="none" w="med" len="med"/>
                      <a:tailEnd type="none" w="med" len="med"/>
                    </a:lnR>
                    <a:lnT w="6350" cap="flat" cmpd="sng" algn="ctr">
                      <a:solidFill>
                        <a:srgbClr val="FECC00"/>
                      </a:solidFill>
                      <a:prstDash val="lgDash"/>
                      <a:round/>
                      <a:headEnd type="none" w="med" len="med"/>
                      <a:tailEnd type="none" w="med" len="med"/>
                    </a:lnT>
                    <a:lnB w="6350" cap="flat" cmpd="sng" algn="ctr">
                      <a:solidFill>
                        <a:srgbClr val="FECC00"/>
                      </a:solidFill>
                      <a:prstDash val="lgDash"/>
                      <a:round/>
                      <a:headEnd type="none" w="med" len="med"/>
                      <a:tailEnd type="none" w="med" len="med"/>
                    </a:lnB>
                  </a:tcPr>
                </a:tc>
                <a:extLst>
                  <a:ext uri="{0D108BD9-81ED-4DB2-BD59-A6C34878D82A}">
                    <a16:rowId xmlns:a16="http://schemas.microsoft.com/office/drawing/2014/main" val="1607853118"/>
                  </a:ext>
                </a:extLst>
              </a:tr>
              <a:tr h="728135">
                <a:tc>
                  <a:txBody>
                    <a:bodyPr/>
                    <a:lstStyle/>
                    <a:p>
                      <a:pPr algn="ctr"/>
                      <a:r>
                        <a:rPr lang="da-DK" sz="1100" dirty="0">
                          <a:latin typeface="Avenir Roman" panose="02000503020000020003" pitchFamily="2" charset="0"/>
                        </a:rPr>
                        <a:t>Innovationsmodel</a:t>
                      </a:r>
                    </a:p>
                    <a:p>
                      <a:pPr algn="ctr"/>
                      <a:r>
                        <a:rPr lang="da-DK" sz="1100" dirty="0">
                          <a:latin typeface="Avenir Roman" panose="02000503020000020003" pitchFamily="2" charset="0"/>
                        </a:rPr>
                        <a:t>Innovationsspørgsmål</a:t>
                      </a:r>
                    </a:p>
                  </a:txBody>
                  <a:tcPr anchor="ctr">
                    <a:lnL w="6350" cap="flat" cmpd="sng" algn="ctr">
                      <a:solidFill>
                        <a:srgbClr val="FECC00"/>
                      </a:solidFill>
                      <a:prstDash val="lgDash"/>
                      <a:round/>
                      <a:headEnd type="none" w="med" len="med"/>
                      <a:tailEnd type="none" w="med" len="med"/>
                    </a:lnL>
                    <a:lnR w="6350" cap="flat" cmpd="sng" algn="ctr">
                      <a:solidFill>
                        <a:srgbClr val="FECC00"/>
                      </a:solidFill>
                      <a:prstDash val="lgDash"/>
                      <a:round/>
                      <a:headEnd type="none" w="med" len="med"/>
                      <a:tailEnd type="none" w="med" len="med"/>
                    </a:lnR>
                    <a:lnT w="6350" cap="flat" cmpd="sng" algn="ctr">
                      <a:solidFill>
                        <a:srgbClr val="FECC00"/>
                      </a:solidFill>
                      <a:prstDash val="lgDash"/>
                      <a:round/>
                      <a:headEnd type="none" w="med" len="med"/>
                      <a:tailEnd type="none" w="med" len="med"/>
                    </a:lnT>
                    <a:lnB w="6350" cap="flat" cmpd="sng" algn="ctr">
                      <a:solidFill>
                        <a:srgbClr val="FECC00"/>
                      </a:solidFill>
                      <a:prstDash val="lgDash"/>
                      <a:round/>
                      <a:headEnd type="none" w="med" len="med"/>
                      <a:tailEnd type="none" w="med" len="med"/>
                    </a:lnB>
                  </a:tcPr>
                </a:tc>
                <a:extLst>
                  <a:ext uri="{0D108BD9-81ED-4DB2-BD59-A6C34878D82A}">
                    <a16:rowId xmlns:a16="http://schemas.microsoft.com/office/drawing/2014/main" val="2720094188"/>
                  </a:ext>
                </a:extLst>
              </a:tr>
            </a:tbl>
          </a:graphicData>
        </a:graphic>
      </p:graphicFrame>
      <p:sp>
        <p:nvSpPr>
          <p:cNvPr id="9" name="Pil: højre 16">
            <a:extLst>
              <a:ext uri="{FF2B5EF4-FFF2-40B4-BE49-F238E27FC236}">
                <a16:creationId xmlns:a16="http://schemas.microsoft.com/office/drawing/2014/main" id="{15CA8AD1-7B7F-EE49-8196-7C03A010D011}"/>
              </a:ext>
            </a:extLst>
          </p:cNvPr>
          <p:cNvSpPr/>
          <p:nvPr/>
        </p:nvSpPr>
        <p:spPr>
          <a:xfrm>
            <a:off x="5746244" y="5543639"/>
            <a:ext cx="208345" cy="139133"/>
          </a:xfrm>
          <a:prstGeom prst="rightArrow">
            <a:avLst>
              <a:gd name="adj1" fmla="val 30157"/>
              <a:gd name="adj2" fmla="val 66014"/>
            </a:avLst>
          </a:prstGeom>
          <a:gradFill flip="none" rotWithShape="1">
            <a:gsLst>
              <a:gs pos="0">
                <a:schemeClr val="accent1">
                  <a:tint val="100000"/>
                  <a:shade val="100000"/>
                  <a:satMod val="130000"/>
                  <a:alpha val="0"/>
                </a:schemeClr>
              </a:gs>
              <a:gs pos="100000">
                <a:srgbClr val="FECC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10" name="Tabel 9">
            <a:extLst>
              <a:ext uri="{FF2B5EF4-FFF2-40B4-BE49-F238E27FC236}">
                <a16:creationId xmlns:a16="http://schemas.microsoft.com/office/drawing/2014/main" id="{7084535B-63EB-0D48-A8D3-11E641D0D1B8}"/>
              </a:ext>
            </a:extLst>
          </p:cNvPr>
          <p:cNvGraphicFramePr>
            <a:graphicFrameLocks noGrp="1"/>
          </p:cNvGraphicFramePr>
          <p:nvPr>
            <p:extLst>
              <p:ext uri="{D42A27DB-BD31-4B8C-83A1-F6EECF244321}">
                <p14:modId xmlns:p14="http://schemas.microsoft.com/office/powerpoint/2010/main" val="3118014630"/>
              </p:ext>
            </p:extLst>
          </p:nvPr>
        </p:nvGraphicFramePr>
        <p:xfrm>
          <a:off x="2886119" y="1692767"/>
          <a:ext cx="2743592" cy="4304435"/>
        </p:xfrm>
        <a:graphic>
          <a:graphicData uri="http://schemas.openxmlformats.org/drawingml/2006/table">
            <a:tbl>
              <a:tblPr firstRow="1" bandRow="1">
                <a:tableStyleId>{F2DE63D5-997A-4646-A377-4702673A728D}</a:tableStyleId>
              </a:tblPr>
              <a:tblGrid>
                <a:gridCol w="2743592">
                  <a:extLst>
                    <a:ext uri="{9D8B030D-6E8A-4147-A177-3AD203B41FA5}">
                      <a16:colId xmlns:a16="http://schemas.microsoft.com/office/drawing/2014/main" val="2384487015"/>
                    </a:ext>
                  </a:extLst>
                </a:gridCol>
              </a:tblGrid>
              <a:tr h="421856">
                <a:tc>
                  <a:txBody>
                    <a:bodyPr/>
                    <a:lstStyle/>
                    <a:p>
                      <a:pPr algn="ctr"/>
                      <a:r>
                        <a:rPr lang="da-DK" sz="1600" noProof="0" dirty="0">
                          <a:latin typeface="Avenir Next" panose="020B0503020202020204" pitchFamily="34" charset="0"/>
                        </a:rPr>
                        <a:t>Måleredskab</a:t>
                      </a:r>
                      <a:endParaRPr lang="da-DK" sz="1600" noProof="0" dirty="0">
                        <a:solidFill>
                          <a:schemeClr val="tx1"/>
                        </a:solidFill>
                        <a:latin typeface="Avenir Next" panose="020B0503020202020204" pitchFamily="34" charset="0"/>
                      </a:endParaRP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solidFill>
                      <a:schemeClr val="accent6"/>
                    </a:solidFill>
                  </a:tcPr>
                </a:tc>
                <a:extLst>
                  <a:ext uri="{0D108BD9-81ED-4DB2-BD59-A6C34878D82A}">
                    <a16:rowId xmlns:a16="http://schemas.microsoft.com/office/drawing/2014/main" val="1987014724"/>
                  </a:ext>
                </a:extLst>
              </a:tr>
              <a:tr h="728135">
                <a:tc>
                  <a:txBody>
                    <a:bodyPr/>
                    <a:lstStyle/>
                    <a:p>
                      <a:pPr algn="ctr">
                        <a:spcAft>
                          <a:spcPts val="0"/>
                        </a:spcAft>
                      </a:pPr>
                      <a:r>
                        <a:rPr lang="da-DK" sz="1100" dirty="0">
                          <a:effectLst/>
                        </a:rPr>
                        <a:t>Internt i og omkring bestyrelsen</a:t>
                      </a:r>
                    </a:p>
                    <a:p>
                      <a:pPr algn="ctr">
                        <a:spcAft>
                          <a:spcPts val="0"/>
                        </a:spcAft>
                      </a:pPr>
                      <a:r>
                        <a:rPr lang="da-DK" sz="1100" dirty="0">
                          <a:effectLst/>
                        </a:rPr>
                        <a:t>Bredden i eksternt samarbejde</a:t>
                      </a:r>
                    </a:p>
                    <a:p>
                      <a:pPr algn="ctr">
                        <a:spcAft>
                          <a:spcPts val="0"/>
                        </a:spcAft>
                      </a:pPr>
                      <a:r>
                        <a:rPr lang="da-DK" sz="1100" dirty="0">
                          <a:effectLst/>
                        </a:rPr>
                        <a:t>Dybde i eksternt samarbejde</a:t>
                      </a: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noFill/>
                  </a:tcPr>
                </a:tc>
                <a:extLst>
                  <a:ext uri="{0D108BD9-81ED-4DB2-BD59-A6C34878D82A}">
                    <a16:rowId xmlns:a16="http://schemas.microsoft.com/office/drawing/2014/main" val="1165363687"/>
                  </a:ext>
                </a:extLst>
              </a:tr>
              <a:tr h="936174">
                <a:tc>
                  <a:txBody>
                    <a:bodyPr/>
                    <a:lstStyle/>
                    <a:p>
                      <a:pPr algn="ctr">
                        <a:spcAft>
                          <a:spcPts val="0"/>
                        </a:spcAft>
                      </a:pPr>
                      <a:r>
                        <a:rPr lang="da-DK" sz="1100" dirty="0">
                          <a:effectLst/>
                        </a:rPr>
                        <a:t>Formulering af vision, mission og værdier</a:t>
                      </a:r>
                    </a:p>
                    <a:p>
                      <a:pPr algn="ctr">
                        <a:spcAft>
                          <a:spcPts val="0"/>
                        </a:spcAft>
                      </a:pPr>
                      <a:r>
                        <a:rPr lang="da-DK" sz="1100" dirty="0">
                          <a:effectLst/>
                        </a:rPr>
                        <a:t>Sikre sammenhæng i styringskæden</a:t>
                      </a:r>
                    </a:p>
                    <a:p>
                      <a:pPr algn="ctr">
                        <a:spcAft>
                          <a:spcPts val="0"/>
                        </a:spcAft>
                      </a:pPr>
                      <a:r>
                        <a:rPr lang="da-DK" sz="1100" dirty="0">
                          <a:effectLst/>
                        </a:rPr>
                        <a:t>Tværgående samarbejde</a:t>
                      </a:r>
                      <a:endParaRPr lang="da-DK" sz="1100" dirty="0">
                        <a:effectLst/>
                        <a:latin typeface="Avenir Roman" panose="02000503020000020003" pitchFamily="2" charset="0"/>
                        <a:ea typeface="Calibri" panose="020F0502020204030204" pitchFamily="34" charset="0"/>
                        <a:cs typeface="Times New Roman" panose="02020603050405020304" pitchFamily="18" charset="0"/>
                      </a:endParaRP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noFill/>
                  </a:tcPr>
                </a:tc>
                <a:extLst>
                  <a:ext uri="{0D108BD9-81ED-4DB2-BD59-A6C34878D82A}">
                    <a16:rowId xmlns:a16="http://schemas.microsoft.com/office/drawing/2014/main" val="511264778"/>
                  </a:ext>
                </a:extLst>
              </a:tr>
              <a:tr h="728135">
                <a:tc>
                  <a:txBody>
                    <a:bodyPr/>
                    <a:lstStyle/>
                    <a:p>
                      <a:pPr algn="ctr">
                        <a:spcAft>
                          <a:spcPts val="0"/>
                        </a:spcAft>
                      </a:pPr>
                      <a:r>
                        <a:rPr lang="da-DK" sz="1100" dirty="0">
                          <a:effectLst/>
                        </a:rPr>
                        <a:t>Målstyring gennem målformulering</a:t>
                      </a:r>
                    </a:p>
                    <a:p>
                      <a:pPr algn="ctr">
                        <a:spcAft>
                          <a:spcPts val="0"/>
                        </a:spcAft>
                      </a:pPr>
                      <a:r>
                        <a:rPr lang="da-DK" sz="1100" dirty="0">
                          <a:effectLst/>
                        </a:rPr>
                        <a:t>Målstyring gennem evaluering</a:t>
                      </a:r>
                    </a:p>
                    <a:p>
                      <a:pPr algn="ctr">
                        <a:spcAft>
                          <a:spcPts val="0"/>
                        </a:spcAft>
                      </a:pPr>
                      <a:r>
                        <a:rPr lang="da-DK" sz="1100" dirty="0">
                          <a:effectLst/>
                        </a:rPr>
                        <a:t>Arbejdsdeling og sammenhæng i styringskæden</a:t>
                      </a: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tcPr>
                </a:tc>
                <a:extLst>
                  <a:ext uri="{0D108BD9-81ED-4DB2-BD59-A6C34878D82A}">
                    <a16:rowId xmlns:a16="http://schemas.microsoft.com/office/drawing/2014/main" val="3179709373"/>
                  </a:ext>
                </a:extLst>
              </a:tr>
              <a:tr h="72813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141619"/>
                          </a:solidFill>
                          <a:effectLst/>
                          <a:uLnTx/>
                          <a:uFillTx/>
                          <a:latin typeface="Calibri" panose="020F0502020204030204"/>
                          <a:ea typeface="+mn-ea"/>
                          <a:cs typeface="+mn-cs"/>
                        </a:rPr>
                        <a:t>Formulering og brug af forandringsteori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141619"/>
                          </a:solidFill>
                          <a:effectLst/>
                          <a:uLnTx/>
                          <a:uFillTx/>
                          <a:latin typeface="Calibri" panose="020F0502020204030204"/>
                          <a:ea typeface="+mn-ea"/>
                          <a:cs typeface="+mn-cs"/>
                        </a:rPr>
                        <a:t>Justering af indsats </a:t>
                      </a:r>
                      <a:r>
                        <a:rPr kumimoji="0" lang="da-DK" sz="1100" b="0" i="0" u="none" strike="noStrike" kern="1200" cap="none" spc="0" normalizeH="0" baseline="0" noProof="0" dirty="0" err="1">
                          <a:ln>
                            <a:noFill/>
                          </a:ln>
                          <a:solidFill>
                            <a:srgbClr val="141619"/>
                          </a:solidFill>
                          <a:effectLst/>
                          <a:uLnTx/>
                          <a:uFillTx/>
                          <a:latin typeface="Calibri" panose="020F0502020204030204"/>
                          <a:ea typeface="+mn-ea"/>
                          <a:cs typeface="+mn-cs"/>
                        </a:rPr>
                        <a:t>pba</a:t>
                      </a:r>
                      <a:r>
                        <a:rPr kumimoji="0" lang="da-DK" sz="1100" b="0" i="0" u="none" strike="noStrike" kern="1200" cap="none" spc="0" normalizeH="0" baseline="0" noProof="0" dirty="0">
                          <a:ln>
                            <a:noFill/>
                          </a:ln>
                          <a:solidFill>
                            <a:srgbClr val="141619"/>
                          </a:solidFill>
                          <a:effectLst/>
                          <a:uLnTx/>
                          <a:uFillTx/>
                          <a:latin typeface="Calibri" panose="020F0502020204030204"/>
                          <a:ea typeface="+mn-ea"/>
                          <a:cs typeface="+mn-cs"/>
                        </a:rPr>
                        <a:t>. data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141619"/>
                          </a:solidFill>
                          <a:effectLst/>
                          <a:uLnTx/>
                          <a:uFillTx/>
                          <a:latin typeface="Calibri" panose="020F0502020204030204"/>
                          <a:ea typeface="+mn-ea"/>
                          <a:cs typeface="+mn-cs"/>
                        </a:rPr>
                        <a:t>Synergi via koordinering </a:t>
                      </a:r>
                      <a:endParaRPr kumimoji="0" lang="da-DK" sz="1100" b="0" i="0" u="none" strike="noStrike" kern="1200" cap="none" spc="0" normalizeH="0" baseline="0" noProof="0" dirty="0">
                        <a:ln>
                          <a:noFill/>
                        </a:ln>
                        <a:solidFill>
                          <a:srgbClr val="141619"/>
                        </a:solidFill>
                        <a:effectLst/>
                        <a:uLnTx/>
                        <a:uFillTx/>
                        <a:latin typeface="Avenir Roman" panose="02000503020000020003" pitchFamily="2" charset="0"/>
                        <a:ea typeface="+mn-ea"/>
                        <a:cs typeface="+mn-cs"/>
                      </a:endParaRP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tcPr>
                </a:tc>
                <a:extLst>
                  <a:ext uri="{0D108BD9-81ED-4DB2-BD59-A6C34878D82A}">
                    <a16:rowId xmlns:a16="http://schemas.microsoft.com/office/drawing/2014/main" val="1607853118"/>
                  </a:ext>
                </a:extLst>
              </a:tr>
              <a:tr h="728135">
                <a:tc>
                  <a:txBody>
                    <a:bodyPr/>
                    <a:lstStyle/>
                    <a:p>
                      <a:pPr algn="ctr">
                        <a:spcAft>
                          <a:spcPts val="0"/>
                        </a:spcAft>
                      </a:pPr>
                      <a:r>
                        <a:rPr lang="da-DK" sz="1100" dirty="0">
                          <a:effectLst/>
                        </a:rPr>
                        <a:t>Innovationens dybde på ide planet</a:t>
                      </a:r>
                    </a:p>
                    <a:p>
                      <a:pPr algn="ctr">
                        <a:spcAft>
                          <a:spcPts val="0"/>
                        </a:spcAft>
                      </a:pPr>
                      <a:r>
                        <a:rPr lang="da-DK" sz="1100" dirty="0">
                          <a:effectLst/>
                        </a:rPr>
                        <a:t>Innovationens dybde i praksis</a:t>
                      </a:r>
                    </a:p>
                    <a:p>
                      <a:pPr algn="ctr">
                        <a:spcAft>
                          <a:spcPts val="0"/>
                        </a:spcAft>
                      </a:pPr>
                      <a:r>
                        <a:rPr lang="da-DK" sz="1100" dirty="0">
                          <a:effectLst/>
                        </a:rPr>
                        <a:t>Innovationens omdømme</a:t>
                      </a:r>
                      <a:endParaRPr lang="da-DK" sz="1100" dirty="0">
                        <a:effectLst/>
                        <a:latin typeface="Avenir Roman" panose="02000503020000020003" pitchFamily="2" charset="0"/>
                        <a:ea typeface="Calibri" panose="020F0502020204030204" pitchFamily="34" charset="0"/>
                        <a:cs typeface="Times New Roman" panose="02020603050405020304" pitchFamily="18" charset="0"/>
                      </a:endParaRP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tcPr>
                </a:tc>
                <a:extLst>
                  <a:ext uri="{0D108BD9-81ED-4DB2-BD59-A6C34878D82A}">
                    <a16:rowId xmlns:a16="http://schemas.microsoft.com/office/drawing/2014/main" val="2720094188"/>
                  </a:ext>
                </a:extLst>
              </a:tr>
            </a:tbl>
          </a:graphicData>
        </a:graphic>
      </p:graphicFrame>
      <p:sp>
        <p:nvSpPr>
          <p:cNvPr id="11" name="Pil: højre 16">
            <a:extLst>
              <a:ext uri="{FF2B5EF4-FFF2-40B4-BE49-F238E27FC236}">
                <a16:creationId xmlns:a16="http://schemas.microsoft.com/office/drawing/2014/main" id="{71B5AAB6-16B0-524B-BF65-414979CEFCA8}"/>
              </a:ext>
            </a:extLst>
          </p:cNvPr>
          <p:cNvSpPr/>
          <p:nvPr/>
        </p:nvSpPr>
        <p:spPr>
          <a:xfrm>
            <a:off x="5746244" y="4849371"/>
            <a:ext cx="208345" cy="139133"/>
          </a:xfrm>
          <a:prstGeom prst="rightArrow">
            <a:avLst>
              <a:gd name="adj1" fmla="val 30157"/>
              <a:gd name="adj2" fmla="val 66014"/>
            </a:avLst>
          </a:prstGeom>
          <a:gradFill flip="none" rotWithShape="1">
            <a:gsLst>
              <a:gs pos="0">
                <a:schemeClr val="accent1">
                  <a:tint val="100000"/>
                  <a:shade val="100000"/>
                  <a:satMod val="130000"/>
                  <a:alpha val="0"/>
                </a:schemeClr>
              </a:gs>
              <a:gs pos="100000">
                <a:srgbClr val="FECC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Pil: højre 16">
            <a:extLst>
              <a:ext uri="{FF2B5EF4-FFF2-40B4-BE49-F238E27FC236}">
                <a16:creationId xmlns:a16="http://schemas.microsoft.com/office/drawing/2014/main" id="{062CA3AC-B693-3549-B45E-9A680363E858}"/>
              </a:ext>
            </a:extLst>
          </p:cNvPr>
          <p:cNvSpPr/>
          <p:nvPr/>
        </p:nvSpPr>
        <p:spPr>
          <a:xfrm>
            <a:off x="5746244" y="4015970"/>
            <a:ext cx="208345" cy="139133"/>
          </a:xfrm>
          <a:prstGeom prst="rightArrow">
            <a:avLst>
              <a:gd name="adj1" fmla="val 30157"/>
              <a:gd name="adj2" fmla="val 66014"/>
            </a:avLst>
          </a:prstGeom>
          <a:gradFill flip="none" rotWithShape="1">
            <a:gsLst>
              <a:gs pos="0">
                <a:schemeClr val="accent1">
                  <a:tint val="100000"/>
                  <a:shade val="100000"/>
                  <a:satMod val="130000"/>
                  <a:alpha val="0"/>
                </a:schemeClr>
              </a:gs>
              <a:gs pos="100000">
                <a:srgbClr val="FECC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Pil: højre 16">
            <a:extLst>
              <a:ext uri="{FF2B5EF4-FFF2-40B4-BE49-F238E27FC236}">
                <a16:creationId xmlns:a16="http://schemas.microsoft.com/office/drawing/2014/main" id="{89FD913D-1C7D-7248-B15C-BD4EB2A950BB}"/>
              </a:ext>
            </a:extLst>
          </p:cNvPr>
          <p:cNvSpPr/>
          <p:nvPr/>
        </p:nvSpPr>
        <p:spPr>
          <a:xfrm>
            <a:off x="5746244" y="3299134"/>
            <a:ext cx="208345" cy="139133"/>
          </a:xfrm>
          <a:prstGeom prst="rightArrow">
            <a:avLst>
              <a:gd name="adj1" fmla="val 30157"/>
              <a:gd name="adj2" fmla="val 66014"/>
            </a:avLst>
          </a:prstGeom>
          <a:gradFill flip="none" rotWithShape="1">
            <a:gsLst>
              <a:gs pos="0">
                <a:schemeClr val="accent1">
                  <a:tint val="100000"/>
                  <a:shade val="100000"/>
                  <a:satMod val="130000"/>
                  <a:alpha val="0"/>
                </a:schemeClr>
              </a:gs>
              <a:gs pos="100000">
                <a:srgbClr val="FECC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Pil: højre 16">
            <a:extLst>
              <a:ext uri="{FF2B5EF4-FFF2-40B4-BE49-F238E27FC236}">
                <a16:creationId xmlns:a16="http://schemas.microsoft.com/office/drawing/2014/main" id="{CCAB00FA-4CBC-C646-85AB-5BDDFB26F934}"/>
              </a:ext>
            </a:extLst>
          </p:cNvPr>
          <p:cNvSpPr/>
          <p:nvPr/>
        </p:nvSpPr>
        <p:spPr>
          <a:xfrm>
            <a:off x="5746244" y="2441990"/>
            <a:ext cx="208345" cy="139133"/>
          </a:xfrm>
          <a:prstGeom prst="rightArrow">
            <a:avLst>
              <a:gd name="adj1" fmla="val 30157"/>
              <a:gd name="adj2" fmla="val 66014"/>
            </a:avLst>
          </a:prstGeom>
          <a:gradFill flip="none" rotWithShape="1">
            <a:gsLst>
              <a:gs pos="0">
                <a:schemeClr val="accent1">
                  <a:tint val="100000"/>
                  <a:shade val="100000"/>
                  <a:satMod val="130000"/>
                  <a:alpha val="0"/>
                </a:schemeClr>
              </a:gs>
              <a:gs pos="100000">
                <a:srgbClr val="FECC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16" name="Tabel 15">
            <a:extLst>
              <a:ext uri="{FF2B5EF4-FFF2-40B4-BE49-F238E27FC236}">
                <a16:creationId xmlns:a16="http://schemas.microsoft.com/office/drawing/2014/main" id="{ED459F4F-2135-2243-BC4E-C828E22A2505}"/>
              </a:ext>
            </a:extLst>
          </p:cNvPr>
          <p:cNvGraphicFramePr>
            <a:graphicFrameLocks noGrp="1"/>
          </p:cNvGraphicFramePr>
          <p:nvPr>
            <p:extLst>
              <p:ext uri="{D42A27DB-BD31-4B8C-83A1-F6EECF244321}">
                <p14:modId xmlns:p14="http://schemas.microsoft.com/office/powerpoint/2010/main" val="348272933"/>
              </p:ext>
            </p:extLst>
          </p:nvPr>
        </p:nvGraphicFramePr>
        <p:xfrm>
          <a:off x="471917" y="1692766"/>
          <a:ext cx="2008695" cy="4304435"/>
        </p:xfrm>
        <a:graphic>
          <a:graphicData uri="http://schemas.openxmlformats.org/drawingml/2006/table">
            <a:tbl>
              <a:tblPr firstRow="1" bandRow="1">
                <a:tableStyleId>{F2DE63D5-997A-4646-A377-4702673A728D}</a:tableStyleId>
              </a:tblPr>
              <a:tblGrid>
                <a:gridCol w="2008695">
                  <a:extLst>
                    <a:ext uri="{9D8B030D-6E8A-4147-A177-3AD203B41FA5}">
                      <a16:colId xmlns:a16="http://schemas.microsoft.com/office/drawing/2014/main" val="2384487015"/>
                    </a:ext>
                  </a:extLst>
                </a:gridCol>
              </a:tblGrid>
              <a:tr h="425201">
                <a:tc>
                  <a:txBody>
                    <a:bodyPr/>
                    <a:lstStyle/>
                    <a:p>
                      <a:pPr algn="ctr"/>
                      <a:r>
                        <a:rPr lang="da-DK" sz="1600" noProof="0" dirty="0">
                          <a:latin typeface="Avenir Next" panose="020B0503020202020204" pitchFamily="34" charset="0"/>
                        </a:rPr>
                        <a:t>Dimension</a:t>
                      </a:r>
                      <a:endParaRPr lang="da-DK" sz="1600" noProof="0" dirty="0">
                        <a:solidFill>
                          <a:schemeClr val="tx1"/>
                        </a:solidFill>
                        <a:latin typeface="Avenir Next" panose="020B0503020202020204" pitchFamily="34" charset="0"/>
                      </a:endParaRP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987014724"/>
                  </a:ext>
                </a:extLst>
              </a:tr>
              <a:tr h="7339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b="0" i="0" noProof="0" dirty="0">
                          <a:solidFill>
                            <a:schemeClr val="tx1"/>
                          </a:solidFill>
                          <a:latin typeface="Avenir Next Medium" panose="020B0503020202020204" pitchFamily="34" charset="0"/>
                        </a:rPr>
                        <a:t>Samarbejde</a:t>
                      </a:r>
                      <a:endParaRPr lang="da-DK" sz="1100" b="0" i="0" noProof="0" dirty="0">
                        <a:solidFill>
                          <a:schemeClr val="tx1"/>
                        </a:solidFill>
                        <a:latin typeface="Avenir Next Medium" panose="020B0503020202020204" pitchFamily="34" charset="0"/>
                        <a:cs typeface="Avenir LT Std 35 Light"/>
                      </a:endParaRP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noFill/>
                  </a:tcPr>
                </a:tc>
                <a:extLst>
                  <a:ext uri="{0D108BD9-81ED-4DB2-BD59-A6C34878D82A}">
                    <a16:rowId xmlns:a16="http://schemas.microsoft.com/office/drawing/2014/main" val="1165363687"/>
                  </a:ext>
                </a:extLst>
              </a:tr>
              <a:tr h="9435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b="0" i="0" noProof="0" dirty="0">
                          <a:solidFill>
                            <a:schemeClr val="tx1"/>
                          </a:solidFill>
                          <a:latin typeface="Avenir Next Medium" panose="020B0503020202020204" pitchFamily="34" charset="0"/>
                        </a:rPr>
                        <a:t>Strategisk ledelse</a:t>
                      </a: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noFill/>
                  </a:tcPr>
                </a:tc>
                <a:extLst>
                  <a:ext uri="{0D108BD9-81ED-4DB2-BD59-A6C34878D82A}">
                    <a16:rowId xmlns:a16="http://schemas.microsoft.com/office/drawing/2014/main" val="511264778"/>
                  </a:ext>
                </a:extLst>
              </a:tr>
              <a:tr h="7339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b="0" i="0" noProof="0" dirty="0">
                          <a:solidFill>
                            <a:schemeClr val="tx1"/>
                          </a:solidFill>
                          <a:latin typeface="Avenir Next Medium" panose="020B0503020202020204" pitchFamily="34" charset="0"/>
                        </a:rPr>
                        <a:t>Styring</a:t>
                      </a:r>
                      <a:endParaRPr lang="da-DK" sz="1100" b="0" i="0" noProof="0" dirty="0">
                        <a:solidFill>
                          <a:schemeClr val="tx1"/>
                        </a:solidFill>
                        <a:latin typeface="Avenir Next Medium" panose="020B0503020202020204" pitchFamily="34" charset="0"/>
                        <a:cs typeface="Avenir LT Std 35 Light"/>
                      </a:endParaRP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tcPr>
                </a:tc>
                <a:extLst>
                  <a:ext uri="{0D108BD9-81ED-4DB2-BD59-A6C34878D82A}">
                    <a16:rowId xmlns:a16="http://schemas.microsoft.com/office/drawing/2014/main" val="3179709373"/>
                  </a:ext>
                </a:extLst>
              </a:tr>
              <a:tr h="7339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a-DK" sz="1100" b="0" i="0" noProof="0" dirty="0">
                          <a:solidFill>
                            <a:schemeClr val="tx1"/>
                          </a:solidFill>
                          <a:latin typeface="Avenir Next Medium" panose="020B0503020202020204" pitchFamily="34" charset="0"/>
                        </a:rPr>
                        <a:t>Løbende forbedring</a:t>
                      </a:r>
                      <a:endParaRPr lang="da-DK" sz="1100" b="0" i="0" noProof="0" dirty="0">
                        <a:solidFill>
                          <a:schemeClr val="tx1"/>
                        </a:solidFill>
                        <a:latin typeface="Avenir Next Medium" panose="020B0503020202020204" pitchFamily="34" charset="0"/>
                        <a:cs typeface="Avenir LT Std 35 Light"/>
                      </a:endParaRP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tcPr>
                </a:tc>
                <a:extLst>
                  <a:ext uri="{0D108BD9-81ED-4DB2-BD59-A6C34878D82A}">
                    <a16:rowId xmlns:a16="http://schemas.microsoft.com/office/drawing/2014/main" val="1607853118"/>
                  </a:ext>
                </a:extLst>
              </a:tr>
              <a:tr h="733909">
                <a:tc>
                  <a:txBody>
                    <a:bodyPr/>
                    <a:lstStyle/>
                    <a:p>
                      <a:pPr algn="ctr"/>
                      <a:r>
                        <a:rPr lang="da-DK" sz="1100" b="0" i="0" noProof="0" dirty="0">
                          <a:solidFill>
                            <a:schemeClr val="tx1"/>
                          </a:solidFill>
                          <a:latin typeface="Avenir Next Medium" panose="020B0503020202020204" pitchFamily="34" charset="0"/>
                        </a:rPr>
                        <a:t>Innovation</a:t>
                      </a:r>
                    </a:p>
                  </a:txBody>
                  <a:tcPr anchor="ctr">
                    <a:lnL w="12700" cap="flat" cmpd="sng" algn="ctr">
                      <a:solidFill>
                        <a:schemeClr val="tx1">
                          <a:lumMod val="25000"/>
                          <a:lumOff val="75000"/>
                        </a:schemeClr>
                      </a:solidFill>
                      <a:prstDash val="dash"/>
                      <a:round/>
                      <a:headEnd type="none" w="med" len="med"/>
                      <a:tailEnd type="none" w="med" len="med"/>
                    </a:lnL>
                    <a:lnR w="12700" cap="flat" cmpd="sng" algn="ctr">
                      <a:solidFill>
                        <a:schemeClr val="tx1">
                          <a:lumMod val="25000"/>
                          <a:lumOff val="75000"/>
                        </a:schemeClr>
                      </a:solidFill>
                      <a:prstDash val="dash"/>
                      <a:round/>
                      <a:headEnd type="none" w="med" len="med"/>
                      <a:tailEnd type="none" w="med" len="med"/>
                    </a:lnR>
                    <a:lnT w="12700" cap="flat" cmpd="sng" algn="ctr">
                      <a:solidFill>
                        <a:schemeClr val="tx1">
                          <a:lumMod val="25000"/>
                          <a:lumOff val="75000"/>
                        </a:schemeClr>
                      </a:solidFill>
                      <a:prstDash val="dash"/>
                      <a:round/>
                      <a:headEnd type="none" w="med" len="med"/>
                      <a:tailEnd type="none" w="med" len="med"/>
                    </a:lnT>
                    <a:lnB w="12700" cap="flat" cmpd="sng" algn="ctr">
                      <a:solidFill>
                        <a:schemeClr val="tx1">
                          <a:lumMod val="25000"/>
                          <a:lumOff val="75000"/>
                        </a:schemeClr>
                      </a:solidFill>
                      <a:prstDash val="dash"/>
                      <a:round/>
                      <a:headEnd type="none" w="med" len="med"/>
                      <a:tailEnd type="none" w="med" len="med"/>
                    </a:lnB>
                  </a:tcPr>
                </a:tc>
                <a:extLst>
                  <a:ext uri="{0D108BD9-81ED-4DB2-BD59-A6C34878D82A}">
                    <a16:rowId xmlns:a16="http://schemas.microsoft.com/office/drawing/2014/main" val="2720094188"/>
                  </a:ext>
                </a:extLst>
              </a:tr>
            </a:tbl>
          </a:graphicData>
        </a:graphic>
      </p:graphicFrame>
      <p:sp>
        <p:nvSpPr>
          <p:cNvPr id="17" name="Pil: højre 16">
            <a:extLst>
              <a:ext uri="{FF2B5EF4-FFF2-40B4-BE49-F238E27FC236}">
                <a16:creationId xmlns:a16="http://schemas.microsoft.com/office/drawing/2014/main" id="{FDE6122F-EC67-BC4F-9A77-2FF734970996}"/>
              </a:ext>
            </a:extLst>
          </p:cNvPr>
          <p:cNvSpPr/>
          <p:nvPr/>
        </p:nvSpPr>
        <p:spPr>
          <a:xfrm>
            <a:off x="2561241" y="5543639"/>
            <a:ext cx="208345" cy="139133"/>
          </a:xfrm>
          <a:prstGeom prst="rightArrow">
            <a:avLst>
              <a:gd name="adj1" fmla="val 30157"/>
              <a:gd name="adj2" fmla="val 66014"/>
            </a:avLst>
          </a:prstGeom>
          <a:gradFill flip="none" rotWithShape="1">
            <a:gsLst>
              <a:gs pos="0">
                <a:schemeClr val="bg1">
                  <a:lumMod val="95000"/>
                </a:schemeClr>
              </a:gs>
              <a:gs pos="100000">
                <a:schemeClr val="tx1">
                  <a:lumMod val="25000"/>
                  <a:lumOff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Pil: højre 16">
            <a:extLst>
              <a:ext uri="{FF2B5EF4-FFF2-40B4-BE49-F238E27FC236}">
                <a16:creationId xmlns:a16="http://schemas.microsoft.com/office/drawing/2014/main" id="{2B177319-97B3-8842-9EA5-B87E1619AB53}"/>
              </a:ext>
            </a:extLst>
          </p:cNvPr>
          <p:cNvSpPr/>
          <p:nvPr/>
        </p:nvSpPr>
        <p:spPr>
          <a:xfrm>
            <a:off x="2561241" y="4849371"/>
            <a:ext cx="208345" cy="139133"/>
          </a:xfrm>
          <a:prstGeom prst="rightArrow">
            <a:avLst>
              <a:gd name="adj1" fmla="val 30157"/>
              <a:gd name="adj2" fmla="val 66014"/>
            </a:avLst>
          </a:prstGeom>
          <a:gradFill flip="none" rotWithShape="1">
            <a:gsLst>
              <a:gs pos="0">
                <a:schemeClr val="bg1">
                  <a:lumMod val="95000"/>
                </a:schemeClr>
              </a:gs>
              <a:gs pos="100000">
                <a:schemeClr val="tx1">
                  <a:lumMod val="25000"/>
                  <a:lumOff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Pil: højre 16">
            <a:extLst>
              <a:ext uri="{FF2B5EF4-FFF2-40B4-BE49-F238E27FC236}">
                <a16:creationId xmlns:a16="http://schemas.microsoft.com/office/drawing/2014/main" id="{13B262A4-11E7-7D43-8E89-9EEE48691627}"/>
              </a:ext>
            </a:extLst>
          </p:cNvPr>
          <p:cNvSpPr/>
          <p:nvPr/>
        </p:nvSpPr>
        <p:spPr>
          <a:xfrm>
            <a:off x="2561241" y="4015970"/>
            <a:ext cx="208345" cy="139133"/>
          </a:xfrm>
          <a:prstGeom prst="rightArrow">
            <a:avLst>
              <a:gd name="adj1" fmla="val 30157"/>
              <a:gd name="adj2" fmla="val 66014"/>
            </a:avLst>
          </a:prstGeom>
          <a:gradFill flip="none" rotWithShape="1">
            <a:gsLst>
              <a:gs pos="0">
                <a:schemeClr val="bg1">
                  <a:lumMod val="95000"/>
                </a:schemeClr>
              </a:gs>
              <a:gs pos="100000">
                <a:schemeClr val="tx1">
                  <a:lumMod val="25000"/>
                  <a:lumOff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0" name="Pil: højre 16">
            <a:extLst>
              <a:ext uri="{FF2B5EF4-FFF2-40B4-BE49-F238E27FC236}">
                <a16:creationId xmlns:a16="http://schemas.microsoft.com/office/drawing/2014/main" id="{F21415B2-E0AA-AF46-B199-A85530807B2A}"/>
              </a:ext>
            </a:extLst>
          </p:cNvPr>
          <p:cNvSpPr/>
          <p:nvPr/>
        </p:nvSpPr>
        <p:spPr>
          <a:xfrm>
            <a:off x="2561241" y="3299134"/>
            <a:ext cx="208345" cy="139133"/>
          </a:xfrm>
          <a:prstGeom prst="rightArrow">
            <a:avLst>
              <a:gd name="adj1" fmla="val 30157"/>
              <a:gd name="adj2" fmla="val 66014"/>
            </a:avLst>
          </a:prstGeom>
          <a:gradFill flip="none" rotWithShape="1">
            <a:gsLst>
              <a:gs pos="0">
                <a:schemeClr val="bg1">
                  <a:lumMod val="95000"/>
                </a:schemeClr>
              </a:gs>
              <a:gs pos="100000">
                <a:schemeClr val="tx1">
                  <a:lumMod val="25000"/>
                  <a:lumOff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Pil: højre 16">
            <a:extLst>
              <a:ext uri="{FF2B5EF4-FFF2-40B4-BE49-F238E27FC236}">
                <a16:creationId xmlns:a16="http://schemas.microsoft.com/office/drawing/2014/main" id="{67EB9CEC-B421-3440-AD72-95D1A4F1873D}"/>
              </a:ext>
            </a:extLst>
          </p:cNvPr>
          <p:cNvSpPr/>
          <p:nvPr/>
        </p:nvSpPr>
        <p:spPr>
          <a:xfrm>
            <a:off x="2561241" y="2441990"/>
            <a:ext cx="208345" cy="139133"/>
          </a:xfrm>
          <a:prstGeom prst="rightArrow">
            <a:avLst>
              <a:gd name="adj1" fmla="val 30157"/>
              <a:gd name="adj2" fmla="val 66014"/>
            </a:avLst>
          </a:prstGeom>
          <a:gradFill flip="none" rotWithShape="1">
            <a:gsLst>
              <a:gs pos="0">
                <a:schemeClr val="bg1">
                  <a:lumMod val="95000"/>
                </a:schemeClr>
              </a:gs>
              <a:gs pos="100000">
                <a:schemeClr val="tx1">
                  <a:lumMod val="25000"/>
                  <a:lumOff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071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371EA-F029-D244-86C4-AA0717CDC4CC}"/>
              </a:ext>
            </a:extLst>
          </p:cNvPr>
          <p:cNvSpPr>
            <a:spLocks noGrp="1"/>
          </p:cNvSpPr>
          <p:nvPr>
            <p:ph type="title"/>
          </p:nvPr>
        </p:nvSpPr>
        <p:spPr>
          <a:xfrm>
            <a:off x="352540" y="256655"/>
            <a:ext cx="7182579" cy="1325563"/>
          </a:xfrm>
        </p:spPr>
        <p:txBody>
          <a:bodyPr/>
          <a:lstStyle/>
          <a:p>
            <a:r>
              <a:rPr lang="da-DK" dirty="0"/>
              <a:t>Sammenhæng mellem dimensioner og procesværktøj</a:t>
            </a:r>
          </a:p>
        </p:txBody>
      </p:sp>
      <p:sp>
        <p:nvSpPr>
          <p:cNvPr id="6" name="Pladsholder til diasnummer 3">
            <a:extLst>
              <a:ext uri="{FF2B5EF4-FFF2-40B4-BE49-F238E27FC236}">
                <a16:creationId xmlns:a16="http://schemas.microsoft.com/office/drawing/2014/main" id="{ACDA6A07-1EE4-2349-A122-B0BE824E6E9B}"/>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9</a:t>
            </a:fld>
            <a:endParaRPr lang="da-DK" sz="1000" dirty="0">
              <a:latin typeface="Avenir Next" panose="020B0503020202020204" pitchFamily="34" charset="0"/>
              <a:cs typeface="Avenir LT Std 35 Light"/>
            </a:endParaRPr>
          </a:p>
        </p:txBody>
      </p:sp>
      <p:sp>
        <p:nvSpPr>
          <p:cNvPr id="22" name="Ellipse 21">
            <a:extLst>
              <a:ext uri="{FF2B5EF4-FFF2-40B4-BE49-F238E27FC236}">
                <a16:creationId xmlns:a16="http://schemas.microsoft.com/office/drawing/2014/main" id="{F761D07E-2580-C94B-BA0E-D4CA6D8F239E}"/>
              </a:ext>
            </a:extLst>
          </p:cNvPr>
          <p:cNvSpPr/>
          <p:nvPr/>
        </p:nvSpPr>
        <p:spPr>
          <a:xfrm>
            <a:off x="2225767" y="2670882"/>
            <a:ext cx="1440000" cy="1440000"/>
          </a:xfrm>
          <a:prstGeom prst="ellipse">
            <a:avLst/>
          </a:prstGeom>
          <a:solidFill>
            <a:schemeClr val="accent2">
              <a:alpha val="7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900" b="1" dirty="0">
                <a:solidFill>
                  <a:schemeClr val="tx1"/>
                </a:solidFill>
                <a:latin typeface="Avenir Roman" panose="02000503020000020003" pitchFamily="2" charset="0"/>
              </a:rPr>
              <a:t>SAMARBEJDE</a:t>
            </a:r>
          </a:p>
          <a:p>
            <a:pPr algn="ctr"/>
            <a:endParaRPr lang="da-DK" sz="900" b="1" dirty="0">
              <a:solidFill>
                <a:schemeClr val="tx1"/>
              </a:solidFill>
              <a:latin typeface="Avenir Roman" panose="02000503020000020003" pitchFamily="2" charset="0"/>
            </a:endParaRPr>
          </a:p>
        </p:txBody>
      </p:sp>
      <p:sp>
        <p:nvSpPr>
          <p:cNvPr id="23" name="Ellipse 22">
            <a:extLst>
              <a:ext uri="{FF2B5EF4-FFF2-40B4-BE49-F238E27FC236}">
                <a16:creationId xmlns:a16="http://schemas.microsoft.com/office/drawing/2014/main" id="{93BCC03C-9AA7-6F4F-AE24-5244905648DC}"/>
              </a:ext>
            </a:extLst>
          </p:cNvPr>
          <p:cNvSpPr/>
          <p:nvPr/>
        </p:nvSpPr>
        <p:spPr>
          <a:xfrm>
            <a:off x="5367678" y="2253987"/>
            <a:ext cx="1440000" cy="1440000"/>
          </a:xfrm>
          <a:prstGeom prst="ellipse">
            <a:avLst/>
          </a:prstGeom>
          <a:solidFill>
            <a:schemeClr val="tx1">
              <a:lumMod val="25000"/>
              <a:lumOff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900" b="1" dirty="0">
                <a:solidFill>
                  <a:schemeClr val="tx1"/>
                </a:solidFill>
                <a:latin typeface="Avenir Roman" panose="02000503020000020003" pitchFamily="2" charset="0"/>
              </a:rPr>
              <a:t>LØBENDE FORBEDRING</a:t>
            </a:r>
          </a:p>
        </p:txBody>
      </p:sp>
      <p:sp>
        <p:nvSpPr>
          <p:cNvPr id="24" name="Ellipse 23">
            <a:extLst>
              <a:ext uri="{FF2B5EF4-FFF2-40B4-BE49-F238E27FC236}">
                <a16:creationId xmlns:a16="http://schemas.microsoft.com/office/drawing/2014/main" id="{56AB1337-606A-6A42-B580-F5F67059045B}"/>
              </a:ext>
            </a:extLst>
          </p:cNvPr>
          <p:cNvSpPr/>
          <p:nvPr/>
        </p:nvSpPr>
        <p:spPr>
          <a:xfrm>
            <a:off x="3227490" y="3420434"/>
            <a:ext cx="1440000" cy="1440000"/>
          </a:xfrm>
          <a:prstGeom prst="ellipse">
            <a:avLst/>
          </a:prstGeom>
          <a:solidFill>
            <a:schemeClr val="accent2">
              <a:alpha val="7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900" b="1" dirty="0">
                <a:solidFill>
                  <a:schemeClr val="tx1"/>
                </a:solidFill>
                <a:latin typeface="Avenir Roman" panose="02000503020000020003" pitchFamily="2" charset="0"/>
              </a:rPr>
              <a:t>LEDELSE</a:t>
            </a:r>
          </a:p>
        </p:txBody>
      </p:sp>
      <p:sp>
        <p:nvSpPr>
          <p:cNvPr id="25" name="Ellipse 24">
            <a:extLst>
              <a:ext uri="{FF2B5EF4-FFF2-40B4-BE49-F238E27FC236}">
                <a16:creationId xmlns:a16="http://schemas.microsoft.com/office/drawing/2014/main" id="{BE0B15BD-7D7E-194A-86ED-57454D7C6F3E}"/>
              </a:ext>
            </a:extLst>
          </p:cNvPr>
          <p:cNvSpPr/>
          <p:nvPr/>
        </p:nvSpPr>
        <p:spPr>
          <a:xfrm>
            <a:off x="2101086" y="3916772"/>
            <a:ext cx="1440000" cy="1440000"/>
          </a:xfrm>
          <a:prstGeom prst="ellipse">
            <a:avLst/>
          </a:prstGeom>
          <a:solidFill>
            <a:schemeClr val="accent2">
              <a:alpha val="7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900" b="1" dirty="0">
                <a:solidFill>
                  <a:schemeClr val="tx1"/>
                </a:solidFill>
                <a:latin typeface="Avenir Roman" panose="02000503020000020003" pitchFamily="2" charset="0"/>
              </a:rPr>
              <a:t>STYRING</a:t>
            </a:r>
          </a:p>
        </p:txBody>
      </p:sp>
      <p:sp>
        <p:nvSpPr>
          <p:cNvPr id="26" name="Ellipse 25">
            <a:extLst>
              <a:ext uri="{FF2B5EF4-FFF2-40B4-BE49-F238E27FC236}">
                <a16:creationId xmlns:a16="http://schemas.microsoft.com/office/drawing/2014/main" id="{1BD8BD61-775A-7143-B35F-68CB4735EB43}"/>
              </a:ext>
            </a:extLst>
          </p:cNvPr>
          <p:cNvSpPr/>
          <p:nvPr/>
        </p:nvSpPr>
        <p:spPr>
          <a:xfrm>
            <a:off x="5367678" y="4438712"/>
            <a:ext cx="1440000" cy="1440000"/>
          </a:xfrm>
          <a:prstGeom prst="ellipse">
            <a:avLst/>
          </a:prstGeom>
          <a:solidFill>
            <a:schemeClr val="tx1">
              <a:lumMod val="25000"/>
              <a:lumOff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900" b="1" dirty="0">
                <a:solidFill>
                  <a:schemeClr val="tx1"/>
                </a:solidFill>
                <a:latin typeface="Avenir Roman" panose="02000503020000020003" pitchFamily="2" charset="0"/>
              </a:rPr>
              <a:t>INNOVATION</a:t>
            </a:r>
          </a:p>
        </p:txBody>
      </p:sp>
      <p:sp>
        <p:nvSpPr>
          <p:cNvPr id="27" name="Højre-venstrepil 26">
            <a:extLst>
              <a:ext uri="{FF2B5EF4-FFF2-40B4-BE49-F238E27FC236}">
                <a16:creationId xmlns:a16="http://schemas.microsoft.com/office/drawing/2014/main" id="{24A8F82C-BF6D-DD44-9914-3BEDF4BB1A9B}"/>
              </a:ext>
            </a:extLst>
          </p:cNvPr>
          <p:cNvSpPr/>
          <p:nvPr/>
        </p:nvSpPr>
        <p:spPr>
          <a:xfrm rot="20362514">
            <a:off x="4689395" y="3292562"/>
            <a:ext cx="548640" cy="337969"/>
          </a:xfrm>
          <a:prstGeom prst="leftRightArrow">
            <a:avLst/>
          </a:prstGeom>
          <a:gradFill flip="none" rotWithShape="1">
            <a:gsLst>
              <a:gs pos="0">
                <a:schemeClr val="accent2"/>
              </a:gs>
              <a:gs pos="100000">
                <a:schemeClr val="accent1">
                  <a:tint val="50000"/>
                  <a:shade val="100000"/>
                  <a:satMod val="3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Højre-venstrepil 27">
            <a:extLst>
              <a:ext uri="{FF2B5EF4-FFF2-40B4-BE49-F238E27FC236}">
                <a16:creationId xmlns:a16="http://schemas.microsoft.com/office/drawing/2014/main" id="{4A2C483B-F1B0-024E-AEC5-77E8D0B5FDA2}"/>
              </a:ext>
            </a:extLst>
          </p:cNvPr>
          <p:cNvSpPr/>
          <p:nvPr/>
        </p:nvSpPr>
        <p:spPr>
          <a:xfrm rot="1261139">
            <a:off x="4689395" y="4640952"/>
            <a:ext cx="548640" cy="337969"/>
          </a:xfrm>
          <a:prstGeom prst="leftRightArrow">
            <a:avLst/>
          </a:prstGeom>
          <a:gradFill flip="none" rotWithShape="1">
            <a:gsLst>
              <a:gs pos="0">
                <a:schemeClr val="accent2"/>
              </a:gs>
              <a:gs pos="100000">
                <a:schemeClr val="accent1">
                  <a:tint val="50000"/>
                  <a:shade val="100000"/>
                  <a:satMod val="3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kstfelt 28">
            <a:extLst>
              <a:ext uri="{FF2B5EF4-FFF2-40B4-BE49-F238E27FC236}">
                <a16:creationId xmlns:a16="http://schemas.microsoft.com/office/drawing/2014/main" id="{2601CDAD-F68A-DB4D-A3B4-0B3A86584645}"/>
              </a:ext>
            </a:extLst>
          </p:cNvPr>
          <p:cNvSpPr txBox="1"/>
          <p:nvPr/>
        </p:nvSpPr>
        <p:spPr>
          <a:xfrm>
            <a:off x="598590" y="1999958"/>
            <a:ext cx="2628900" cy="1107996"/>
          </a:xfrm>
          <a:prstGeom prst="rect">
            <a:avLst/>
          </a:prstGeom>
          <a:noFill/>
        </p:spPr>
        <p:txBody>
          <a:bodyPr wrap="square" rtlCol="0">
            <a:spAutoFit/>
          </a:bodyPr>
          <a:lstStyle/>
          <a:p>
            <a:pPr marL="171450" lvl="0" indent="-171450">
              <a:buFont typeface="Arial" panose="020B0604020202020204" pitchFamily="34" charset="0"/>
              <a:buChar char="•"/>
              <a:defRPr/>
            </a:pPr>
            <a:r>
              <a:rPr lang="da-DK" sz="1100" dirty="0">
                <a:latin typeface="Avenir Roman" panose="02000503020000020003" pitchFamily="2" charset="0"/>
              </a:rPr>
              <a:t>Find og forstør </a:t>
            </a:r>
          </a:p>
          <a:p>
            <a:pPr marL="171450" lvl="0" indent="-171450">
              <a:buFont typeface="Arial" panose="020B0604020202020204" pitchFamily="34" charset="0"/>
              <a:buChar char="•"/>
              <a:defRPr/>
            </a:pPr>
            <a:r>
              <a:rPr lang="da-DK" sz="1100" dirty="0">
                <a:latin typeface="Avenir Roman" panose="02000503020000020003" pitchFamily="2" charset="0"/>
              </a:rPr>
              <a:t>Kortlægning af viden og kompetencer</a:t>
            </a:r>
          </a:p>
          <a:p>
            <a:pPr marL="171450" indent="-171450">
              <a:spcAft>
                <a:spcPts val="0"/>
              </a:spcAft>
              <a:buFont typeface="Arial" panose="020B0604020202020204" pitchFamily="34" charset="0"/>
              <a:buChar char="•"/>
            </a:pPr>
            <a:r>
              <a:rPr lang="da-DK" sz="1100" dirty="0">
                <a:latin typeface="Avenir Roman" panose="02000503020000020003" pitchFamily="2" charset="0"/>
              </a:rPr>
              <a:t>Spilleregler</a:t>
            </a:r>
          </a:p>
          <a:p>
            <a:pPr marL="171450" indent="-171450">
              <a:spcAft>
                <a:spcPts val="0"/>
              </a:spcAft>
              <a:buFont typeface="Arial" panose="020B0604020202020204" pitchFamily="34" charset="0"/>
              <a:buChar char="•"/>
            </a:pPr>
            <a:r>
              <a:rPr lang="da-DK" sz="1100" dirty="0">
                <a:latin typeface="Avenir Roman" panose="02000503020000020003" pitchFamily="2" charset="0"/>
              </a:rPr>
              <a:t>Interessentkortlægning</a:t>
            </a:r>
          </a:p>
          <a:p>
            <a:endParaRPr lang="en-GB" sz="1100" dirty="0">
              <a:latin typeface="Avenir Roman" panose="02000503020000020003" pitchFamily="2" charset="0"/>
              <a:cs typeface="Avenir LT Std 35 Light"/>
            </a:endParaRPr>
          </a:p>
        </p:txBody>
      </p:sp>
      <p:sp>
        <p:nvSpPr>
          <p:cNvPr id="30" name="Tekstfelt 29">
            <a:extLst>
              <a:ext uri="{FF2B5EF4-FFF2-40B4-BE49-F238E27FC236}">
                <a16:creationId xmlns:a16="http://schemas.microsoft.com/office/drawing/2014/main" id="{62F49099-512C-6941-BFC9-0F14DE5F1734}"/>
              </a:ext>
            </a:extLst>
          </p:cNvPr>
          <p:cNvSpPr txBox="1"/>
          <p:nvPr/>
        </p:nvSpPr>
        <p:spPr>
          <a:xfrm>
            <a:off x="3633681" y="1999958"/>
            <a:ext cx="1566311" cy="1277273"/>
          </a:xfrm>
          <a:prstGeom prst="rect">
            <a:avLst/>
          </a:prstGeom>
          <a:noFill/>
        </p:spPr>
        <p:txBody>
          <a:bodyPr wrap="square" rtlCol="0">
            <a:spAutoFit/>
          </a:bodyPr>
          <a:lstStyle/>
          <a:p>
            <a:pPr marL="171450" indent="-171450">
              <a:spcAft>
                <a:spcPts val="0"/>
              </a:spcAft>
              <a:buFont typeface="Arial" panose="020B0604020202020204" pitchFamily="34" charset="0"/>
              <a:buChar char="•"/>
            </a:pPr>
            <a:r>
              <a:rPr lang="da-DK" sz="1100" dirty="0">
                <a:latin typeface="Avenir Roman" panose="02000503020000020003" pitchFamily="2" charset="0"/>
              </a:rPr>
              <a:t>Vision og værdier</a:t>
            </a:r>
          </a:p>
          <a:p>
            <a:pPr marL="171450" indent="-171450">
              <a:buFont typeface="Arial" panose="020B0604020202020204" pitchFamily="34" charset="0"/>
              <a:buChar char="•"/>
              <a:defRPr/>
            </a:pPr>
            <a:r>
              <a:rPr lang="da-DK" sz="1100" dirty="0">
                <a:latin typeface="Avenir Next" panose="020B0503020202020204" pitchFamily="34" charset="0"/>
              </a:rPr>
              <a:t>Strategiske målsætninger og delaftaler</a:t>
            </a:r>
          </a:p>
          <a:p>
            <a:pPr marL="171450" lvl="0" indent="-171450">
              <a:buFont typeface="Arial" panose="020B0604020202020204" pitchFamily="34" charset="0"/>
              <a:buChar char="•"/>
              <a:defRPr/>
            </a:pPr>
            <a:r>
              <a:rPr lang="da-DK" sz="1100" dirty="0">
                <a:latin typeface="Avenir Roman" panose="02000503020000020003" pitchFamily="2" charset="0"/>
              </a:rPr>
              <a:t>Årshjul og mødeplan</a:t>
            </a:r>
          </a:p>
          <a:p>
            <a:endParaRPr lang="en-GB" sz="1100" dirty="0">
              <a:latin typeface="Avenir LT Std 35 Light"/>
              <a:cs typeface="Avenir LT Std 35 Light"/>
            </a:endParaRPr>
          </a:p>
        </p:txBody>
      </p:sp>
      <p:sp>
        <p:nvSpPr>
          <p:cNvPr id="31" name="Tekstfelt 30">
            <a:extLst>
              <a:ext uri="{FF2B5EF4-FFF2-40B4-BE49-F238E27FC236}">
                <a16:creationId xmlns:a16="http://schemas.microsoft.com/office/drawing/2014/main" id="{F5BCF220-3D59-9E42-BE2A-9F85853B07B9}"/>
              </a:ext>
            </a:extLst>
          </p:cNvPr>
          <p:cNvSpPr txBox="1"/>
          <p:nvPr/>
        </p:nvSpPr>
        <p:spPr>
          <a:xfrm>
            <a:off x="598590" y="5417630"/>
            <a:ext cx="1646454" cy="938719"/>
          </a:xfrm>
          <a:prstGeom prst="rect">
            <a:avLst/>
          </a:prstGeom>
          <a:noFill/>
        </p:spPr>
        <p:txBody>
          <a:bodyPr wrap="square" rtlCol="0">
            <a:spAutoFit/>
          </a:bodyPr>
          <a:lstStyle/>
          <a:p>
            <a:pPr marL="171450" indent="-171450">
              <a:spcAft>
                <a:spcPts val="0"/>
              </a:spcAft>
              <a:buFont typeface="Arial" panose="020B0604020202020204" pitchFamily="34" charset="0"/>
              <a:buChar char="•"/>
            </a:pPr>
            <a:r>
              <a:rPr lang="da-DK" sz="1100" dirty="0">
                <a:latin typeface="Avenir Roman" panose="02000503020000020003" pitchFamily="2" charset="0"/>
              </a:rPr>
              <a:t>Kerneopgave og kerneydelser</a:t>
            </a:r>
          </a:p>
          <a:p>
            <a:pPr marL="171450" indent="-171450">
              <a:spcAft>
                <a:spcPts val="0"/>
              </a:spcAft>
              <a:buFont typeface="Arial" panose="020B0604020202020204" pitchFamily="34" charset="0"/>
              <a:buChar char="•"/>
            </a:pPr>
            <a:r>
              <a:rPr lang="da-DK" sz="1100" dirty="0">
                <a:latin typeface="Avenir Roman" panose="02000503020000020003" pitchFamily="2" charset="0"/>
              </a:rPr>
              <a:t>Roller og ansvarsområder</a:t>
            </a:r>
          </a:p>
          <a:p>
            <a:endParaRPr lang="en-GB" sz="1100" dirty="0">
              <a:latin typeface="Avenir Roman" panose="02000503020000020003" pitchFamily="2" charset="0"/>
              <a:cs typeface="Avenir LT Std 35 Light"/>
            </a:endParaRPr>
          </a:p>
        </p:txBody>
      </p:sp>
      <p:sp>
        <p:nvSpPr>
          <p:cNvPr id="32" name="Tekstfelt 31">
            <a:extLst>
              <a:ext uri="{FF2B5EF4-FFF2-40B4-BE49-F238E27FC236}">
                <a16:creationId xmlns:a16="http://schemas.microsoft.com/office/drawing/2014/main" id="{893BEDEF-5A38-1548-A27E-05B4684FA5A8}"/>
              </a:ext>
            </a:extLst>
          </p:cNvPr>
          <p:cNvSpPr txBox="1"/>
          <p:nvPr/>
        </p:nvSpPr>
        <p:spPr>
          <a:xfrm>
            <a:off x="6607906" y="5611078"/>
            <a:ext cx="2007516" cy="769441"/>
          </a:xfrm>
          <a:prstGeom prst="rect">
            <a:avLst/>
          </a:prstGeom>
          <a:noFill/>
        </p:spPr>
        <p:txBody>
          <a:bodyPr wrap="square" rtlCol="0">
            <a:spAutoFit/>
          </a:bodyPr>
          <a:lstStyle/>
          <a:p>
            <a:pPr marL="171450" indent="-171450">
              <a:buFont typeface="Arial" panose="020B0604020202020204" pitchFamily="34" charset="0"/>
              <a:buChar char="•"/>
            </a:pPr>
            <a:r>
              <a:rPr lang="da-DK" sz="1100" noProof="1">
                <a:solidFill>
                  <a:srgbClr val="141619"/>
                </a:solidFill>
                <a:latin typeface="Avenir Roman" panose="02000503020000020003" pitchFamily="2" charset="0"/>
                <a:cs typeface="LeituraNews-Italic 2"/>
              </a:rPr>
              <a:t>Strategisk innovationsmodel</a:t>
            </a:r>
          </a:p>
          <a:p>
            <a:pPr marL="171450" indent="-171450">
              <a:buFont typeface="Arial" panose="020B0604020202020204" pitchFamily="34" charset="0"/>
              <a:buChar char="•"/>
            </a:pPr>
            <a:r>
              <a:rPr lang="da-DK" sz="1100" noProof="1">
                <a:solidFill>
                  <a:srgbClr val="141619"/>
                </a:solidFill>
                <a:latin typeface="Avenir Roman" panose="02000503020000020003" pitchFamily="2" charset="0"/>
                <a:cs typeface="LeituraNews-Italic 2"/>
              </a:rPr>
              <a:t>Innovationsspørgsmål</a:t>
            </a:r>
          </a:p>
          <a:p>
            <a:endParaRPr lang="en-GB" sz="1100" dirty="0">
              <a:latin typeface="Avenir LT Std 35 Light"/>
              <a:cs typeface="Avenir LT Std 35 Light"/>
            </a:endParaRPr>
          </a:p>
        </p:txBody>
      </p:sp>
      <p:sp>
        <p:nvSpPr>
          <p:cNvPr id="33" name="Tekstfelt 32">
            <a:extLst>
              <a:ext uri="{FF2B5EF4-FFF2-40B4-BE49-F238E27FC236}">
                <a16:creationId xmlns:a16="http://schemas.microsoft.com/office/drawing/2014/main" id="{367F413C-2433-4346-A07E-0445E0AF5E66}"/>
              </a:ext>
            </a:extLst>
          </p:cNvPr>
          <p:cNvSpPr txBox="1"/>
          <p:nvPr/>
        </p:nvSpPr>
        <p:spPr>
          <a:xfrm>
            <a:off x="6607906" y="1999958"/>
            <a:ext cx="2160172" cy="938719"/>
          </a:xfrm>
          <a:prstGeom prst="rect">
            <a:avLst/>
          </a:prstGeom>
          <a:noFill/>
        </p:spPr>
        <p:txBody>
          <a:bodyPr wrap="square" rtlCol="0">
            <a:spAutoFit/>
          </a:bodyPr>
          <a:lstStyle/>
          <a:p>
            <a:pPr marL="171450" indent="-171450">
              <a:buFont typeface="Arial" panose="020B0604020202020204" pitchFamily="34" charset="0"/>
              <a:buChar char="•"/>
            </a:pPr>
            <a:r>
              <a:rPr lang="da-DK" sz="1100" dirty="0">
                <a:latin typeface="Avenir Roman" panose="02000503020000020003" pitchFamily="2" charset="0"/>
              </a:rPr>
              <a:t>Forandringsteori</a:t>
            </a:r>
          </a:p>
          <a:p>
            <a:pPr marL="171450" indent="-171450">
              <a:buFont typeface="Arial" panose="020B0604020202020204" pitchFamily="34" charset="0"/>
              <a:buChar char="•"/>
            </a:pPr>
            <a:r>
              <a:rPr lang="da-DK" sz="1100" dirty="0">
                <a:latin typeface="Avenir Roman" panose="02000503020000020003" pitchFamily="2" charset="0"/>
              </a:rPr>
              <a:t>Evaluering med fokus på løbende forbedringer</a:t>
            </a:r>
          </a:p>
          <a:p>
            <a:pPr marL="171450" indent="-171450">
              <a:buFont typeface="Arial" panose="020B0604020202020204" pitchFamily="34" charset="0"/>
              <a:buChar char="•"/>
            </a:pPr>
            <a:endParaRPr lang="da-DK" sz="1100" dirty="0">
              <a:latin typeface="Avenir Roman" panose="02000503020000020003" pitchFamily="2" charset="0"/>
            </a:endParaRPr>
          </a:p>
          <a:p>
            <a:endParaRPr lang="en-GB" sz="1100" dirty="0">
              <a:latin typeface="Avenir LT Std 35 Light"/>
              <a:cs typeface="Avenir LT Std 35 Light"/>
            </a:endParaRPr>
          </a:p>
        </p:txBody>
      </p:sp>
    </p:spTree>
    <p:extLst>
      <p:ext uri="{BB962C8B-B14F-4D97-AF65-F5344CB8AC3E}">
        <p14:creationId xmlns:p14="http://schemas.microsoft.com/office/powerpoint/2010/main" val="1695263847"/>
      </p:ext>
    </p:extLst>
  </p:cSld>
  <p:clrMapOvr>
    <a:masterClrMapping/>
  </p:clrMapOvr>
</p:sld>
</file>

<file path=ppt/theme/theme1.xml><?xml version="1.0" encoding="utf-8"?>
<a:theme xmlns:a="http://schemas.openxmlformats.org/drawingml/2006/main" name="Office-tema">
  <a:themeElements>
    <a:clrScheme name="Brugerdefineret 3">
      <a:dk1>
        <a:srgbClr val="141619"/>
      </a:dk1>
      <a:lt1>
        <a:srgbClr val="FFFFFF"/>
      </a:lt1>
      <a:dk2>
        <a:srgbClr val="FFFFFF"/>
      </a:dk2>
      <a:lt2>
        <a:srgbClr val="FFFFFF"/>
      </a:lt2>
      <a:accent1>
        <a:srgbClr val="2B3037"/>
      </a:accent1>
      <a:accent2>
        <a:srgbClr val="FFCF00"/>
      </a:accent2>
      <a:accent3>
        <a:srgbClr val="545D65"/>
      </a:accent3>
      <a:accent4>
        <a:srgbClr val="889199"/>
      </a:accent4>
      <a:accent5>
        <a:srgbClr val="FFE77F"/>
      </a:accent5>
      <a:accent6>
        <a:srgbClr val="B0B6BA"/>
      </a:accent6>
      <a:hlink>
        <a:srgbClr val="141619"/>
      </a:hlink>
      <a:folHlink>
        <a:srgbClr val="1A1A1A"/>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lbudsskabelon" id="{920E0C07-F4F9-6A4B-8A61-A6F49282B61D}" vid="{BBE54B63-99CB-B041-8F98-1EE39C0805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87457EE6FBFCA4394DAB153E64BD71F" ma:contentTypeVersion="10" ma:contentTypeDescription="Opret et nyt dokument." ma:contentTypeScope="" ma:versionID="712ca407395351b4b0be711fff33454d">
  <xsd:schema xmlns:xsd="http://www.w3.org/2001/XMLSchema" xmlns:xs="http://www.w3.org/2001/XMLSchema" xmlns:p="http://schemas.microsoft.com/office/2006/metadata/properties" xmlns:ns2="09808135-ec78-4e01-958c-19416e141670" xmlns:ns3="7f3b9c80-b753-4ee3-b5c8-40e102bf9a6f" targetNamespace="http://schemas.microsoft.com/office/2006/metadata/properties" ma:root="true" ma:fieldsID="4646b33543922fa2f54665c0bf235d14" ns2:_="" ns3:_="">
    <xsd:import namespace="09808135-ec78-4e01-958c-19416e141670"/>
    <xsd:import namespace="7f3b9c80-b753-4ee3-b5c8-40e102bf9a6f"/>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08135-ec78-4e01-958c-19416e141670"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værdi for deling" ma:internalName="SharingHintHash" ma:readOnly="true">
      <xsd:simpleType>
        <xsd:restriction base="dms:Text"/>
      </xsd:simpleType>
    </xsd:element>
    <xsd:element name="SharedWithDetails" ma:index="10" nillable="true" ma:displayName="Delt med detaljer" ma:description="" ma:internalName="SharedWithDetails" ma:readOnly="true">
      <xsd:simpleType>
        <xsd:restriction base="dms:Note">
          <xsd:maxLength value="255"/>
        </xsd:restriction>
      </xsd:simpleType>
    </xsd:element>
    <xsd:element name="LastSharedByUser" ma:index="11" nillable="true" ma:displayName="Sidst delt efter bruger" ma:description="" ma:internalName="LastSharedByUser" ma:readOnly="true">
      <xsd:simpleType>
        <xsd:restriction base="dms:Note">
          <xsd:maxLength value="255"/>
        </xsd:restriction>
      </xsd:simpleType>
    </xsd:element>
    <xsd:element name="LastSharedByTime" ma:index="12" nillable="true" ma:displayName="Sidst delt eft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f3b9c80-b753-4ee3-b5c8-40e102bf9a6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B74F1D-3AC3-4226-8335-E3C2355746E7}">
  <ds:schemaRefs>
    <ds:schemaRef ds:uri="http://schemas.microsoft.com/sharepoint/v3/contenttype/forms"/>
  </ds:schemaRefs>
</ds:datastoreItem>
</file>

<file path=customXml/itemProps2.xml><?xml version="1.0" encoding="utf-8"?>
<ds:datastoreItem xmlns:ds="http://schemas.openxmlformats.org/officeDocument/2006/customXml" ds:itemID="{11E8A56D-EAE8-4056-BED2-43360BB6240D}">
  <ds:schemaRefs>
    <ds:schemaRef ds:uri="7f3b9c80-b753-4ee3-b5c8-40e102bf9a6f"/>
    <ds:schemaRef ds:uri="http://purl.org/dc/terms/"/>
    <ds:schemaRef ds:uri="http://schemas.microsoft.com/office/2006/documentManagement/types"/>
    <ds:schemaRef ds:uri="http://purl.org/dc/elements/1.1/"/>
    <ds:schemaRef ds:uri="09808135-ec78-4e01-958c-19416e141670"/>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03C0E7C-21F8-49D9-9E1D-214889796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808135-ec78-4e01-958c-19416e141670"/>
    <ds:schemaRef ds:uri="7f3b9c80-b753-4ee3-b5c8-40e102bf9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Office-tema</Template>
  <TotalTime>713</TotalTime>
  <Words>1241</Words>
  <Application>Microsoft Office PowerPoint</Application>
  <PresentationFormat>Skærmshow (4:3)</PresentationFormat>
  <Paragraphs>138</Paragraphs>
  <Slides>10</Slides>
  <Notes>0</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10</vt:i4>
      </vt:variant>
    </vt:vector>
  </HeadingPairs>
  <TitlesOfParts>
    <vt:vector size="20" baseType="lpstr">
      <vt:lpstr>Arial</vt:lpstr>
      <vt:lpstr>Avenir LT Std 35 Light</vt:lpstr>
      <vt:lpstr>Avenir Next</vt:lpstr>
      <vt:lpstr>Avenir Next Heavy</vt:lpstr>
      <vt:lpstr>Avenir Next Medium</vt:lpstr>
      <vt:lpstr>Avenir Roman</vt:lpstr>
      <vt:lpstr>Calibri</vt:lpstr>
      <vt:lpstr>Leitura News Roman 4</vt:lpstr>
      <vt:lpstr>Wingdings</vt:lpstr>
      <vt:lpstr>Office-tema</vt:lpstr>
      <vt:lpstr>Entydig ledelse</vt:lpstr>
      <vt:lpstr>Brug af procesværktøjer</vt:lpstr>
      <vt:lpstr>Formål med entydig ledelse</vt:lpstr>
      <vt:lpstr>Styringskæde i entydig ledelse</vt:lpstr>
      <vt:lpstr>Styringskæde i entydig ledelse</vt:lpstr>
      <vt:lpstr>Dimensioner i entydig ledelse</vt:lpstr>
      <vt:lpstr>10 fokusområder for bestyrelsen</vt:lpstr>
      <vt:lpstr>5 dimensioner og 13 procesværktøjer til mere entydig ledelse</vt:lpstr>
      <vt:lpstr>Sammenhæng mellem dimensioner og procesværktøj</vt:lpstr>
      <vt:lpstr>4 film om entydig ledelse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på tilbud</dc:title>
  <dc:creator>Karoline Mia Jessen</dc:creator>
  <cp:lastModifiedBy>louise Aner</cp:lastModifiedBy>
  <cp:revision>46</cp:revision>
  <cp:lastPrinted>2018-12-07T12:59:34Z</cp:lastPrinted>
  <dcterms:created xsi:type="dcterms:W3CDTF">2018-12-10T11:59:39Z</dcterms:created>
  <dcterms:modified xsi:type="dcterms:W3CDTF">2019-02-25T19:03:55Z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0x010100F87457EE6FBFCA4394DAB153E64BD71F</vt:lpwstr>
  </property>
</Properties>
</file>