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6"/>
  </p:notesMasterIdLst>
  <p:sldIdLst>
    <p:sldId id="257" r:id="rId5"/>
    <p:sldId id="260" r:id="rId6"/>
    <p:sldId id="703" r:id="rId7"/>
    <p:sldId id="722" r:id="rId8"/>
    <p:sldId id="709" r:id="rId9"/>
    <p:sldId id="723" r:id="rId10"/>
    <p:sldId id="727" r:id="rId11"/>
    <p:sldId id="711" r:id="rId12"/>
    <p:sldId id="712" r:id="rId13"/>
    <p:sldId id="728" r:id="rId14"/>
    <p:sldId id="72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2C4FF8-8284-F740-B127-3C3DF5615E8D}" v="8" dt="2019-02-19T15:05:41.600"/>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41"/>
    <p:restoredTop sz="94643"/>
  </p:normalViewPr>
  <p:slideViewPr>
    <p:cSldViewPr snapToGrid="0" snapToObjects="1">
      <p:cViewPr varScale="1">
        <p:scale>
          <a:sx n="67" d="100"/>
          <a:sy n="67" d="100"/>
        </p:scale>
        <p:origin x="14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ette Scheibel" userId="S::as@resonans.dk::e048a54e-bf35-49f1-b811-4e6348cc130d" providerId="AD" clId="Web-{0EF17D1A-4AD3-59AD-01B0-A11EE9FA487F}"/>
    <pc:docChg chg="modSld">
      <pc:chgData name="Anne-Mette Scheibel" userId="S::as@resonans.dk::e048a54e-bf35-49f1-b811-4e6348cc130d" providerId="AD" clId="Web-{0EF17D1A-4AD3-59AD-01B0-A11EE9FA487F}" dt="2019-02-20T04:42:05.073" v="279" actId="20577"/>
      <pc:docMkLst>
        <pc:docMk/>
      </pc:docMkLst>
      <pc:sldChg chg="modSp">
        <pc:chgData name="Anne-Mette Scheibel" userId="S::as@resonans.dk::e048a54e-bf35-49f1-b811-4e6348cc130d" providerId="AD" clId="Web-{0EF17D1A-4AD3-59AD-01B0-A11EE9FA487F}" dt="2019-02-20T04:42:05.073" v="279" actId="20577"/>
        <pc:sldMkLst>
          <pc:docMk/>
          <pc:sldMk cId="1503923932" sldId="727"/>
        </pc:sldMkLst>
        <pc:spChg chg="mod">
          <ac:chgData name="Anne-Mette Scheibel" userId="S::as@resonans.dk::e048a54e-bf35-49f1-b811-4e6348cc130d" providerId="AD" clId="Web-{0EF17D1A-4AD3-59AD-01B0-A11EE9FA487F}" dt="2019-02-20T04:42:05.073" v="279" actId="20577"/>
          <ac:spMkLst>
            <pc:docMk/>
            <pc:sldMk cId="1503923932" sldId="727"/>
            <ac:spMk id="38" creationId="{375FA208-E38D-DE43-BC69-012711A6AC70}"/>
          </ac:spMkLst>
        </pc:spChg>
        <pc:spChg chg="mod">
          <ac:chgData name="Anne-Mette Scheibel" userId="S::as@resonans.dk::e048a54e-bf35-49f1-b811-4e6348cc130d" providerId="AD" clId="Web-{0EF17D1A-4AD3-59AD-01B0-A11EE9FA487F}" dt="2019-02-20T04:40:36.121" v="265" actId="20577"/>
          <ac:spMkLst>
            <pc:docMk/>
            <pc:sldMk cId="1503923932" sldId="727"/>
            <ac:spMk id="41" creationId="{75D8B306-B7FB-8C4D-9E6F-5735611725E8}"/>
          </ac:spMkLst>
        </pc:spChg>
      </pc:sldChg>
    </pc:docChg>
  </pc:docChgLst>
  <pc:docChgLst>
    <pc:chgData name="Trine Demant" userId="0e1b30a3-19fc-4e95-94b3-a6dc93f404a1" providerId="ADAL" clId="{BB2C4FF8-8284-F740-B127-3C3DF5615E8D}"/>
    <pc:docChg chg="custSel modSld sldOrd">
      <pc:chgData name="Trine Demant" userId="0e1b30a3-19fc-4e95-94b3-a6dc93f404a1" providerId="ADAL" clId="{BB2C4FF8-8284-F740-B127-3C3DF5615E8D}" dt="2019-02-19T15:05:46.751" v="158" actId="255"/>
      <pc:docMkLst>
        <pc:docMk/>
      </pc:docMkLst>
      <pc:sldChg chg="delSp modSp">
        <pc:chgData name="Trine Demant" userId="0e1b30a3-19fc-4e95-94b3-a6dc93f404a1" providerId="ADAL" clId="{BB2C4FF8-8284-F740-B127-3C3DF5615E8D}" dt="2019-02-19T15:05:46.751" v="158" actId="255"/>
        <pc:sldMkLst>
          <pc:docMk/>
          <pc:sldMk cId="524084236" sldId="257"/>
        </pc:sldMkLst>
        <pc:spChg chg="mod">
          <ac:chgData name="Trine Demant" userId="0e1b30a3-19fc-4e95-94b3-a6dc93f404a1" providerId="ADAL" clId="{BB2C4FF8-8284-F740-B127-3C3DF5615E8D}" dt="2019-02-19T15:05:46.751" v="158" actId="255"/>
          <ac:spMkLst>
            <pc:docMk/>
            <pc:sldMk cId="524084236" sldId="257"/>
            <ac:spMk id="8" creationId="{758B574B-442F-064B-93D1-313D92EF1E78}"/>
          </ac:spMkLst>
        </pc:spChg>
        <pc:picChg chg="del">
          <ac:chgData name="Trine Demant" userId="0e1b30a3-19fc-4e95-94b3-a6dc93f404a1" providerId="ADAL" clId="{BB2C4FF8-8284-F740-B127-3C3DF5615E8D}" dt="2019-02-19T14:46:05.556" v="0" actId="478"/>
          <ac:picMkLst>
            <pc:docMk/>
            <pc:sldMk cId="524084236" sldId="257"/>
            <ac:picMk id="6" creationId="{217A9E0C-1290-B24E-B18F-2AA9900694DA}"/>
          </ac:picMkLst>
        </pc:picChg>
      </pc:sldChg>
      <pc:sldChg chg="delSp modSp">
        <pc:chgData name="Trine Demant" userId="0e1b30a3-19fc-4e95-94b3-a6dc93f404a1" providerId="ADAL" clId="{BB2C4FF8-8284-F740-B127-3C3DF5615E8D}" dt="2019-02-19T14:46:41.004" v="25" actId="20577"/>
        <pc:sldMkLst>
          <pc:docMk/>
          <pc:sldMk cId="1029518836" sldId="260"/>
        </pc:sldMkLst>
        <pc:spChg chg="mod">
          <ac:chgData name="Trine Demant" userId="0e1b30a3-19fc-4e95-94b3-a6dc93f404a1" providerId="ADAL" clId="{BB2C4FF8-8284-F740-B127-3C3DF5615E8D}" dt="2019-02-19T14:46:41.004" v="25" actId="20577"/>
          <ac:spMkLst>
            <pc:docMk/>
            <pc:sldMk cId="1029518836" sldId="260"/>
            <ac:spMk id="2" creationId="{FC739F3B-D98A-2F4B-BBB8-253E58A82BF7}"/>
          </ac:spMkLst>
        </pc:spChg>
        <pc:spChg chg="mod">
          <ac:chgData name="Trine Demant" userId="0e1b30a3-19fc-4e95-94b3-a6dc93f404a1" providerId="ADAL" clId="{BB2C4FF8-8284-F740-B127-3C3DF5615E8D}" dt="2019-02-19T14:46:33.841" v="24" actId="113"/>
          <ac:spMkLst>
            <pc:docMk/>
            <pc:sldMk cId="1029518836" sldId="260"/>
            <ac:spMk id="3" creationId="{959C6A08-27ED-B24C-926E-639253503A90}"/>
          </ac:spMkLst>
        </pc:spChg>
        <pc:picChg chg="del">
          <ac:chgData name="Trine Demant" userId="0e1b30a3-19fc-4e95-94b3-a6dc93f404a1" providerId="ADAL" clId="{BB2C4FF8-8284-F740-B127-3C3DF5615E8D}" dt="2019-02-19T14:46:08.244" v="1" actId="478"/>
          <ac:picMkLst>
            <pc:docMk/>
            <pc:sldMk cId="1029518836" sldId="260"/>
            <ac:picMk id="6" creationId="{236EA3B7-0ACD-9549-BABB-C4F896F16CDC}"/>
          </ac:picMkLst>
        </pc:picChg>
      </pc:sldChg>
      <pc:sldChg chg="delSp">
        <pc:chgData name="Trine Demant" userId="0e1b30a3-19fc-4e95-94b3-a6dc93f404a1" providerId="ADAL" clId="{BB2C4FF8-8284-F740-B127-3C3DF5615E8D}" dt="2019-02-19T14:46:47.520" v="26" actId="478"/>
        <pc:sldMkLst>
          <pc:docMk/>
          <pc:sldMk cId="2591556716" sldId="703"/>
        </pc:sldMkLst>
        <pc:picChg chg="del">
          <ac:chgData name="Trine Demant" userId="0e1b30a3-19fc-4e95-94b3-a6dc93f404a1" providerId="ADAL" clId="{BB2C4FF8-8284-F740-B127-3C3DF5615E8D}" dt="2019-02-19T14:46:47.520" v="26" actId="478"/>
          <ac:picMkLst>
            <pc:docMk/>
            <pc:sldMk cId="2591556716" sldId="703"/>
            <ac:picMk id="6" creationId="{236EA3B7-0ACD-9549-BABB-C4F896F16CDC}"/>
          </ac:picMkLst>
        </pc:picChg>
      </pc:sldChg>
      <pc:sldChg chg="delSp modSp">
        <pc:chgData name="Trine Demant" userId="0e1b30a3-19fc-4e95-94b3-a6dc93f404a1" providerId="ADAL" clId="{BB2C4FF8-8284-F740-B127-3C3DF5615E8D}" dt="2019-02-19T14:47:06.433" v="36" actId="20577"/>
        <pc:sldMkLst>
          <pc:docMk/>
          <pc:sldMk cId="365434729" sldId="709"/>
        </pc:sldMkLst>
        <pc:spChg chg="mod">
          <ac:chgData name="Trine Demant" userId="0e1b30a3-19fc-4e95-94b3-a6dc93f404a1" providerId="ADAL" clId="{BB2C4FF8-8284-F740-B127-3C3DF5615E8D}" dt="2019-02-19T14:47:06.433" v="36" actId="20577"/>
          <ac:spMkLst>
            <pc:docMk/>
            <pc:sldMk cId="365434729" sldId="709"/>
            <ac:spMk id="10" creationId="{5FE14E85-3367-8A42-8CF8-FC0726767281}"/>
          </ac:spMkLst>
        </pc:spChg>
        <pc:picChg chg="del">
          <ac:chgData name="Trine Demant" userId="0e1b30a3-19fc-4e95-94b3-a6dc93f404a1" providerId="ADAL" clId="{BB2C4FF8-8284-F740-B127-3C3DF5615E8D}" dt="2019-02-19T14:46:58.321" v="28" actId="478"/>
          <ac:picMkLst>
            <pc:docMk/>
            <pc:sldMk cId="365434729" sldId="709"/>
            <ac:picMk id="6" creationId="{236EA3B7-0ACD-9549-BABB-C4F896F16CDC}"/>
          </ac:picMkLst>
        </pc:picChg>
      </pc:sldChg>
      <pc:sldChg chg="delSp">
        <pc:chgData name="Trine Demant" userId="0e1b30a3-19fc-4e95-94b3-a6dc93f404a1" providerId="ADAL" clId="{BB2C4FF8-8284-F740-B127-3C3DF5615E8D}" dt="2019-02-19T14:47:14.763" v="37" actId="478"/>
        <pc:sldMkLst>
          <pc:docMk/>
          <pc:sldMk cId="3350876103" sldId="711"/>
        </pc:sldMkLst>
        <pc:picChg chg="del">
          <ac:chgData name="Trine Demant" userId="0e1b30a3-19fc-4e95-94b3-a6dc93f404a1" providerId="ADAL" clId="{BB2C4FF8-8284-F740-B127-3C3DF5615E8D}" dt="2019-02-19T14:47:14.763" v="37" actId="478"/>
          <ac:picMkLst>
            <pc:docMk/>
            <pc:sldMk cId="3350876103" sldId="711"/>
            <ac:picMk id="6" creationId="{236EA3B7-0ACD-9549-BABB-C4F896F16CDC}"/>
          </ac:picMkLst>
        </pc:picChg>
      </pc:sldChg>
      <pc:sldChg chg="delSp">
        <pc:chgData name="Trine Demant" userId="0e1b30a3-19fc-4e95-94b3-a6dc93f404a1" providerId="ADAL" clId="{BB2C4FF8-8284-F740-B127-3C3DF5615E8D}" dt="2019-02-19T14:47:21.406" v="38" actId="478"/>
        <pc:sldMkLst>
          <pc:docMk/>
          <pc:sldMk cId="21928326" sldId="712"/>
        </pc:sldMkLst>
        <pc:picChg chg="del">
          <ac:chgData name="Trine Demant" userId="0e1b30a3-19fc-4e95-94b3-a6dc93f404a1" providerId="ADAL" clId="{BB2C4FF8-8284-F740-B127-3C3DF5615E8D}" dt="2019-02-19T14:47:21.406" v="38" actId="478"/>
          <ac:picMkLst>
            <pc:docMk/>
            <pc:sldMk cId="21928326" sldId="712"/>
            <ac:picMk id="14" creationId="{9B550BBF-EB18-8147-BA9F-4D747305E69D}"/>
          </ac:picMkLst>
        </pc:picChg>
      </pc:sldChg>
      <pc:sldChg chg="delSp">
        <pc:chgData name="Trine Demant" userId="0e1b30a3-19fc-4e95-94b3-a6dc93f404a1" providerId="ADAL" clId="{BB2C4FF8-8284-F740-B127-3C3DF5615E8D}" dt="2019-02-19T14:46:55.085" v="27" actId="478"/>
        <pc:sldMkLst>
          <pc:docMk/>
          <pc:sldMk cId="2358034302" sldId="722"/>
        </pc:sldMkLst>
        <pc:picChg chg="del">
          <ac:chgData name="Trine Demant" userId="0e1b30a3-19fc-4e95-94b3-a6dc93f404a1" providerId="ADAL" clId="{BB2C4FF8-8284-F740-B127-3C3DF5615E8D}" dt="2019-02-19T14:46:55.085" v="27" actId="478"/>
          <ac:picMkLst>
            <pc:docMk/>
            <pc:sldMk cId="2358034302" sldId="722"/>
            <ac:picMk id="7" creationId="{241ABC6C-B428-DD43-9CCC-DC4D022290A3}"/>
          </ac:picMkLst>
        </pc:picChg>
      </pc:sldChg>
      <pc:sldChg chg="addSp delSp modSp ord">
        <pc:chgData name="Trine Demant" userId="0e1b30a3-19fc-4e95-94b3-a6dc93f404a1" providerId="ADAL" clId="{BB2C4FF8-8284-F740-B127-3C3DF5615E8D}" dt="2019-02-19T14:50:17.994" v="132" actId="207"/>
        <pc:sldMkLst>
          <pc:docMk/>
          <pc:sldMk cId="1503923932" sldId="727"/>
        </pc:sldMkLst>
        <pc:spChg chg="del">
          <ac:chgData name="Trine Demant" userId="0e1b30a3-19fc-4e95-94b3-a6dc93f404a1" providerId="ADAL" clId="{BB2C4FF8-8284-F740-B127-3C3DF5615E8D}" dt="2019-02-19T14:48:51.787" v="83" actId="478"/>
          <ac:spMkLst>
            <pc:docMk/>
            <pc:sldMk cId="1503923932" sldId="727"/>
            <ac:spMk id="2" creationId="{FC739F3B-D98A-2F4B-BBB8-253E58A82BF7}"/>
          </ac:spMkLst>
        </pc:spChg>
        <pc:spChg chg="add del mod">
          <ac:chgData name="Trine Demant" userId="0e1b30a3-19fc-4e95-94b3-a6dc93f404a1" providerId="ADAL" clId="{BB2C4FF8-8284-F740-B127-3C3DF5615E8D}" dt="2019-02-19T14:48:59.658" v="86" actId="478"/>
          <ac:spMkLst>
            <pc:docMk/>
            <pc:sldMk cId="1503923932" sldId="727"/>
            <ac:spMk id="4" creationId="{1B44C450-B947-8046-AB3E-6FCD5D291589}"/>
          </ac:spMkLst>
        </pc:spChg>
        <pc:spChg chg="add mod">
          <ac:chgData name="Trine Demant" userId="0e1b30a3-19fc-4e95-94b3-a6dc93f404a1" providerId="ADAL" clId="{BB2C4FF8-8284-F740-B127-3C3DF5615E8D}" dt="2019-02-19T14:50:17.994" v="132" actId="207"/>
          <ac:spMkLst>
            <pc:docMk/>
            <pc:sldMk cId="1503923932" sldId="727"/>
            <ac:spMk id="38" creationId="{375FA208-E38D-DE43-BC69-012711A6AC70}"/>
          </ac:spMkLst>
        </pc:spChg>
        <pc:spChg chg="add del mod">
          <ac:chgData name="Trine Demant" userId="0e1b30a3-19fc-4e95-94b3-a6dc93f404a1" providerId="ADAL" clId="{BB2C4FF8-8284-F740-B127-3C3DF5615E8D}" dt="2019-02-19T14:49:07.345" v="88" actId="478"/>
          <ac:spMkLst>
            <pc:docMk/>
            <pc:sldMk cId="1503923932" sldId="727"/>
            <ac:spMk id="39" creationId="{03AAC83C-6A38-AC43-8376-57B2E729A285}"/>
          </ac:spMkLst>
        </pc:spChg>
        <pc:spChg chg="add mod">
          <ac:chgData name="Trine Demant" userId="0e1b30a3-19fc-4e95-94b3-a6dc93f404a1" providerId="ADAL" clId="{BB2C4FF8-8284-F740-B127-3C3DF5615E8D}" dt="2019-02-19T14:49:22.969" v="124" actId="20577"/>
          <ac:spMkLst>
            <pc:docMk/>
            <pc:sldMk cId="1503923932" sldId="727"/>
            <ac:spMk id="41" creationId="{75D8B306-B7FB-8C4D-9E6F-5735611725E8}"/>
          </ac:spMkLst>
        </pc:spChg>
        <pc:grpChg chg="mod">
          <ac:chgData name="Trine Demant" userId="0e1b30a3-19fc-4e95-94b3-a6dc93f404a1" providerId="ADAL" clId="{BB2C4FF8-8284-F740-B127-3C3DF5615E8D}" dt="2019-02-19T14:47:31.966" v="39" actId="1076"/>
          <ac:grpSpMkLst>
            <pc:docMk/>
            <pc:sldMk cId="1503923932" sldId="727"/>
            <ac:grpSpMk id="37" creationId="{7495E1FD-E781-B64E-94ED-E585A18C423D}"/>
          </ac:grpSpMkLst>
        </pc:grpChg>
        <pc:cxnChg chg="add del mod">
          <ac:chgData name="Trine Demant" userId="0e1b30a3-19fc-4e95-94b3-a6dc93f404a1" providerId="ADAL" clId="{BB2C4FF8-8284-F740-B127-3C3DF5615E8D}" dt="2019-02-19T14:49:07.345" v="88" actId="478"/>
          <ac:cxnSpMkLst>
            <pc:docMk/>
            <pc:sldMk cId="1503923932" sldId="727"/>
            <ac:cxnSpMk id="40" creationId="{9B66C368-F211-A240-9F45-B184E917A494}"/>
          </ac:cxnSpMkLst>
        </pc:cxnChg>
        <pc:cxnChg chg="add">
          <ac:chgData name="Trine Demant" userId="0e1b30a3-19fc-4e95-94b3-a6dc93f404a1" providerId="ADAL" clId="{BB2C4FF8-8284-F740-B127-3C3DF5615E8D}" dt="2019-02-19T14:49:08.188" v="89"/>
          <ac:cxnSpMkLst>
            <pc:docMk/>
            <pc:sldMk cId="1503923932" sldId="727"/>
            <ac:cxnSpMk id="42" creationId="{D33C3CCC-E424-7D4D-833E-D48573E22EA2}"/>
          </ac:cxnSpMkLst>
        </pc:cxnChg>
      </pc:sldChg>
      <pc:sldChg chg="delSp modSp">
        <pc:chgData name="Trine Demant" userId="0e1b30a3-19fc-4e95-94b3-a6dc93f404a1" providerId="ADAL" clId="{BB2C4FF8-8284-F740-B127-3C3DF5615E8D}" dt="2019-02-19T14:51:26.348" v="152" actId="478"/>
        <pc:sldMkLst>
          <pc:docMk/>
          <pc:sldMk cId="1952738647" sldId="728"/>
        </pc:sldMkLst>
        <pc:spChg chg="mod">
          <ac:chgData name="Trine Demant" userId="0e1b30a3-19fc-4e95-94b3-a6dc93f404a1" providerId="ADAL" clId="{BB2C4FF8-8284-F740-B127-3C3DF5615E8D}" dt="2019-02-19T14:51:11.764" v="150" actId="20577"/>
          <ac:spMkLst>
            <pc:docMk/>
            <pc:sldMk cId="1952738647" sldId="728"/>
            <ac:spMk id="10" creationId="{5FE14E85-3367-8A42-8CF8-FC0726767281}"/>
          </ac:spMkLst>
        </pc:spChg>
        <pc:picChg chg="del">
          <ac:chgData name="Trine Demant" userId="0e1b30a3-19fc-4e95-94b3-a6dc93f404a1" providerId="ADAL" clId="{BB2C4FF8-8284-F740-B127-3C3DF5615E8D}" dt="2019-02-19T14:51:26.348" v="152" actId="478"/>
          <ac:picMkLst>
            <pc:docMk/>
            <pc:sldMk cId="1952738647" sldId="728"/>
            <ac:picMk id="6" creationId="{236EA3B7-0ACD-9549-BABB-C4F896F16CDC}"/>
          </ac:picMkLst>
        </pc:picChg>
      </pc:sldChg>
      <pc:sldChg chg="delSp">
        <pc:chgData name="Trine Demant" userId="0e1b30a3-19fc-4e95-94b3-a6dc93f404a1" providerId="ADAL" clId="{BB2C4FF8-8284-F740-B127-3C3DF5615E8D}" dt="2019-02-19T14:51:24.120" v="151" actId="478"/>
        <pc:sldMkLst>
          <pc:docMk/>
          <pc:sldMk cId="1852583427" sldId="729"/>
        </pc:sldMkLst>
        <pc:picChg chg="del">
          <ac:chgData name="Trine Demant" userId="0e1b30a3-19fc-4e95-94b3-a6dc93f404a1" providerId="ADAL" clId="{BB2C4FF8-8284-F740-B127-3C3DF5615E8D}" dt="2019-02-19T14:51:24.120" v="151" actId="478"/>
          <ac:picMkLst>
            <pc:docMk/>
            <pc:sldMk cId="1852583427" sldId="729"/>
            <ac:picMk id="14" creationId="{9B550BBF-EB18-8147-BA9F-4D747305E69D}"/>
          </ac:picMkLst>
        </pc:picChg>
      </pc:sldChg>
    </pc:docChg>
  </pc:docChgLst>
  <pc:docChgLst>
    <pc:chgData name="Anne-Mette Scheibel" userId="e048a54e-bf35-49f1-b811-4e6348cc130d" providerId="ADAL" clId="{5D590DA1-6F99-4544-89AC-5BE18025E85F}"/>
    <pc:docChg chg="modSld">
      <pc:chgData name="Anne-Mette Scheibel" userId="e048a54e-bf35-49f1-b811-4e6348cc130d" providerId="ADAL" clId="{5D590DA1-6F99-4544-89AC-5BE18025E85F}" dt="2019-02-20T04:43:45.595" v="0" actId="20577"/>
      <pc:docMkLst>
        <pc:docMk/>
      </pc:docMkLst>
      <pc:sldChg chg="modSp">
        <pc:chgData name="Anne-Mette Scheibel" userId="e048a54e-bf35-49f1-b811-4e6348cc130d" providerId="ADAL" clId="{5D590DA1-6F99-4544-89AC-5BE18025E85F}" dt="2019-02-20T04:43:45.595" v="0" actId="20577"/>
        <pc:sldMkLst>
          <pc:docMk/>
          <pc:sldMk cId="1503923932" sldId="727"/>
        </pc:sldMkLst>
        <pc:spChg chg="mod">
          <ac:chgData name="Anne-Mette Scheibel" userId="e048a54e-bf35-49f1-b811-4e6348cc130d" providerId="ADAL" clId="{5D590DA1-6F99-4544-89AC-5BE18025E85F}" dt="2019-02-20T04:43:45.595" v="0" actId="20577"/>
          <ac:spMkLst>
            <pc:docMk/>
            <pc:sldMk cId="1503923932" sldId="727"/>
            <ac:spMk id="33" creationId="{AB062B88-4296-6A42-8184-D9EC0B3F9CDE}"/>
          </ac:spMkLst>
        </pc:spChg>
      </pc:sldChg>
    </pc:docChg>
  </pc:docChgLst>
  <pc:docChgLst>
    <pc:chgData name="Anne-Mette Scheibel" userId="S::as@resonans.dk::e048a54e-bf35-49f1-b811-4e6348cc130d" providerId="AD" clId="Web-{471E06E4-F87F-49F1-8EAE-B297610A8D6E}"/>
    <pc:docChg chg="modSld">
      <pc:chgData name="Anne-Mette Scheibel" userId="S::as@resonans.dk::e048a54e-bf35-49f1-b811-4e6348cc130d" providerId="AD" clId="Web-{471E06E4-F87F-49F1-8EAE-B297610A8D6E}" dt="2019-02-20T04:24:46.329" v="27" actId="20577"/>
      <pc:docMkLst>
        <pc:docMk/>
      </pc:docMkLst>
      <pc:sldChg chg="modSp">
        <pc:chgData name="Anne-Mette Scheibel" userId="S::as@resonans.dk::e048a54e-bf35-49f1-b811-4e6348cc130d" providerId="AD" clId="Web-{471E06E4-F87F-49F1-8EAE-B297610A8D6E}" dt="2019-02-20T04:24:46.329" v="27" actId="20577"/>
        <pc:sldMkLst>
          <pc:docMk/>
          <pc:sldMk cId="1503923932" sldId="727"/>
        </pc:sldMkLst>
        <pc:spChg chg="mod">
          <ac:chgData name="Anne-Mette Scheibel" userId="S::as@resonans.dk::e048a54e-bf35-49f1-b811-4e6348cc130d" providerId="AD" clId="Web-{471E06E4-F87F-49F1-8EAE-B297610A8D6E}" dt="2019-02-20T04:24:46.329" v="27" actId="20577"/>
          <ac:spMkLst>
            <pc:docMk/>
            <pc:sldMk cId="1503923932" sldId="727"/>
            <ac:spMk id="38" creationId="{375FA208-E38D-DE43-BC69-012711A6AC7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DC09C7-3A7C-BB41-BDFD-F004F730ECF5}" type="datetimeFigureOut">
              <a:rPr lang="da-DK" smtClean="0"/>
              <a:t>25-02-2019</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a-DK"/>
              <a:t>Rediger teksttypografien i masteren
Andet niveau
Tredje niveau
Fjerde niveau
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097FCA-F993-754B-ADE5-FE22F61DC3B9}" type="slidenum">
              <a:rPr lang="da-DK" smtClean="0"/>
              <a:t>‹nr.›</a:t>
            </a:fld>
            <a:endParaRPr lang="da-DK"/>
          </a:p>
        </p:txBody>
      </p:sp>
    </p:spTree>
    <p:extLst>
      <p:ext uri="{BB962C8B-B14F-4D97-AF65-F5344CB8AC3E}">
        <p14:creationId xmlns:p14="http://schemas.microsoft.com/office/powerpoint/2010/main" val="3447339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lstStyle>
            <a:lvl1pPr algn="ctr">
              <a:defRPr sz="4400" b="1" i="0">
                <a:latin typeface="Avenir Next Heavy" panose="020B0503020202020204" pitchFamily="34" charset="0"/>
              </a:defRPr>
            </a:lvl1pPr>
          </a:lstStyle>
          <a:p>
            <a:r>
              <a:rPr lang="da-DK" dirty="0"/>
              <a:t>Titel på tilbud</a:t>
            </a:r>
            <a:endParaRPr lang="en-US" dirty="0"/>
          </a:p>
        </p:txBody>
      </p:sp>
      <p:sp>
        <p:nvSpPr>
          <p:cNvPr id="3" name="Subtitle 2"/>
          <p:cNvSpPr>
            <a:spLocks noGrp="1"/>
          </p:cNvSpPr>
          <p:nvPr>
            <p:ph type="subTitle" idx="1" hasCustomPrompt="1"/>
          </p:nvPr>
        </p:nvSpPr>
        <p:spPr>
          <a:xfrm>
            <a:off x="1143000" y="4104860"/>
            <a:ext cx="6858000" cy="1152939"/>
          </a:xfrm>
        </p:spPr>
        <p:txBody>
          <a:bodyPr>
            <a:no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Kundens navn – måned år</a:t>
            </a:r>
            <a:endParaRPr lang="en-US" dirty="0"/>
          </a:p>
        </p:txBody>
      </p:sp>
    </p:spTree>
    <p:extLst>
      <p:ext uri="{BB962C8B-B14F-4D97-AF65-F5344CB8AC3E}">
        <p14:creationId xmlns:p14="http://schemas.microsoft.com/office/powerpoint/2010/main" val="246821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2540" y="256655"/>
            <a:ext cx="7886700" cy="1325563"/>
          </a:xfrm>
        </p:spPr>
        <p:txBody>
          <a:bodyPr anchor="b" anchorCtr="0">
            <a:noAutofit/>
          </a:bodyPr>
          <a:lstStyle/>
          <a:p>
            <a:r>
              <a:rPr lang="da-DK" dirty="0"/>
              <a:t>Titel på slide - kort</a:t>
            </a:r>
            <a:endParaRPr lang="en-US" dirty="0"/>
          </a:p>
        </p:txBody>
      </p:sp>
      <p:sp>
        <p:nvSpPr>
          <p:cNvPr id="3" name="Content Placeholder 2"/>
          <p:cNvSpPr>
            <a:spLocks noGrp="1"/>
          </p:cNvSpPr>
          <p:nvPr>
            <p:ph idx="1"/>
          </p:nvPr>
        </p:nvSpPr>
        <p:spPr>
          <a:xfrm>
            <a:off x="352540" y="1818863"/>
            <a:ext cx="3202412" cy="4537488"/>
          </a:xfrm>
        </p:spPr>
        <p:txBody>
          <a:bodyPr anchor="t" anchorCtr="0">
            <a:noAutofit/>
          </a:bodyPr>
          <a:lstStyle>
            <a:lvl1pPr>
              <a:defRPr sz="1100"/>
            </a:lvl1pPr>
          </a:lstStyle>
          <a:p>
            <a:pPr lvl="0"/>
            <a:r>
              <a:rPr lang="da-DK"/>
              <a:t>Rediger teksttypografien i masteren
Andet niveau
Tredje niveau
Fjerde niveau
Femte niveau</a:t>
            </a:r>
            <a:endParaRPr lang="en-US" dirty="0"/>
          </a:p>
        </p:txBody>
      </p:sp>
      <p:sp>
        <p:nvSpPr>
          <p:cNvPr id="7" name="Content Placeholder 2">
            <a:extLst>
              <a:ext uri="{FF2B5EF4-FFF2-40B4-BE49-F238E27FC236}">
                <a16:creationId xmlns:a16="http://schemas.microsoft.com/office/drawing/2014/main" id="{C9F345EC-F218-4E47-9CC6-9E1DA9DEBA70}"/>
              </a:ext>
            </a:extLst>
          </p:cNvPr>
          <p:cNvSpPr>
            <a:spLocks noGrp="1"/>
          </p:cNvSpPr>
          <p:nvPr>
            <p:ph idx="13"/>
          </p:nvPr>
        </p:nvSpPr>
        <p:spPr>
          <a:xfrm>
            <a:off x="3896959" y="1818863"/>
            <a:ext cx="3199925" cy="4537487"/>
          </a:xfrm>
        </p:spPr>
        <p:txBody>
          <a:bodyPr anchor="t" anchorCtr="0">
            <a:noAutofit/>
          </a:bodyPr>
          <a:lstStyle/>
          <a:p>
            <a:pPr lvl="0"/>
            <a:r>
              <a:rPr lang="da-DK"/>
              <a:t>Rediger teksttypografien i masteren
Andet niveau
Tredje niveau
Fjerde niveau
Femte niveau</a:t>
            </a:r>
            <a:endParaRPr lang="en-US" dirty="0"/>
          </a:p>
        </p:txBody>
      </p:sp>
    </p:spTree>
    <p:extLst>
      <p:ext uri="{BB962C8B-B14F-4D97-AF65-F5344CB8AC3E}">
        <p14:creationId xmlns:p14="http://schemas.microsoft.com/office/powerpoint/2010/main" val="31528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099F4-9155-A04E-BDF1-4C422344760B}"/>
              </a:ext>
            </a:extLst>
          </p:cNvPr>
          <p:cNvSpPr>
            <a:spLocks noGrp="1"/>
          </p:cNvSpPr>
          <p:nvPr>
            <p:ph type="title" hasCustomPrompt="1"/>
          </p:nvPr>
        </p:nvSpPr>
        <p:spPr>
          <a:xfrm>
            <a:off x="628650" y="2766218"/>
            <a:ext cx="7886700" cy="1325563"/>
          </a:xfrm>
        </p:spPr>
        <p:txBody>
          <a:bodyPr/>
          <a:lstStyle>
            <a:lvl1pPr algn="ctr">
              <a:defRPr sz="8000"/>
            </a:lvl1pPr>
          </a:lstStyle>
          <a:p>
            <a:r>
              <a:rPr lang="da-DK" dirty="0"/>
              <a:t>Kapitelslide</a:t>
            </a:r>
          </a:p>
        </p:txBody>
      </p:sp>
    </p:spTree>
    <p:extLst>
      <p:ext uri="{BB962C8B-B14F-4D97-AF65-F5344CB8AC3E}">
        <p14:creationId xmlns:p14="http://schemas.microsoft.com/office/powerpoint/2010/main" val="21837644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b" anchorCtr="0">
            <a:noAutofit/>
          </a:bodyPr>
          <a:lstStyle/>
          <a:p>
            <a:r>
              <a:rPr lang="da-DK" dirty="0"/>
              <a:t>Titel på slide - kort</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a-DK" dirty="0"/>
              <a:t>Rediger teksttypografien i masteren
Andet niveau
Tredje niveau
Fjerde niveau</a:t>
            </a:r>
          </a:p>
          <a:p>
            <a:pPr lvl="0"/>
            <a:r>
              <a:rPr lang="da-DK" dirty="0"/>
              <a:t>Femte niveau</a:t>
            </a:r>
            <a:endParaRPr lang="en-US" dirty="0"/>
          </a:p>
        </p:txBody>
      </p:sp>
    </p:spTree>
    <p:extLst>
      <p:ext uri="{BB962C8B-B14F-4D97-AF65-F5344CB8AC3E}">
        <p14:creationId xmlns:p14="http://schemas.microsoft.com/office/powerpoint/2010/main" val="405646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914400" rtl="0" eaLnBrk="1" latinLnBrk="0" hangingPunct="1">
        <a:lnSpc>
          <a:spcPct val="90000"/>
        </a:lnSpc>
        <a:spcBef>
          <a:spcPct val="0"/>
        </a:spcBef>
        <a:buNone/>
        <a:defRPr sz="3200" b="0" i="0" kern="1200">
          <a:solidFill>
            <a:schemeClr val="tx1"/>
          </a:solidFill>
          <a:latin typeface="Leitura News Roman 4" panose="02000503000000020004" pitchFamily="2" charset="77"/>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Avenir Next" panose="020B05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6A35B949-ECA7-BA49-8CF1-864FD03853DB}"/>
              </a:ext>
            </a:extLst>
          </p:cNvPr>
          <p:cNvPicPr>
            <a:picLocks noChangeAspect="1"/>
          </p:cNvPicPr>
          <p:nvPr/>
        </p:nvPicPr>
        <p:blipFill rotWithShape="1">
          <a:blip r:embed="rId2"/>
          <a:srcRect l="5534" r="5534"/>
          <a:stretch/>
        </p:blipFill>
        <p:spPr>
          <a:xfrm>
            <a:off x="-1" y="0"/>
            <a:ext cx="9144001" cy="6858000"/>
          </a:xfrm>
          <a:prstGeom prst="rect">
            <a:avLst/>
          </a:prstGeom>
        </p:spPr>
      </p:pic>
      <p:sp>
        <p:nvSpPr>
          <p:cNvPr id="5" name="Pladsholder til indhold 2">
            <a:extLst>
              <a:ext uri="{FF2B5EF4-FFF2-40B4-BE49-F238E27FC236}">
                <a16:creationId xmlns:a16="http://schemas.microsoft.com/office/drawing/2014/main" id="{1C1A96A0-020D-7149-A1FF-5751A2EDC3E4}"/>
              </a:ext>
            </a:extLst>
          </p:cNvPr>
          <p:cNvSpPr txBox="1">
            <a:spLocks/>
          </p:cNvSpPr>
          <p:nvPr/>
        </p:nvSpPr>
        <p:spPr>
          <a:xfrm>
            <a:off x="-1" y="0"/>
            <a:ext cx="9144001" cy="6858000"/>
          </a:xfrm>
          <a:prstGeom prst="rect">
            <a:avLst/>
          </a:prstGeom>
          <a:solidFill>
            <a:schemeClr val="tx1">
              <a:lumMod val="90000"/>
              <a:lumOff val="10000"/>
              <a:alpha val="84000"/>
            </a:schemeClr>
          </a:solidFill>
        </p:spPr>
        <p:txBody>
          <a:bodyPr vert="horz" lIns="91440" tIns="45720" rIns="91440" bIns="45720" numCol="1" spcCol="576000" rtlCol="0">
            <a:noAutofit/>
          </a:bodyPr>
          <a:lstStyle>
            <a:lvl1pPr marL="0" indent="0" algn="l" defTabSz="457200" rtl="0" eaLnBrk="1" latinLnBrk="0" hangingPunct="1">
              <a:spcBef>
                <a:spcPct val="20000"/>
              </a:spcBef>
              <a:buFont typeface="Wingdings" charset="2"/>
              <a:buNone/>
              <a:defRPr sz="11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Arial" charset="0"/>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lnSpc>
                <a:spcPct val="130000"/>
              </a:lnSpc>
            </a:pPr>
            <a:endParaRPr lang="da-DK" sz="3200" dirty="0">
              <a:solidFill>
                <a:schemeClr val="bg1"/>
              </a:solidFill>
            </a:endParaRPr>
          </a:p>
        </p:txBody>
      </p:sp>
      <p:sp>
        <p:nvSpPr>
          <p:cNvPr id="7" name="Titel 1">
            <a:extLst>
              <a:ext uri="{FF2B5EF4-FFF2-40B4-BE49-F238E27FC236}">
                <a16:creationId xmlns:a16="http://schemas.microsoft.com/office/drawing/2014/main" id="{077838AD-891B-3845-BA59-EB2D68A7EED8}"/>
              </a:ext>
            </a:extLst>
          </p:cNvPr>
          <p:cNvSpPr>
            <a:spLocks noGrp="1"/>
          </p:cNvSpPr>
          <p:nvPr>
            <p:ph type="ctrTitle"/>
          </p:nvPr>
        </p:nvSpPr>
        <p:spPr>
          <a:xfrm>
            <a:off x="685800" y="779774"/>
            <a:ext cx="7772400" cy="2387600"/>
          </a:xfrm>
        </p:spPr>
        <p:txBody>
          <a:bodyPr/>
          <a:lstStyle/>
          <a:p>
            <a:r>
              <a:rPr lang="da-DK" dirty="0">
                <a:solidFill>
                  <a:schemeClr val="bg1"/>
                </a:solidFill>
              </a:rPr>
              <a:t>Entydig ledelse</a:t>
            </a:r>
          </a:p>
        </p:txBody>
      </p:sp>
      <p:sp>
        <p:nvSpPr>
          <p:cNvPr id="8" name="Undertitel 2">
            <a:extLst>
              <a:ext uri="{FF2B5EF4-FFF2-40B4-BE49-F238E27FC236}">
                <a16:creationId xmlns:a16="http://schemas.microsoft.com/office/drawing/2014/main" id="{758B574B-442F-064B-93D1-313D92EF1E78}"/>
              </a:ext>
            </a:extLst>
          </p:cNvPr>
          <p:cNvSpPr>
            <a:spLocks noGrp="1"/>
          </p:cNvSpPr>
          <p:nvPr>
            <p:ph type="subTitle" idx="1"/>
          </p:nvPr>
        </p:nvSpPr>
        <p:spPr>
          <a:xfrm>
            <a:off x="1143000" y="3762271"/>
            <a:ext cx="6858000" cy="1152939"/>
          </a:xfrm>
        </p:spPr>
        <p:txBody>
          <a:bodyPr/>
          <a:lstStyle/>
          <a:p>
            <a:r>
              <a:rPr lang="da-DK" dirty="0">
                <a:solidFill>
                  <a:schemeClr val="bg1"/>
                </a:solidFill>
              </a:rPr>
              <a:t>Procesværktøjskasse og måleredskab til entydig ledelse i boligsociale helhedsplaner.</a:t>
            </a:r>
          </a:p>
          <a:p>
            <a:endParaRPr lang="da-DK" dirty="0">
              <a:solidFill>
                <a:schemeClr val="bg1"/>
              </a:solidFill>
            </a:endParaRPr>
          </a:p>
          <a:p>
            <a:r>
              <a:rPr lang="da-DK" b="1" dirty="0">
                <a:solidFill>
                  <a:schemeClr val="bg1"/>
                </a:solidFill>
              </a:rPr>
              <a:t>SAMARBEJDE</a:t>
            </a:r>
          </a:p>
          <a:p>
            <a:endParaRPr lang="da-DK" b="1" dirty="0">
              <a:solidFill>
                <a:schemeClr val="bg1"/>
              </a:solidFill>
            </a:endParaRPr>
          </a:p>
          <a:p>
            <a:r>
              <a:rPr lang="da-DK" dirty="0">
                <a:solidFill>
                  <a:schemeClr val="bg1"/>
                </a:solidFill>
              </a:rPr>
              <a:t>Udviklet for Landsbyggefonden af</a:t>
            </a:r>
          </a:p>
          <a:p>
            <a:r>
              <a:rPr lang="da-DK" sz="1800" dirty="0" err="1">
                <a:solidFill>
                  <a:schemeClr val="bg1"/>
                </a:solidFill>
              </a:rPr>
              <a:t>Naboskaber.dk</a:t>
            </a:r>
            <a:r>
              <a:rPr lang="da-DK" sz="1800" dirty="0">
                <a:solidFill>
                  <a:schemeClr val="bg1"/>
                </a:solidFill>
              </a:rPr>
              <a:t>, Resonans og RUC</a:t>
            </a:r>
          </a:p>
          <a:p>
            <a:endParaRPr lang="da-DK" b="1" dirty="0">
              <a:solidFill>
                <a:schemeClr val="bg1"/>
              </a:solidFill>
            </a:endParaRPr>
          </a:p>
        </p:txBody>
      </p:sp>
    </p:spTree>
    <p:extLst>
      <p:ext uri="{BB962C8B-B14F-4D97-AF65-F5344CB8AC3E}">
        <p14:creationId xmlns:p14="http://schemas.microsoft.com/office/powerpoint/2010/main" val="524084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830288"/>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403045"/>
            <a:ext cx="5634408" cy="1325563"/>
          </a:xfrm>
        </p:spPr>
        <p:txBody>
          <a:bodyPr/>
          <a:lstStyle/>
          <a:p>
            <a:pPr>
              <a:lnSpc>
                <a:spcPct val="100000"/>
              </a:lnSpc>
            </a:pPr>
            <a:r>
              <a:rPr lang="da-DK" sz="1500" dirty="0"/>
              <a:t>Værktøj:</a:t>
            </a:r>
            <a:br>
              <a:rPr lang="da-DK" dirty="0"/>
            </a:br>
            <a:r>
              <a:rPr lang="da-DK" dirty="0"/>
              <a:t>Kortlægning af interessenter og eksterne aktører</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10</a:t>
            </a:fld>
            <a:endParaRPr lang="da-DK" sz="1000" dirty="0">
              <a:latin typeface="Avenir Next" panose="020B0503020202020204" pitchFamily="34" charset="0"/>
              <a:cs typeface="Avenir LT Std 35 Light"/>
            </a:endParaRPr>
          </a:p>
        </p:txBody>
      </p:sp>
      <p:sp>
        <p:nvSpPr>
          <p:cNvPr id="9" name="Pladsholder til indhold 2">
            <a:extLst>
              <a:ext uri="{FF2B5EF4-FFF2-40B4-BE49-F238E27FC236}">
                <a16:creationId xmlns:a16="http://schemas.microsoft.com/office/drawing/2014/main" id="{A0CE0F88-D915-4D44-BE8E-FED96CC0775B}"/>
              </a:ext>
            </a:extLst>
          </p:cNvPr>
          <p:cNvSpPr txBox="1">
            <a:spLocks/>
          </p:cNvSpPr>
          <p:nvPr/>
        </p:nvSpPr>
        <p:spPr>
          <a:xfrm>
            <a:off x="352542" y="1908572"/>
            <a:ext cx="8395332" cy="81890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dirty="0">
                <a:solidFill>
                  <a:srgbClr val="000000"/>
                </a:solidFill>
                <a:latin typeface="Avenir Next" panose="020B0503020202020204" pitchFamily="34" charset="0"/>
              </a:rPr>
              <a:t>Interessentkortlægning og analyse er en metode til at få fælles overblik over de relevante interessenter og eksterne aktører samt at forholde sig strategisk til deres position og betydning ift. jeres vision. Metoden stammer fra projektledelsesmetodikken. Formålet er at identificere de interessenter, som har en interesse for at lykkes med både helhedsplanen og det by-strategiske for at fastlægge, hvordan de inddrages og håndteres.</a:t>
            </a:r>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7018020" y="3233350"/>
            <a:ext cx="165392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30000"/>
              </a:lnSpc>
              <a:buNone/>
            </a:pPr>
            <a:r>
              <a:rPr lang="da-DK" sz="1100" b="1" dirty="0"/>
              <a:t>Tid</a:t>
            </a:r>
          </a:p>
          <a:p>
            <a:pPr marL="0" indent="0">
              <a:lnSpc>
                <a:spcPct val="130000"/>
              </a:lnSpc>
              <a:buNone/>
            </a:pPr>
            <a:r>
              <a:rPr lang="da-DK" sz="1100" dirty="0"/>
              <a:t>Anbefalet 1. time</a:t>
            </a:r>
          </a:p>
          <a:p>
            <a:pPr marL="0" indent="0">
              <a:lnSpc>
                <a:spcPct val="130000"/>
              </a:lnSpc>
              <a:buNone/>
            </a:pPr>
            <a:r>
              <a:rPr lang="da-DK" sz="1100" b="1" dirty="0"/>
              <a:t>Materialer</a:t>
            </a:r>
          </a:p>
          <a:p>
            <a:pPr marL="0" indent="0">
              <a:lnSpc>
                <a:spcPct val="130000"/>
              </a:lnSpc>
              <a:buNone/>
            </a:pPr>
            <a:r>
              <a:rPr lang="da-DK" sz="1100" dirty="0"/>
              <a:t>Skabelon</a:t>
            </a:r>
          </a:p>
          <a:p>
            <a:pPr marL="0" indent="0">
              <a:lnSpc>
                <a:spcPct val="130000"/>
              </a:lnSpc>
              <a:buNone/>
            </a:pPr>
            <a:r>
              <a:rPr lang="da-DK" sz="1100" dirty="0"/>
              <a:t>Post-</a:t>
            </a:r>
            <a:r>
              <a:rPr lang="da-DK" sz="1100" dirty="0" err="1"/>
              <a:t>it’s</a:t>
            </a:r>
            <a:endParaRPr lang="da-DK" sz="1100" dirty="0"/>
          </a:p>
          <a:p>
            <a:pPr marL="0" indent="0">
              <a:lnSpc>
                <a:spcPct val="130000"/>
              </a:lnSpc>
              <a:buNone/>
            </a:pPr>
            <a:r>
              <a:rPr lang="da-DK" sz="1100" dirty="0"/>
              <a:t>Tuscher</a:t>
            </a:r>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73" y="2950151"/>
            <a:ext cx="6277871" cy="3139321"/>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a:t>
            </a:r>
          </a:p>
          <a:p>
            <a:endParaRPr lang="en-GB" sz="1100" b="1" dirty="0">
              <a:latin typeface="Avenir Next" panose="020B0503020202020204" pitchFamily="34" charset="0"/>
              <a:cs typeface="Avenir LT Std 35 Light"/>
            </a:endParaRPr>
          </a:p>
          <a:p>
            <a:pPr marL="228600" indent="-228600">
              <a:buFont typeface="+mj-lt"/>
              <a:buAutoNum type="arabicPeriod"/>
            </a:pPr>
            <a:r>
              <a:rPr lang="da-DK" sz="1100" b="1" dirty="0">
                <a:solidFill>
                  <a:srgbClr val="000000"/>
                </a:solidFill>
                <a:latin typeface="Avenir Book" panose="02000503020000020003" pitchFamily="2" charset="0"/>
              </a:rPr>
              <a:t>Start med en stille brainstorm</a:t>
            </a:r>
            <a:r>
              <a:rPr lang="da-DK" sz="1100" dirty="0">
                <a:solidFill>
                  <a:srgbClr val="000000"/>
                </a:solidFill>
                <a:latin typeface="Avenir Book" panose="02000503020000020003" pitchFamily="2" charset="0"/>
              </a:rPr>
              <a:t>, hvor I hver især tømmer hovedet for, hvilke interessenter der findes ift. jeres vision og helhedsplan både indenfor og udenfor området – uden at tale sammen. Skriv én interessent pr. post-it.</a:t>
            </a:r>
          </a:p>
          <a:p>
            <a:pPr marL="228600" indent="-228600">
              <a:buFont typeface="+mj-lt"/>
              <a:buAutoNum type="arabicPeriod"/>
            </a:pPr>
            <a:endParaRPr lang="da-DK" sz="1100" dirty="0">
              <a:solidFill>
                <a:srgbClr val="000000"/>
              </a:solidFill>
              <a:latin typeface="Avenir Book" panose="02000503020000020003" pitchFamily="2" charset="0"/>
            </a:endParaRPr>
          </a:p>
          <a:p>
            <a:pPr marL="228600" indent="-228600">
              <a:buFont typeface="+mj-lt"/>
              <a:buAutoNum type="arabicPeriod"/>
            </a:pPr>
            <a:r>
              <a:rPr lang="da-DK" sz="1100" b="1" dirty="0">
                <a:solidFill>
                  <a:srgbClr val="000000"/>
                </a:solidFill>
                <a:latin typeface="Avenir Book" panose="02000503020000020003" pitchFamily="2" charset="0"/>
              </a:rPr>
              <a:t>Del jeres post-</a:t>
            </a:r>
            <a:r>
              <a:rPr lang="da-DK" sz="1100" b="1" dirty="0" err="1">
                <a:solidFill>
                  <a:srgbClr val="000000"/>
                </a:solidFill>
                <a:latin typeface="Avenir Book" panose="02000503020000020003" pitchFamily="2" charset="0"/>
              </a:rPr>
              <a:t>it’s</a:t>
            </a:r>
            <a:r>
              <a:rPr lang="da-DK" sz="1100" b="1" dirty="0">
                <a:solidFill>
                  <a:srgbClr val="000000"/>
                </a:solidFill>
                <a:latin typeface="Avenir Book" panose="02000503020000020003" pitchFamily="2" charset="0"/>
              </a:rPr>
              <a:t> med hinanden og sorter </a:t>
            </a:r>
            <a:r>
              <a:rPr lang="da-DK" sz="1100" dirty="0">
                <a:solidFill>
                  <a:srgbClr val="000000"/>
                </a:solidFill>
                <a:latin typeface="Avenir Book" panose="02000503020000020003" pitchFamily="2" charset="0"/>
              </a:rPr>
              <a:t>gengangere fra, så I kun har én af hver.</a:t>
            </a:r>
          </a:p>
          <a:p>
            <a:pPr marL="228600" indent="-228600">
              <a:buFont typeface="+mj-lt"/>
              <a:buAutoNum type="arabicPeriod"/>
            </a:pPr>
            <a:endParaRPr lang="da-DK" sz="1100" dirty="0">
              <a:solidFill>
                <a:srgbClr val="000000"/>
              </a:solidFill>
              <a:latin typeface="Avenir Book" panose="02000503020000020003" pitchFamily="2" charset="0"/>
            </a:endParaRPr>
          </a:p>
          <a:p>
            <a:pPr marL="228600" indent="-228600">
              <a:buFont typeface="+mj-lt"/>
              <a:buAutoNum type="arabicPeriod"/>
            </a:pPr>
            <a:r>
              <a:rPr lang="da-DK" sz="1100" b="1" dirty="0">
                <a:solidFill>
                  <a:srgbClr val="000000"/>
                </a:solidFill>
                <a:latin typeface="Avenir Book" panose="02000503020000020003" pitchFamily="2" charset="0"/>
              </a:rPr>
              <a:t>Lav et diagram </a:t>
            </a:r>
            <a:r>
              <a:rPr lang="da-DK" sz="1100" dirty="0">
                <a:solidFill>
                  <a:srgbClr val="000000"/>
                </a:solidFill>
                <a:latin typeface="Avenir Book" panose="02000503020000020003" pitchFamily="2" charset="0"/>
              </a:rPr>
              <a:t>på et flipoverpapir eller på væggen med ”positiv/negativ indstilling” på y-aksen og ”passiv/aktiv” på x-aksen eller brug skabelonen  og </a:t>
            </a:r>
            <a:r>
              <a:rPr lang="da-DK" sz="1100" b="1" dirty="0">
                <a:solidFill>
                  <a:srgbClr val="000000"/>
                </a:solidFill>
                <a:latin typeface="Avenir Book" panose="02000503020000020003" pitchFamily="2" charset="0"/>
              </a:rPr>
              <a:t>fordel post-</a:t>
            </a:r>
            <a:r>
              <a:rPr lang="da-DK" sz="1100" b="1" dirty="0" err="1">
                <a:solidFill>
                  <a:srgbClr val="000000"/>
                </a:solidFill>
                <a:latin typeface="Avenir Book" panose="02000503020000020003" pitchFamily="2" charset="0"/>
              </a:rPr>
              <a:t>it’sne</a:t>
            </a:r>
            <a:r>
              <a:rPr lang="da-DK" sz="1100" b="1" dirty="0">
                <a:solidFill>
                  <a:srgbClr val="000000"/>
                </a:solidFill>
                <a:latin typeface="Avenir Book" panose="02000503020000020003" pitchFamily="2" charset="0"/>
              </a:rPr>
              <a:t> med interessenter i diagrammet</a:t>
            </a:r>
            <a:r>
              <a:rPr lang="da-DK" sz="1100" dirty="0">
                <a:solidFill>
                  <a:srgbClr val="000000"/>
                </a:solidFill>
                <a:latin typeface="Avenir Book" panose="02000503020000020003" pitchFamily="2" charset="0"/>
              </a:rPr>
              <a:t>.</a:t>
            </a:r>
          </a:p>
          <a:p>
            <a:pPr marL="228600" indent="-228600">
              <a:buFont typeface="+mj-lt"/>
              <a:buAutoNum type="arabicPeriod"/>
            </a:pPr>
            <a:endParaRPr lang="da-DK" sz="1100" dirty="0">
              <a:solidFill>
                <a:srgbClr val="000000"/>
              </a:solidFill>
              <a:latin typeface="Avenir Book" panose="02000503020000020003" pitchFamily="2" charset="0"/>
            </a:endParaRPr>
          </a:p>
          <a:p>
            <a:pPr marL="228600" indent="-228600">
              <a:buFont typeface="+mj-lt"/>
              <a:buAutoNum type="arabicPeriod"/>
            </a:pPr>
            <a:r>
              <a:rPr lang="da-DK" sz="1100" b="1" dirty="0">
                <a:solidFill>
                  <a:srgbClr val="000000"/>
                </a:solidFill>
                <a:latin typeface="Avenir Book" panose="02000503020000020003" pitchFamily="2" charset="0"/>
              </a:rPr>
              <a:t>Udvælg på baggrund af fordelingen de interessenter</a:t>
            </a:r>
            <a:r>
              <a:rPr lang="da-DK" sz="1100" dirty="0">
                <a:solidFill>
                  <a:srgbClr val="000000"/>
                </a:solidFill>
                <a:latin typeface="Avenir Book" panose="02000503020000020003" pitchFamily="2" charset="0"/>
              </a:rPr>
              <a:t>, der har den største strategiske betydning for den jeres strategiske målsætninger ift. den konkrete tematik, deres mulige faglige bidrag, potentielle opbakning eller mulige konflikter.</a:t>
            </a:r>
          </a:p>
          <a:p>
            <a:pPr marL="228600" indent="-228600">
              <a:buFont typeface="+mj-lt"/>
              <a:buAutoNum type="arabicPeriod"/>
            </a:pPr>
            <a:endParaRPr lang="da-DK" sz="1100" dirty="0">
              <a:latin typeface="Avenir Book" panose="02000503020000020003" pitchFamily="2" charset="0"/>
            </a:endParaRPr>
          </a:p>
          <a:p>
            <a:pPr marL="228600" indent="-228600">
              <a:buFont typeface="+mj-lt"/>
              <a:buAutoNum type="arabicPeriod"/>
            </a:pPr>
            <a:r>
              <a:rPr lang="da-DK" sz="1100" b="1" dirty="0">
                <a:latin typeface="Avenir Book" panose="02000503020000020003" pitchFamily="2" charset="0"/>
              </a:rPr>
              <a:t>Lav en plan for, hvordan I kan samarbejde</a:t>
            </a:r>
            <a:r>
              <a:rPr lang="da-DK" sz="1100" dirty="0">
                <a:latin typeface="Avenir Book" panose="02000503020000020003" pitchFamily="2" charset="0"/>
              </a:rPr>
              <a:t> med hvilke interessenter og eksterne aktører, og hvordan I inddrager dem I jeres vision og målopfyldelse?</a:t>
            </a:r>
          </a:p>
        </p:txBody>
      </p:sp>
      <p:cxnSp>
        <p:nvCxnSpPr>
          <p:cNvPr id="12" name="Lige forbindelse 11">
            <a:extLst>
              <a:ext uri="{FF2B5EF4-FFF2-40B4-BE49-F238E27FC236}">
                <a16:creationId xmlns:a16="http://schemas.microsoft.com/office/drawing/2014/main" id="{0712A7AA-B5EF-8048-A943-33C1ABFD2790}"/>
              </a:ext>
            </a:extLst>
          </p:cNvPr>
          <p:cNvCxnSpPr/>
          <p:nvPr/>
        </p:nvCxnSpPr>
        <p:spPr>
          <a:xfrm>
            <a:off x="6786175" y="3364152"/>
            <a:ext cx="0" cy="291371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52738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887F12FB-F110-E848-8705-5A124344D9D8}"/>
              </a:ext>
            </a:extLst>
          </p:cNvPr>
          <p:cNvSpPr txBox="1">
            <a:spLocks/>
          </p:cNvSpPr>
          <p:nvPr/>
        </p:nvSpPr>
        <p:spPr>
          <a:xfrm>
            <a:off x="1413893" y="256655"/>
            <a:ext cx="7886700" cy="1325563"/>
          </a:xfrm>
          <a:prstGeom prst="rect">
            <a:avLst/>
          </a:prstGeom>
        </p:spPr>
        <p:txBody>
          <a:bodyPr vert="horz" lIns="91440" tIns="45720" rIns="91440" bIns="45720" rtlCol="0" anchor="b" anchorCtr="0">
            <a:noAutofit/>
          </a:bodyPr>
          <a:lstStyle>
            <a:lvl1pPr algn="l" defTabSz="914400" rtl="0" eaLnBrk="1" latinLnBrk="0" hangingPunct="1">
              <a:lnSpc>
                <a:spcPct val="90000"/>
              </a:lnSpc>
              <a:spcBef>
                <a:spcPct val="0"/>
              </a:spcBef>
              <a:buNone/>
              <a:defRPr sz="3200" b="0" i="0" kern="1200">
                <a:solidFill>
                  <a:schemeClr val="tx1"/>
                </a:solidFill>
                <a:latin typeface="Leitura News Roman 4" panose="02000503000000020004" pitchFamily="2" charset="77"/>
                <a:ea typeface="+mj-ea"/>
                <a:cs typeface="+mj-cs"/>
              </a:defRPr>
            </a:lvl1pPr>
          </a:lstStyle>
          <a:p>
            <a:pPr>
              <a:lnSpc>
                <a:spcPct val="120000"/>
              </a:lnSpc>
            </a:pPr>
            <a:r>
              <a:rPr lang="da-DK" sz="1500" dirty="0"/>
              <a:t>Skabelon:</a:t>
            </a:r>
            <a:br>
              <a:rPr lang="da-DK" dirty="0"/>
            </a:br>
            <a:r>
              <a:rPr lang="da-DK" dirty="0"/>
              <a:t>Interessentkortlægning og analyse</a:t>
            </a:r>
          </a:p>
        </p:txBody>
      </p:sp>
      <p:sp>
        <p:nvSpPr>
          <p:cNvPr id="6" name="Ellipse 5">
            <a:extLst>
              <a:ext uri="{FF2B5EF4-FFF2-40B4-BE49-F238E27FC236}">
                <a16:creationId xmlns:a16="http://schemas.microsoft.com/office/drawing/2014/main" id="{14709FFA-CBC3-324D-96D2-A68523E0D8B6}"/>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pic>
        <p:nvPicPr>
          <p:cNvPr id="7" name="Billede 6">
            <a:extLst>
              <a:ext uri="{FF2B5EF4-FFF2-40B4-BE49-F238E27FC236}">
                <a16:creationId xmlns:a16="http://schemas.microsoft.com/office/drawing/2014/main" id="{3099A633-99AC-1D4C-B23E-A7A60AED3225}"/>
              </a:ext>
            </a:extLst>
          </p:cNvPr>
          <p:cNvPicPr>
            <a:picLocks noChangeAspect="1"/>
          </p:cNvPicPr>
          <p:nvPr/>
        </p:nvPicPr>
        <p:blipFill>
          <a:blip r:embed="rId2"/>
          <a:stretch>
            <a:fillRect/>
          </a:stretch>
        </p:blipFill>
        <p:spPr>
          <a:xfrm>
            <a:off x="625047" y="819095"/>
            <a:ext cx="462317" cy="606481"/>
          </a:xfrm>
          <a:prstGeom prst="rect">
            <a:avLst/>
          </a:prstGeom>
        </p:spPr>
      </p:pic>
      <p:sp>
        <p:nvSpPr>
          <p:cNvPr id="11" name="Pladsholder til diasnummer 3">
            <a:extLst>
              <a:ext uri="{FF2B5EF4-FFF2-40B4-BE49-F238E27FC236}">
                <a16:creationId xmlns:a16="http://schemas.microsoft.com/office/drawing/2014/main" id="{D6B25C08-1574-234B-ABE9-88F3246FAE5E}"/>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11</a:t>
            </a:fld>
            <a:endParaRPr lang="da-DK" sz="1000" dirty="0">
              <a:latin typeface="Avenir Next" panose="020B0503020202020204" pitchFamily="34" charset="0"/>
              <a:cs typeface="Avenir LT Std 35 Light"/>
            </a:endParaRPr>
          </a:p>
        </p:txBody>
      </p:sp>
      <p:pic>
        <p:nvPicPr>
          <p:cNvPr id="8" name="Billede 7">
            <a:extLst>
              <a:ext uri="{FF2B5EF4-FFF2-40B4-BE49-F238E27FC236}">
                <a16:creationId xmlns:a16="http://schemas.microsoft.com/office/drawing/2014/main" id="{4E17EA3A-6067-BC40-9D1E-BA97D0B6FFFC}"/>
              </a:ext>
            </a:extLst>
          </p:cNvPr>
          <p:cNvPicPr>
            <a:picLocks noChangeAspect="1"/>
          </p:cNvPicPr>
          <p:nvPr/>
        </p:nvPicPr>
        <p:blipFill>
          <a:blip r:embed="rId3"/>
          <a:stretch>
            <a:fillRect/>
          </a:stretch>
        </p:blipFill>
        <p:spPr>
          <a:xfrm>
            <a:off x="757022" y="2046287"/>
            <a:ext cx="7112000" cy="4127500"/>
          </a:xfrm>
          <a:prstGeom prst="rect">
            <a:avLst/>
          </a:prstGeom>
        </p:spPr>
      </p:pic>
    </p:spTree>
    <p:extLst>
      <p:ext uri="{BB962C8B-B14F-4D97-AF65-F5344CB8AC3E}">
        <p14:creationId xmlns:p14="http://schemas.microsoft.com/office/powerpoint/2010/main" val="185258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p:txBody>
          <a:bodyPr/>
          <a:lstStyle/>
          <a:p>
            <a:r>
              <a:rPr lang="da-DK" dirty="0"/>
              <a:t>Hvordan konsoliderer bestyrelsen det gode samarbejde?</a:t>
            </a:r>
          </a:p>
        </p:txBody>
      </p:sp>
      <p:sp>
        <p:nvSpPr>
          <p:cNvPr id="3" name="Pladsholder til indhold 2">
            <a:extLst>
              <a:ext uri="{FF2B5EF4-FFF2-40B4-BE49-F238E27FC236}">
                <a16:creationId xmlns:a16="http://schemas.microsoft.com/office/drawing/2014/main" id="{959C6A08-27ED-B24C-926E-639253503A90}"/>
              </a:ext>
            </a:extLst>
          </p:cNvPr>
          <p:cNvSpPr>
            <a:spLocks noGrp="1"/>
          </p:cNvSpPr>
          <p:nvPr>
            <p:ph idx="1"/>
          </p:nvPr>
        </p:nvSpPr>
        <p:spPr>
          <a:xfrm>
            <a:off x="352540" y="1818863"/>
            <a:ext cx="3873312" cy="4537488"/>
          </a:xfrm>
        </p:spPr>
        <p:txBody>
          <a:bodyPr/>
          <a:lstStyle/>
          <a:p>
            <a:pPr>
              <a:spcBef>
                <a:spcPts val="0"/>
              </a:spcBef>
            </a:pPr>
            <a:r>
              <a:rPr lang="da-DK" b="1" noProof="1">
                <a:solidFill>
                  <a:srgbClr val="141619"/>
                </a:solidFill>
                <a:cs typeface="LeituraNews-Italic 2"/>
              </a:rPr>
              <a:t>Temaet samarbejde består af følgende procesværktøjer:</a:t>
            </a:r>
          </a:p>
          <a:p>
            <a:pPr>
              <a:spcBef>
                <a:spcPts val="0"/>
              </a:spcBef>
            </a:pPr>
            <a:endParaRPr lang="da-DK" noProof="1">
              <a:solidFill>
                <a:srgbClr val="141619"/>
              </a:solidFill>
            </a:endParaRPr>
          </a:p>
          <a:p>
            <a:pPr marL="171450" indent="-171450">
              <a:spcBef>
                <a:spcPts val="0"/>
              </a:spcBef>
              <a:buFont typeface="Arial" panose="020B0604020202020204" pitchFamily="34" charset="0"/>
              <a:buChar char="•"/>
            </a:pPr>
            <a:r>
              <a:rPr lang="da-DK" dirty="0">
                <a:latin typeface="Avenir Roman" panose="02000503020000020003" pitchFamily="2" charset="0"/>
              </a:rPr>
              <a:t>Find og forstør </a:t>
            </a:r>
          </a:p>
          <a:p>
            <a:pPr marL="171450" indent="-171450">
              <a:spcBef>
                <a:spcPts val="0"/>
              </a:spcBef>
              <a:buFont typeface="Arial" panose="020B0604020202020204" pitchFamily="34" charset="0"/>
              <a:buChar char="•"/>
            </a:pPr>
            <a:r>
              <a:rPr lang="da-DK" dirty="0">
                <a:latin typeface="Avenir Roman" panose="02000503020000020003" pitchFamily="2" charset="0"/>
              </a:rPr>
              <a:t>Kortlægning af viden og kompetencer</a:t>
            </a:r>
          </a:p>
          <a:p>
            <a:pPr marL="171450" indent="-171450">
              <a:spcBef>
                <a:spcPts val="0"/>
              </a:spcBef>
              <a:buFont typeface="Arial" panose="020B0604020202020204" pitchFamily="34" charset="0"/>
              <a:buChar char="•"/>
            </a:pPr>
            <a:r>
              <a:rPr lang="da-DK" dirty="0">
                <a:latin typeface="Avenir Roman" panose="02000503020000020003" pitchFamily="2" charset="0"/>
              </a:rPr>
              <a:t>Spilleregler</a:t>
            </a:r>
          </a:p>
          <a:p>
            <a:pPr marL="171450" indent="-171450">
              <a:spcBef>
                <a:spcPts val="0"/>
              </a:spcBef>
              <a:buFont typeface="Arial" panose="020B0604020202020204" pitchFamily="34" charset="0"/>
              <a:buChar char="•"/>
            </a:pPr>
            <a:r>
              <a:rPr lang="da-DK" noProof="1">
                <a:solidFill>
                  <a:srgbClr val="141619"/>
                </a:solidFill>
                <a:latin typeface="Avenir Roman" panose="02000503020000020003" pitchFamily="2" charset="0"/>
              </a:rPr>
              <a:t>Intressentkortlægning</a:t>
            </a:r>
            <a:endParaRPr lang="da-DK" noProof="1">
              <a:solidFill>
                <a:srgbClr val="141619"/>
              </a:solidFill>
            </a:endParaRPr>
          </a:p>
          <a:p>
            <a:pPr lvl="0">
              <a:spcBef>
                <a:spcPts val="0"/>
              </a:spcBef>
            </a:pPr>
            <a:endParaRPr lang="da-DK" b="1" dirty="0"/>
          </a:p>
          <a:p>
            <a:pPr lvl="0">
              <a:spcBef>
                <a:spcPts val="0"/>
              </a:spcBef>
            </a:pPr>
            <a:r>
              <a:rPr lang="da-DK" b="1" dirty="0"/>
              <a:t>Om samarbejde i bestyrelsesarbejdet</a:t>
            </a:r>
          </a:p>
          <a:p>
            <a:pPr lvl="0">
              <a:spcBef>
                <a:spcPts val="0"/>
              </a:spcBef>
            </a:pPr>
            <a:r>
              <a:rPr lang="da-DK" dirty="0"/>
              <a:t>Som bestyrelse er I en gruppe fagligt kompetente mennesker blandt andet fra kommune og boligforeninger. I er blevet udpeget til at sidde i bestyrelsen og udføre bestyrelsesarbejdet med at sikre den boligsociale indsats. </a:t>
            </a:r>
          </a:p>
          <a:p>
            <a:pPr>
              <a:spcBef>
                <a:spcPts val="0"/>
              </a:spcBef>
            </a:pPr>
            <a:endParaRPr lang="da-DK" dirty="0"/>
          </a:p>
          <a:p>
            <a:pPr>
              <a:spcBef>
                <a:spcPts val="0"/>
              </a:spcBef>
            </a:pPr>
            <a:r>
              <a:rPr lang="da-DK" dirty="0"/>
              <a:t>En velfungerende bestyrelse med fokus på kerneopgaven er en forudsætning for drift og udvikling i den boligsociale indsats. Hvis bestyrelsen ikke fungerer sammen eller ikke har arbejdet på de ”indre linjer”, kan det have konsekvenser for, hvad bestyrelsen kan udføre. Det kan derfor altid betale sig at få  skabt en kultur i bestyrelsen, der sikrer, at bestyrelsen arbejder godt sammen.</a:t>
            </a:r>
          </a:p>
          <a:p>
            <a:pPr lvl="0">
              <a:spcBef>
                <a:spcPts val="0"/>
              </a:spcBef>
            </a:pPr>
            <a:endParaRPr lang="da-DK" dirty="0"/>
          </a:p>
          <a:p>
            <a:pPr lvl="0">
              <a:spcBef>
                <a:spcPts val="0"/>
              </a:spcBef>
            </a:pPr>
            <a:r>
              <a:rPr lang="da-DK" dirty="0"/>
              <a:t>I skal  samarbejde, sætte fælles retning og skabe handling både på bestyrelsesmøderne og mellem bestyrelsesmøderne. Derfor er det vigtigt, at I kender til hinandens kompetencer og får fastsat fælles spilleregler.</a:t>
            </a:r>
          </a:p>
        </p:txBody>
      </p:sp>
      <p:sp>
        <p:nvSpPr>
          <p:cNvPr id="4" name="Pladsholder til indhold 3">
            <a:extLst>
              <a:ext uri="{FF2B5EF4-FFF2-40B4-BE49-F238E27FC236}">
                <a16:creationId xmlns:a16="http://schemas.microsoft.com/office/drawing/2014/main" id="{0E716A6A-AEF6-3141-98E5-4D8ECEC281B6}"/>
              </a:ext>
            </a:extLst>
          </p:cNvPr>
          <p:cNvSpPr>
            <a:spLocks noGrp="1"/>
          </p:cNvSpPr>
          <p:nvPr>
            <p:ph idx="13"/>
          </p:nvPr>
        </p:nvSpPr>
        <p:spPr>
          <a:xfrm>
            <a:off x="4572000" y="1818863"/>
            <a:ext cx="3870304" cy="4537487"/>
          </a:xfrm>
        </p:spPr>
        <p:txBody>
          <a:bodyPr/>
          <a:lstStyle/>
          <a:p>
            <a:pPr>
              <a:spcBef>
                <a:spcPts val="0"/>
              </a:spcBef>
            </a:pPr>
            <a:r>
              <a:rPr lang="da-DK" b="1" dirty="0">
                <a:solidFill>
                  <a:schemeClr val="accent4">
                    <a:lumMod val="25000"/>
                  </a:schemeClr>
                </a:solidFill>
              </a:rPr>
              <a:t>Formål med samarbejdsfokus</a:t>
            </a:r>
          </a:p>
          <a:p>
            <a:pPr marL="171450" indent="-171450">
              <a:buFont typeface="Arial" panose="020B0604020202020204" pitchFamily="34" charset="0"/>
              <a:buChar char="•"/>
            </a:pPr>
            <a:r>
              <a:rPr lang="da-DK" noProof="1">
                <a:solidFill>
                  <a:srgbClr val="141619"/>
                </a:solidFill>
                <a:cs typeface="Avenir LT Std 35 Light"/>
              </a:rPr>
              <a:t>At fokusere i fællesskab på hvad der allerede fungerer godt og kan udvikles yderligere betyrelsesarbejdet</a:t>
            </a:r>
          </a:p>
          <a:p>
            <a:pPr marL="171450" indent="-171450">
              <a:buFont typeface="Arial" panose="020B0604020202020204" pitchFamily="34" charset="0"/>
              <a:buChar char="•"/>
            </a:pPr>
            <a:r>
              <a:rPr lang="da-DK" noProof="1">
                <a:solidFill>
                  <a:srgbClr val="141619"/>
                </a:solidFill>
                <a:cs typeface="Avenir LT Std 35 Light"/>
              </a:rPr>
              <a:t>At bestyrelsensmedlemmerne lærer hinanden bedre at kende, gennem indblik i hinandens viden og kompetencer</a:t>
            </a:r>
          </a:p>
          <a:p>
            <a:pPr marL="171450" indent="-171450">
              <a:buFont typeface="Arial" panose="020B0604020202020204" pitchFamily="34" charset="0"/>
              <a:buChar char="•"/>
            </a:pPr>
            <a:r>
              <a:rPr lang="da-DK" noProof="1">
                <a:solidFill>
                  <a:srgbClr val="141619"/>
                </a:solidFill>
                <a:cs typeface="Avenir LT Std 35 Light"/>
              </a:rPr>
              <a:t>At skabe fælles afsæt og rammer for samarbejdskulturen i bestyrelsen </a:t>
            </a:r>
            <a:endParaRPr lang="da-DK" dirty="0">
              <a:solidFill>
                <a:schemeClr val="accent4">
                  <a:lumMod val="25000"/>
                </a:schemeClr>
              </a:solidFill>
            </a:endParaRPr>
          </a:p>
          <a:p>
            <a:pPr marL="171450" indent="-171450">
              <a:spcBef>
                <a:spcPts val="0"/>
              </a:spcBef>
              <a:buFont typeface="Arial" charset="0"/>
              <a:buChar char="•"/>
            </a:pPr>
            <a:endParaRPr lang="da-DK" dirty="0">
              <a:solidFill>
                <a:schemeClr val="accent4">
                  <a:lumMod val="25000"/>
                </a:schemeClr>
              </a:solidFill>
            </a:endParaRPr>
          </a:p>
          <a:p>
            <a:pPr>
              <a:lnSpc>
                <a:spcPct val="130000"/>
              </a:lnSpc>
              <a:spcBef>
                <a:spcPts val="0"/>
              </a:spcBef>
            </a:pPr>
            <a:r>
              <a:rPr lang="da-DK" b="1" noProof="1">
                <a:solidFill>
                  <a:srgbClr val="141619"/>
                </a:solidFill>
                <a:cs typeface="LeituraNews-Italic 2"/>
              </a:rPr>
              <a:t>Gode råd og opmærksomhedpunkter</a:t>
            </a:r>
          </a:p>
          <a:p>
            <a:pPr marL="171450" indent="-171450">
              <a:buFont typeface="Arial" panose="020B0604020202020204" pitchFamily="34" charset="0"/>
              <a:buChar char="•"/>
            </a:pPr>
            <a:r>
              <a:rPr lang="da-DK" noProof="1">
                <a:solidFill>
                  <a:srgbClr val="141619"/>
                </a:solidFill>
                <a:cs typeface="LeituraNews-Italic 2"/>
              </a:rPr>
              <a:t>Vær åben om hianandens styrker og faldgrupper</a:t>
            </a:r>
          </a:p>
          <a:p>
            <a:pPr marL="171450" indent="-171450">
              <a:buFont typeface="Arial" panose="020B0604020202020204" pitchFamily="34" charset="0"/>
              <a:buChar char="•"/>
            </a:pPr>
            <a:r>
              <a:rPr lang="da-DK" noProof="1">
                <a:solidFill>
                  <a:srgbClr val="141619"/>
                </a:solidFill>
                <a:cs typeface="LeituraNews-Italic 2"/>
              </a:rPr>
              <a:t>Vær opmærksom på synergier på tværs af kompetencer og erfaringsgrundlag</a:t>
            </a:r>
          </a:p>
          <a:p>
            <a:pPr marL="171450" indent="-171450">
              <a:buFont typeface="Arial" panose="020B0604020202020204" pitchFamily="34" charset="0"/>
              <a:buChar char="•"/>
            </a:pPr>
            <a:r>
              <a:rPr lang="da-DK" noProof="1">
                <a:solidFill>
                  <a:srgbClr val="141619"/>
                </a:solidFill>
                <a:cs typeface="LeituraNews-Italic 2"/>
              </a:rPr>
              <a:t>Brug tid på forventningsafstemning med hinanden om mødedeciplin og forberedelse</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2</a:t>
            </a:fld>
            <a:endParaRPr lang="da-DK" sz="1000" dirty="0">
              <a:latin typeface="Avenir Next" panose="020B0503020202020204" pitchFamily="34" charset="0"/>
              <a:cs typeface="Avenir LT Std 35 Light"/>
            </a:endParaRPr>
          </a:p>
        </p:txBody>
      </p:sp>
    </p:spTree>
    <p:extLst>
      <p:ext uri="{BB962C8B-B14F-4D97-AF65-F5344CB8AC3E}">
        <p14:creationId xmlns:p14="http://schemas.microsoft.com/office/powerpoint/2010/main" val="102951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830288"/>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409641"/>
            <a:ext cx="5498978" cy="1325563"/>
          </a:xfrm>
        </p:spPr>
        <p:txBody>
          <a:bodyPr/>
          <a:lstStyle/>
          <a:p>
            <a:pPr>
              <a:lnSpc>
                <a:spcPct val="100000"/>
              </a:lnSpc>
            </a:pPr>
            <a:r>
              <a:rPr lang="da-DK" sz="1500" dirty="0"/>
              <a:t>Værktøj:</a:t>
            </a:r>
            <a:br>
              <a:rPr lang="da-DK" dirty="0"/>
            </a:br>
            <a:r>
              <a:rPr lang="da-DK" dirty="0"/>
              <a:t>Find og forstør bestyrelsens interne samarbejde</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3</a:t>
            </a:fld>
            <a:endParaRPr lang="da-DK" sz="1000" dirty="0">
              <a:latin typeface="Avenir Next" panose="020B0503020202020204" pitchFamily="34" charset="0"/>
              <a:cs typeface="Avenir LT Std 35 Light"/>
            </a:endParaRPr>
          </a:p>
        </p:txBody>
      </p:sp>
      <p:sp>
        <p:nvSpPr>
          <p:cNvPr id="9" name="Pladsholder til indhold 2">
            <a:extLst>
              <a:ext uri="{FF2B5EF4-FFF2-40B4-BE49-F238E27FC236}">
                <a16:creationId xmlns:a16="http://schemas.microsoft.com/office/drawing/2014/main" id="{A0CE0F88-D915-4D44-BE8E-FED96CC0775B}"/>
              </a:ext>
            </a:extLst>
          </p:cNvPr>
          <p:cNvSpPr txBox="1">
            <a:spLocks/>
          </p:cNvSpPr>
          <p:nvPr/>
        </p:nvSpPr>
        <p:spPr>
          <a:xfrm>
            <a:off x="352540" y="1938716"/>
            <a:ext cx="8395332" cy="1391113"/>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30000"/>
              </a:lnSpc>
              <a:buNone/>
            </a:pPr>
            <a:r>
              <a:rPr lang="da-DK" sz="1100" b="1" dirty="0">
                <a:latin typeface="Avenir Next" panose="020B0503020202020204" pitchFamily="34" charset="0"/>
              </a:rPr>
              <a:t>Sæt fokus på jeres vision for området</a:t>
            </a:r>
          </a:p>
          <a:p>
            <a:pPr marL="0" indent="0">
              <a:buNone/>
            </a:pPr>
            <a:r>
              <a:rPr lang="da-DK" sz="1100" dirty="0">
                <a:latin typeface="Avenir Next" panose="020B0503020202020204" pitchFamily="34" charset="0"/>
              </a:rPr>
              <a:t>Formålet med at arbejde med </a:t>
            </a:r>
            <a:r>
              <a:rPr lang="da-DK" sz="1100" i="1" dirty="0">
                <a:latin typeface="Avenir Next" panose="020B0503020202020204" pitchFamily="34" charset="0"/>
              </a:rPr>
              <a:t>find og forstør- værktøjet </a:t>
            </a:r>
            <a:r>
              <a:rPr lang="da-DK" sz="1100" dirty="0">
                <a:latin typeface="Avenir Next" panose="020B0503020202020204" pitchFamily="34" charset="0"/>
              </a:rPr>
              <a:t>er at få sat</a:t>
            </a:r>
            <a:r>
              <a:rPr lang="da-DK" sz="1100" i="1" dirty="0">
                <a:latin typeface="Avenir Next" panose="020B0503020202020204" pitchFamily="34" charset="0"/>
              </a:rPr>
              <a:t> </a:t>
            </a:r>
            <a:r>
              <a:rPr lang="da-DK" sz="1100" dirty="0">
                <a:latin typeface="Avenir Next" panose="020B0503020202020204" pitchFamily="34" charset="0"/>
              </a:rPr>
              <a:t>fokus på det, der allerede virker godt i jeres samarbejde som bestyrelse. Og ud fra et styrkebaseret fokus starte en dialog om, hvad I med fordel kan udvikle videre på. Dermed hvad det er, I skal sætte fokus på for at jeres samarbejde som bestyrelse bliver konstruktivt og målrettet. At finde og forstørre handler om at finde noget, der i forvejen virker godt. Ikke nødvendigvis hele tiden, det kan være, at det kun er glimt eller i særlige situationer. </a:t>
            </a:r>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5943551" y="3233350"/>
            <a:ext cx="272839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t>Tid</a:t>
            </a:r>
          </a:p>
          <a:p>
            <a:pPr marL="0" indent="0">
              <a:buNone/>
            </a:pPr>
            <a:r>
              <a:rPr lang="da-DK" sz="1100" dirty="0"/>
              <a:t>Anbefalet 30 minutter</a:t>
            </a:r>
          </a:p>
          <a:p>
            <a:pPr marL="0" indent="0">
              <a:buNone/>
            </a:pPr>
            <a:endParaRPr lang="da-DK" sz="1100" dirty="0"/>
          </a:p>
          <a:p>
            <a:pPr marL="0" indent="0">
              <a:buNone/>
            </a:pPr>
            <a:r>
              <a:rPr lang="da-DK" sz="1100" b="1" dirty="0"/>
              <a:t>Materialer</a:t>
            </a:r>
          </a:p>
          <a:p>
            <a:pPr marL="0" indent="0">
              <a:buNone/>
            </a:pPr>
            <a:r>
              <a:rPr lang="da-DK" sz="1100" dirty="0"/>
              <a:t>Skabelon</a:t>
            </a:r>
          </a:p>
          <a:p>
            <a:pPr marL="0" indent="0">
              <a:buNone/>
            </a:pPr>
            <a:r>
              <a:rPr lang="da-DK" sz="1100" dirty="0"/>
              <a:t>Post-</a:t>
            </a:r>
            <a:r>
              <a:rPr lang="da-DK" sz="1100" dirty="0" err="1"/>
              <a:t>it’s</a:t>
            </a:r>
            <a:endParaRPr lang="da-DK" sz="1100" dirty="0"/>
          </a:p>
          <a:p>
            <a:pPr marL="0" indent="0">
              <a:buNone/>
            </a:pPr>
            <a:r>
              <a:rPr lang="da-DK" sz="1100" dirty="0"/>
              <a:t>Tuscher</a:t>
            </a:r>
          </a:p>
          <a:p>
            <a:pPr marL="0" indent="0">
              <a:buNone/>
            </a:pPr>
            <a:endParaRPr lang="da-DK" sz="1100" b="1" dirty="0"/>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67" y="3217029"/>
            <a:ext cx="5178167" cy="2970044"/>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a:t>
            </a:r>
          </a:p>
          <a:p>
            <a:endParaRPr lang="da-DK" sz="1100" b="1" dirty="0">
              <a:latin typeface="Avenir Next" panose="020B0503020202020204" pitchFamily="34" charset="0"/>
              <a:cs typeface="Avenir LT Std 35 Light"/>
            </a:endParaRPr>
          </a:p>
          <a:p>
            <a:pPr marL="228600" indent="-228600">
              <a:buAutoNum type="arabicPeriod"/>
            </a:pPr>
            <a:r>
              <a:rPr lang="da-DK" sz="1100" b="1" dirty="0">
                <a:solidFill>
                  <a:schemeClr val="accent4">
                    <a:lumMod val="25000"/>
                  </a:schemeClr>
                </a:solidFill>
                <a:latin typeface="Avenir Next" panose="020B0503020202020204" pitchFamily="34" charset="0"/>
              </a:rPr>
              <a:t>Print </a:t>
            </a:r>
            <a:r>
              <a:rPr lang="da-DK" sz="1100" dirty="0">
                <a:solidFill>
                  <a:schemeClr val="accent4">
                    <a:lumMod val="25000"/>
                  </a:schemeClr>
                </a:solidFill>
                <a:latin typeface="Avenir Next" panose="020B0503020202020204" pitchFamily="34" charset="0"/>
              </a:rPr>
              <a:t>skabelonen ud i A3 og læg den mellem jer</a:t>
            </a:r>
          </a:p>
          <a:p>
            <a:pPr marL="228600" indent="-228600">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Brug </a:t>
            </a:r>
            <a:r>
              <a:rPr lang="da-DK" sz="1100" dirty="0">
                <a:solidFill>
                  <a:schemeClr val="accent4">
                    <a:lumMod val="25000"/>
                  </a:schemeClr>
                </a:solidFill>
                <a:latin typeface="Avenir Next" panose="020B0503020202020204" pitchFamily="34" charset="0"/>
              </a:rPr>
              <a:t>10 min. hver især på at skrive på post-</a:t>
            </a:r>
            <a:r>
              <a:rPr lang="da-DK" sz="1100" dirty="0" err="1">
                <a:solidFill>
                  <a:schemeClr val="accent4">
                    <a:lumMod val="25000"/>
                  </a:schemeClr>
                </a:solidFill>
                <a:latin typeface="Avenir Next" panose="020B0503020202020204" pitchFamily="34" charset="0"/>
              </a:rPr>
              <a:t>it’s</a:t>
            </a:r>
            <a:r>
              <a:rPr lang="da-DK" sz="1100" dirty="0">
                <a:solidFill>
                  <a:schemeClr val="accent4">
                    <a:lumMod val="25000"/>
                  </a:schemeClr>
                </a:solidFill>
                <a:latin typeface="Avenir Next" panose="020B0503020202020204" pitchFamily="34" charset="0"/>
              </a:rPr>
              <a:t>, hvad I har oplevet, der virker godt i jeres bestyrelsesarbejde. Det kan være både stort og småt. Socialt og fagligt:</a:t>
            </a:r>
          </a:p>
          <a:p>
            <a:pPr marL="685800" lvl="1" indent="-228600">
              <a:buFont typeface="Arial" panose="020B0604020202020204" pitchFamily="34" charset="0"/>
              <a:buChar char="•"/>
            </a:pPr>
            <a:r>
              <a:rPr lang="da-DK" sz="1100" dirty="0">
                <a:solidFill>
                  <a:schemeClr val="accent4">
                    <a:lumMod val="25000"/>
                  </a:schemeClr>
                </a:solidFill>
                <a:latin typeface="Avenir Next" panose="020B0503020202020204" pitchFamily="34" charset="0"/>
              </a:rPr>
              <a:t>Hvornår er det i spil?</a:t>
            </a:r>
          </a:p>
          <a:p>
            <a:pPr marL="685800" lvl="1" indent="-228600">
              <a:buFont typeface="Arial" panose="020B0604020202020204" pitchFamily="34" charset="0"/>
              <a:buChar char="•"/>
            </a:pPr>
            <a:r>
              <a:rPr lang="da-DK" sz="1100" dirty="0">
                <a:solidFill>
                  <a:schemeClr val="accent4">
                    <a:lumMod val="25000"/>
                  </a:schemeClr>
                </a:solidFill>
                <a:latin typeface="Avenir Next" panose="020B0503020202020204" pitchFamily="34" charset="0"/>
              </a:rPr>
              <a:t>Hvad sker der, når det er i spil?</a:t>
            </a:r>
          </a:p>
          <a:p>
            <a:pPr marL="685800" lvl="1" indent="-228600">
              <a:buFont typeface="Arial" panose="020B0604020202020204" pitchFamily="34" charset="0"/>
              <a:buChar char="•"/>
            </a:pPr>
            <a:r>
              <a:rPr lang="da-DK" sz="1100" dirty="0">
                <a:solidFill>
                  <a:schemeClr val="accent4">
                    <a:lumMod val="25000"/>
                  </a:schemeClr>
                </a:solidFill>
                <a:latin typeface="Avenir Next" panose="020B0503020202020204" pitchFamily="34" charset="0"/>
              </a:rPr>
              <a:t>Hvem sætter det i spil?</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Sæt </a:t>
            </a:r>
            <a:r>
              <a:rPr lang="da-DK" sz="1100" dirty="0">
                <a:solidFill>
                  <a:schemeClr val="accent4">
                    <a:lumMod val="25000"/>
                  </a:schemeClr>
                </a:solidFill>
                <a:latin typeface="Avenir Next" panose="020B0503020202020204" pitchFamily="34" charset="0"/>
              </a:rPr>
              <a:t>herefter jeres post-</a:t>
            </a:r>
            <a:r>
              <a:rPr lang="da-DK" sz="1100" dirty="0" err="1">
                <a:solidFill>
                  <a:schemeClr val="accent4">
                    <a:lumMod val="25000"/>
                  </a:schemeClr>
                </a:solidFill>
                <a:latin typeface="Avenir Next" panose="020B0503020202020204" pitchFamily="34" charset="0"/>
              </a:rPr>
              <a:t>it’s</a:t>
            </a:r>
            <a:r>
              <a:rPr lang="da-DK" sz="1100" dirty="0">
                <a:solidFill>
                  <a:schemeClr val="accent4">
                    <a:lumMod val="25000"/>
                  </a:schemeClr>
                </a:solidFill>
                <a:latin typeface="Avenir Next" panose="020B0503020202020204" pitchFamily="34" charset="0"/>
              </a:rPr>
              <a:t> på skabelonen og tag en runde, hvor I drøfter, forklarer og evt. tilføjer pointer til hinandens input. </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Drøft</a:t>
            </a:r>
            <a:r>
              <a:rPr lang="da-DK" sz="1100" dirty="0">
                <a:solidFill>
                  <a:schemeClr val="accent4">
                    <a:lumMod val="25000"/>
                  </a:schemeClr>
                </a:solidFill>
                <a:latin typeface="Avenir Next" panose="020B0503020202020204" pitchFamily="34" charset="0"/>
              </a:rPr>
              <a:t>, hvad og hvordan I kan forstørre og udvikle det, der allerede fungerer godt og dermed, hvad I gerne vil have fokus på ift. jeres samarbejde. Skriv det hele på skabelonen.</a:t>
            </a:r>
            <a:endParaRPr lang="da-DK" sz="1100" dirty="0">
              <a:latin typeface="Avenir Roman" panose="02000503020000020003" pitchFamily="2" charset="0"/>
            </a:endParaRPr>
          </a:p>
        </p:txBody>
      </p:sp>
      <p:cxnSp>
        <p:nvCxnSpPr>
          <p:cNvPr id="12" name="Lige forbindelse 11">
            <a:extLst>
              <a:ext uri="{FF2B5EF4-FFF2-40B4-BE49-F238E27FC236}">
                <a16:creationId xmlns:a16="http://schemas.microsoft.com/office/drawing/2014/main" id="{0712A7AA-B5EF-8048-A943-33C1ABFD2790}"/>
              </a:ext>
            </a:extLst>
          </p:cNvPr>
          <p:cNvCxnSpPr/>
          <p:nvPr/>
        </p:nvCxnSpPr>
        <p:spPr>
          <a:xfrm>
            <a:off x="5754950" y="3329829"/>
            <a:ext cx="0" cy="291371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91556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Billede 9" descr="Et billede, der indeholder spejl, objekt&#10;&#10;&#10;&#10;Automatisk oprettet beskrivelse">
            <a:extLst>
              <a:ext uri="{FF2B5EF4-FFF2-40B4-BE49-F238E27FC236}">
                <a16:creationId xmlns:a16="http://schemas.microsoft.com/office/drawing/2014/main" id="{45512BE1-22DE-DD4A-8DDE-1C719D06BA48}"/>
              </a:ext>
            </a:extLst>
          </p:cNvPr>
          <p:cNvPicPr>
            <a:picLocks noChangeAspect="1"/>
          </p:cNvPicPr>
          <p:nvPr/>
        </p:nvPicPr>
        <p:blipFill rotWithShape="1">
          <a:blip r:embed="rId2"/>
          <a:srcRect r="5737"/>
          <a:stretch/>
        </p:blipFill>
        <p:spPr>
          <a:xfrm>
            <a:off x="0" y="0"/>
            <a:ext cx="9144000" cy="6858000"/>
          </a:xfrm>
          <a:prstGeom prst="rect">
            <a:avLst/>
          </a:prstGeom>
        </p:spPr>
      </p:pic>
      <p:sp>
        <p:nvSpPr>
          <p:cNvPr id="2" name="Titel 1">
            <a:extLst>
              <a:ext uri="{FF2B5EF4-FFF2-40B4-BE49-F238E27FC236}">
                <a16:creationId xmlns:a16="http://schemas.microsoft.com/office/drawing/2014/main" id="{BA541CDB-E29C-9A4F-9D54-D3A8563464FE}"/>
              </a:ext>
            </a:extLst>
          </p:cNvPr>
          <p:cNvSpPr>
            <a:spLocks noGrp="1"/>
          </p:cNvSpPr>
          <p:nvPr>
            <p:ph type="title"/>
          </p:nvPr>
        </p:nvSpPr>
        <p:spPr>
          <a:xfrm>
            <a:off x="1421377" y="256655"/>
            <a:ext cx="7886700" cy="1325563"/>
          </a:xfrm>
        </p:spPr>
        <p:txBody>
          <a:bodyPr/>
          <a:lstStyle/>
          <a:p>
            <a:pPr>
              <a:lnSpc>
                <a:spcPct val="120000"/>
              </a:lnSpc>
            </a:pPr>
            <a:r>
              <a:rPr lang="da-DK" sz="1500" dirty="0"/>
              <a:t>Skabelon:</a:t>
            </a:r>
            <a:br>
              <a:rPr lang="da-DK" dirty="0"/>
            </a:br>
            <a:r>
              <a:rPr lang="da-DK" dirty="0"/>
              <a:t>Find og forstør</a:t>
            </a:r>
          </a:p>
        </p:txBody>
      </p:sp>
      <p:sp>
        <p:nvSpPr>
          <p:cNvPr id="8" name="Pladsholder til diasnummer 3">
            <a:extLst>
              <a:ext uri="{FF2B5EF4-FFF2-40B4-BE49-F238E27FC236}">
                <a16:creationId xmlns:a16="http://schemas.microsoft.com/office/drawing/2014/main" id="{4875171C-7BA3-5440-9024-27B23449456B}"/>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4</a:t>
            </a:fld>
            <a:endParaRPr lang="da-DK" sz="1000" dirty="0">
              <a:latin typeface="Avenir Next" panose="020B0503020202020204" pitchFamily="34" charset="0"/>
              <a:cs typeface="Avenir LT Std 35 Light"/>
            </a:endParaRPr>
          </a:p>
        </p:txBody>
      </p:sp>
      <p:sp>
        <p:nvSpPr>
          <p:cNvPr id="27" name="Ellipse 26">
            <a:extLst>
              <a:ext uri="{FF2B5EF4-FFF2-40B4-BE49-F238E27FC236}">
                <a16:creationId xmlns:a16="http://schemas.microsoft.com/office/drawing/2014/main" id="{1BD0EB80-34BB-8642-8664-A28C59A84B4B}"/>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pic>
        <p:nvPicPr>
          <p:cNvPr id="28" name="Billede 27">
            <a:extLst>
              <a:ext uri="{FF2B5EF4-FFF2-40B4-BE49-F238E27FC236}">
                <a16:creationId xmlns:a16="http://schemas.microsoft.com/office/drawing/2014/main" id="{E7AF2757-129C-BF4E-94DF-F7315EF1DB4C}"/>
              </a:ext>
            </a:extLst>
          </p:cNvPr>
          <p:cNvPicPr>
            <a:picLocks noChangeAspect="1"/>
          </p:cNvPicPr>
          <p:nvPr/>
        </p:nvPicPr>
        <p:blipFill>
          <a:blip r:embed="rId3"/>
          <a:stretch>
            <a:fillRect/>
          </a:stretch>
        </p:blipFill>
        <p:spPr>
          <a:xfrm>
            <a:off x="625047" y="819095"/>
            <a:ext cx="462317" cy="606481"/>
          </a:xfrm>
          <a:prstGeom prst="rect">
            <a:avLst/>
          </a:prstGeom>
        </p:spPr>
      </p:pic>
    </p:spTree>
    <p:extLst>
      <p:ext uri="{BB962C8B-B14F-4D97-AF65-F5344CB8AC3E}">
        <p14:creationId xmlns:p14="http://schemas.microsoft.com/office/powerpoint/2010/main" val="2358034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853614"/>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701198"/>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264563"/>
            <a:ext cx="7886700" cy="1325563"/>
          </a:xfrm>
        </p:spPr>
        <p:txBody>
          <a:bodyPr/>
          <a:lstStyle/>
          <a:p>
            <a:pPr>
              <a:lnSpc>
                <a:spcPct val="100000"/>
              </a:lnSpc>
            </a:pPr>
            <a:r>
              <a:rPr lang="da-DK" sz="1500" dirty="0"/>
              <a:t>Værktøj:</a:t>
            </a:r>
            <a:br>
              <a:rPr lang="da-DK" dirty="0"/>
            </a:br>
            <a:r>
              <a:rPr lang="da-DK" dirty="0"/>
              <a:t>Kortlægning af viden og kompetencer</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5</a:t>
            </a:fld>
            <a:endParaRPr lang="da-DK" sz="1000" dirty="0">
              <a:latin typeface="Avenir Next" panose="020B0503020202020204" pitchFamily="34" charset="0"/>
              <a:cs typeface="Avenir LT Std 35 Light"/>
            </a:endParaRPr>
          </a:p>
        </p:txBody>
      </p:sp>
      <p:sp>
        <p:nvSpPr>
          <p:cNvPr id="9" name="Pladsholder til indhold 2">
            <a:extLst>
              <a:ext uri="{FF2B5EF4-FFF2-40B4-BE49-F238E27FC236}">
                <a16:creationId xmlns:a16="http://schemas.microsoft.com/office/drawing/2014/main" id="{A0CE0F88-D915-4D44-BE8E-FED96CC0775B}"/>
              </a:ext>
            </a:extLst>
          </p:cNvPr>
          <p:cNvSpPr txBox="1">
            <a:spLocks/>
          </p:cNvSpPr>
          <p:nvPr/>
        </p:nvSpPr>
        <p:spPr>
          <a:xfrm>
            <a:off x="352540" y="2020865"/>
            <a:ext cx="8395332" cy="888928"/>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dirty="0">
                <a:solidFill>
                  <a:schemeClr val="accent4">
                    <a:lumMod val="25000"/>
                  </a:schemeClr>
                </a:solidFill>
                <a:latin typeface="Avenir Next" panose="020B0503020202020204" pitchFamily="34" charset="0"/>
              </a:rPr>
              <a:t>Dette procesværktøj har til formål at gøre jer opmærksomme og skarpere på, hvilken viden og hvilke kompetencer, I hver især og tilsammen kan tilføre bestyrelsesarbejdet. Processen kan inspirere til at se mulighederne i bestyrelsens samlede kompetencer. Hvor er I virkelig stærke og kan inspirere hinanden? I kan også se, hvor I mangler kompetencer og har brug for at inddrage eksterne aktører, der kan hjælpe jer med viden. </a:t>
            </a:r>
            <a:endParaRPr lang="da-DK" sz="1100" b="1" dirty="0"/>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5943551" y="3233350"/>
            <a:ext cx="272839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t>Tid</a:t>
            </a:r>
          </a:p>
          <a:p>
            <a:pPr marL="0" indent="0">
              <a:buNone/>
            </a:pPr>
            <a:r>
              <a:rPr lang="da-DK" sz="1100" dirty="0"/>
              <a:t>Anbefalet ca. 1 time</a:t>
            </a:r>
          </a:p>
          <a:p>
            <a:pPr marL="0" indent="0">
              <a:buNone/>
            </a:pPr>
            <a:endParaRPr lang="da-DK" sz="1100" dirty="0"/>
          </a:p>
          <a:p>
            <a:pPr marL="0" indent="0">
              <a:buNone/>
            </a:pPr>
            <a:r>
              <a:rPr lang="da-DK" sz="1100" b="1" dirty="0"/>
              <a:t>Materialer</a:t>
            </a:r>
          </a:p>
          <a:p>
            <a:pPr marL="0" indent="0">
              <a:buNone/>
            </a:pPr>
            <a:r>
              <a:rPr lang="da-DK" sz="1100" dirty="0"/>
              <a:t>Skabelon</a:t>
            </a:r>
          </a:p>
          <a:p>
            <a:pPr marL="0" indent="0">
              <a:buNone/>
            </a:pPr>
            <a:r>
              <a:rPr lang="da-DK" sz="1100" dirty="0"/>
              <a:t>Post-</a:t>
            </a:r>
            <a:r>
              <a:rPr lang="da-DK" sz="1100" dirty="0" err="1"/>
              <a:t>it’s</a:t>
            </a:r>
            <a:r>
              <a:rPr lang="da-DK" sz="1100" dirty="0"/>
              <a:t> i mange farver</a:t>
            </a:r>
          </a:p>
          <a:p>
            <a:pPr marL="0" indent="0">
              <a:buNone/>
            </a:pPr>
            <a:r>
              <a:rPr lang="da-DK" sz="1100" dirty="0"/>
              <a:t>Tuscher</a:t>
            </a:r>
          </a:p>
          <a:p>
            <a:pPr marL="0" indent="0">
              <a:buNone/>
            </a:pPr>
            <a:endParaRPr lang="da-DK" sz="1100" b="1" dirty="0"/>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67" y="3217029"/>
            <a:ext cx="5178167" cy="3139321"/>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a:t>
            </a:r>
          </a:p>
          <a:p>
            <a:endParaRPr lang="da-DK" sz="1100" b="1" dirty="0">
              <a:latin typeface="Avenir Next" panose="020B0503020202020204" pitchFamily="34" charset="0"/>
              <a:cs typeface="Avenir LT Std 35 Light"/>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Print</a:t>
            </a:r>
            <a:r>
              <a:rPr lang="da-DK" sz="1100" dirty="0">
                <a:solidFill>
                  <a:schemeClr val="accent4">
                    <a:lumMod val="25000"/>
                  </a:schemeClr>
                </a:solidFill>
                <a:latin typeface="Avenir Next" panose="020B0503020202020204" pitchFamily="34" charset="0"/>
              </a:rPr>
              <a:t> skabelonen i A3</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Vælg</a:t>
            </a:r>
            <a:r>
              <a:rPr lang="da-DK" sz="1100" dirty="0">
                <a:solidFill>
                  <a:schemeClr val="accent4">
                    <a:lumMod val="25000"/>
                  </a:schemeClr>
                </a:solidFill>
                <a:latin typeface="Avenir Next" panose="020B0503020202020204" pitchFamily="34" charset="0"/>
              </a:rPr>
              <a:t> hver en post-it-farve og </a:t>
            </a:r>
            <a:r>
              <a:rPr lang="da-DK" sz="1100" b="1" dirty="0">
                <a:solidFill>
                  <a:schemeClr val="accent4">
                    <a:lumMod val="25000"/>
                  </a:schemeClr>
                </a:solidFill>
                <a:latin typeface="Avenir Next" panose="020B0503020202020204" pitchFamily="34" charset="0"/>
              </a:rPr>
              <a:t>skriv</a:t>
            </a:r>
            <a:r>
              <a:rPr lang="da-DK" sz="1100" dirty="0">
                <a:solidFill>
                  <a:schemeClr val="accent4">
                    <a:lumMod val="25000"/>
                  </a:schemeClr>
                </a:solidFill>
                <a:latin typeface="Avenir Next" panose="020B0503020202020204" pitchFamily="34" charset="0"/>
              </a:rPr>
              <a:t> i stilhed de 3-5 vigtigste kompetencer og særlig viden du har ift. bestyrelsens arbejde.</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Præsenter</a:t>
            </a:r>
            <a:r>
              <a:rPr lang="da-DK" sz="1100" dirty="0">
                <a:solidFill>
                  <a:schemeClr val="accent4">
                    <a:lumMod val="25000"/>
                  </a:schemeClr>
                </a:solidFill>
                <a:latin typeface="Avenir Next" panose="020B0503020202020204" pitchFamily="34" charset="0"/>
              </a:rPr>
              <a:t> jeres post-</a:t>
            </a:r>
            <a:r>
              <a:rPr lang="da-DK" sz="1100" dirty="0" err="1">
                <a:solidFill>
                  <a:schemeClr val="accent4">
                    <a:lumMod val="25000"/>
                  </a:schemeClr>
                </a:solidFill>
                <a:latin typeface="Avenir Next" panose="020B0503020202020204" pitchFamily="34" charset="0"/>
              </a:rPr>
              <a:t>it’s</a:t>
            </a:r>
            <a:r>
              <a:rPr lang="da-DK" sz="1100" dirty="0">
                <a:solidFill>
                  <a:schemeClr val="accent4">
                    <a:lumMod val="25000"/>
                  </a:schemeClr>
                </a:solidFill>
                <a:latin typeface="Avenir Next" panose="020B0503020202020204" pitchFamily="34" charset="0"/>
              </a:rPr>
              <a:t> og sæt dem i den yderste ring </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Samarbejd</a:t>
            </a:r>
            <a:r>
              <a:rPr lang="da-DK" sz="1100" dirty="0">
                <a:solidFill>
                  <a:schemeClr val="accent4">
                    <a:lumMod val="25000"/>
                  </a:schemeClr>
                </a:solidFill>
                <a:latin typeface="Avenir Next" panose="020B0503020202020204" pitchFamily="34" charset="0"/>
              </a:rPr>
              <a:t> om at kortlægge jeres fælles og individuelle viden ud fra jeres post-</a:t>
            </a:r>
            <a:r>
              <a:rPr lang="da-DK" sz="1100" dirty="0" err="1">
                <a:solidFill>
                  <a:schemeClr val="accent4">
                    <a:lumMod val="25000"/>
                  </a:schemeClr>
                </a:solidFill>
                <a:latin typeface="Avenir Next" panose="020B0503020202020204" pitchFamily="34" charset="0"/>
              </a:rPr>
              <a:t>it’s</a:t>
            </a:r>
            <a:r>
              <a:rPr lang="da-DK" sz="1100" dirty="0">
                <a:solidFill>
                  <a:schemeClr val="accent4">
                    <a:lumMod val="25000"/>
                  </a:schemeClr>
                </a:solidFill>
                <a:latin typeface="Avenir Next" panose="020B0503020202020204" pitchFamily="34" charset="0"/>
              </a:rPr>
              <a:t> </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Skriv</a:t>
            </a:r>
            <a:r>
              <a:rPr lang="da-DK" sz="1100" dirty="0">
                <a:solidFill>
                  <a:schemeClr val="accent4">
                    <a:lumMod val="25000"/>
                  </a:schemeClr>
                </a:solidFill>
                <a:latin typeface="Avenir Next" panose="020B0503020202020204" pitchFamily="34" charset="0"/>
              </a:rPr>
              <a:t> gerne flere post-</a:t>
            </a:r>
            <a:r>
              <a:rPr lang="da-DK" sz="1100" dirty="0" err="1">
                <a:solidFill>
                  <a:schemeClr val="accent4">
                    <a:lumMod val="25000"/>
                  </a:schemeClr>
                </a:solidFill>
                <a:latin typeface="Avenir Next" panose="020B0503020202020204" pitchFamily="34" charset="0"/>
              </a:rPr>
              <a:t>it’s</a:t>
            </a:r>
            <a:r>
              <a:rPr lang="da-DK" sz="1100" dirty="0">
                <a:solidFill>
                  <a:schemeClr val="accent4">
                    <a:lumMod val="25000"/>
                  </a:schemeClr>
                </a:solidFill>
                <a:latin typeface="Avenir Next" panose="020B0503020202020204" pitchFamily="34" charset="0"/>
              </a:rPr>
              <a:t> undervejs, når I kommer i tanke om mere relevant viden og flere relevante kompetencer</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Tag </a:t>
            </a:r>
            <a:r>
              <a:rPr lang="da-DK" sz="1100" dirty="0">
                <a:solidFill>
                  <a:schemeClr val="accent4">
                    <a:lumMod val="25000"/>
                  </a:schemeClr>
                </a:solidFill>
                <a:latin typeface="Avenir Next" panose="020B0503020202020204" pitchFamily="34" charset="0"/>
              </a:rPr>
              <a:t>afslutningsvis en drøftelse om, hvordan I  får udnyttet kompetencerne i gruppen – så I alle og alt er i spil på bedste vis. Måske I også får blik for, hvilke kompetencer, I mangler i bestyrelsen. </a:t>
            </a:r>
            <a:endParaRPr lang="da-DK" sz="1100" dirty="0">
              <a:latin typeface="Avenir Roman" panose="02000503020000020003" pitchFamily="2" charset="0"/>
            </a:endParaRPr>
          </a:p>
        </p:txBody>
      </p:sp>
      <p:cxnSp>
        <p:nvCxnSpPr>
          <p:cNvPr id="12" name="Lige forbindelse 11">
            <a:extLst>
              <a:ext uri="{FF2B5EF4-FFF2-40B4-BE49-F238E27FC236}">
                <a16:creationId xmlns:a16="http://schemas.microsoft.com/office/drawing/2014/main" id="{0712A7AA-B5EF-8048-A943-33C1ABFD2790}"/>
              </a:ext>
            </a:extLst>
          </p:cNvPr>
          <p:cNvCxnSpPr/>
          <p:nvPr/>
        </p:nvCxnSpPr>
        <p:spPr>
          <a:xfrm>
            <a:off x="5754950" y="3329829"/>
            <a:ext cx="0" cy="291371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434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541CDB-E29C-9A4F-9D54-D3A8563464FE}"/>
              </a:ext>
            </a:extLst>
          </p:cNvPr>
          <p:cNvSpPr>
            <a:spLocks noGrp="1"/>
          </p:cNvSpPr>
          <p:nvPr>
            <p:ph type="title"/>
          </p:nvPr>
        </p:nvSpPr>
        <p:spPr>
          <a:xfrm>
            <a:off x="1413893" y="256655"/>
            <a:ext cx="7886700" cy="1325563"/>
          </a:xfrm>
        </p:spPr>
        <p:txBody>
          <a:bodyPr/>
          <a:lstStyle/>
          <a:p>
            <a:pPr>
              <a:lnSpc>
                <a:spcPct val="120000"/>
              </a:lnSpc>
            </a:pPr>
            <a:r>
              <a:rPr lang="da-DK" sz="1500" dirty="0"/>
              <a:t>Skabelon:</a:t>
            </a:r>
            <a:br>
              <a:rPr lang="da-DK" dirty="0"/>
            </a:br>
            <a:r>
              <a:rPr lang="da-DK" dirty="0"/>
              <a:t>Kortlægning af viden og kompetencer</a:t>
            </a:r>
          </a:p>
        </p:txBody>
      </p:sp>
      <p:pic>
        <p:nvPicPr>
          <p:cNvPr id="7" name="Billede 6" descr="Logo - yellow white_ny.psd">
            <a:extLst>
              <a:ext uri="{FF2B5EF4-FFF2-40B4-BE49-F238E27FC236}">
                <a16:creationId xmlns:a16="http://schemas.microsoft.com/office/drawing/2014/main" id="{241ABC6C-B428-DD43-9CCC-DC4D022290A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295444" y="512532"/>
            <a:ext cx="1270000" cy="169947"/>
          </a:xfrm>
          <a:prstGeom prst="rect">
            <a:avLst/>
          </a:prstGeom>
        </p:spPr>
      </p:pic>
      <p:sp>
        <p:nvSpPr>
          <p:cNvPr id="8" name="Pladsholder til diasnummer 3">
            <a:extLst>
              <a:ext uri="{FF2B5EF4-FFF2-40B4-BE49-F238E27FC236}">
                <a16:creationId xmlns:a16="http://schemas.microsoft.com/office/drawing/2014/main" id="{4875171C-7BA3-5440-9024-27B23449456B}"/>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6</a:t>
            </a:fld>
            <a:endParaRPr lang="da-DK" sz="1000" dirty="0">
              <a:latin typeface="Avenir Next" panose="020B0503020202020204" pitchFamily="34" charset="0"/>
              <a:cs typeface="Avenir LT Std 35 Light"/>
            </a:endParaRPr>
          </a:p>
        </p:txBody>
      </p:sp>
      <p:sp>
        <p:nvSpPr>
          <p:cNvPr id="11" name="Ellipse 10">
            <a:extLst>
              <a:ext uri="{FF2B5EF4-FFF2-40B4-BE49-F238E27FC236}">
                <a16:creationId xmlns:a16="http://schemas.microsoft.com/office/drawing/2014/main" id="{7BD0B0FD-99AB-B749-8CA1-E356746C66D9}"/>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pic>
        <p:nvPicPr>
          <p:cNvPr id="12" name="Billede 11">
            <a:extLst>
              <a:ext uri="{FF2B5EF4-FFF2-40B4-BE49-F238E27FC236}">
                <a16:creationId xmlns:a16="http://schemas.microsoft.com/office/drawing/2014/main" id="{924CBD67-5197-E947-B23A-9CF74B8057D6}"/>
              </a:ext>
            </a:extLst>
          </p:cNvPr>
          <p:cNvPicPr>
            <a:picLocks noChangeAspect="1"/>
          </p:cNvPicPr>
          <p:nvPr/>
        </p:nvPicPr>
        <p:blipFill>
          <a:blip r:embed="rId3"/>
          <a:stretch>
            <a:fillRect/>
          </a:stretch>
        </p:blipFill>
        <p:spPr>
          <a:xfrm>
            <a:off x="625047" y="819095"/>
            <a:ext cx="462317" cy="606481"/>
          </a:xfrm>
          <a:prstGeom prst="rect">
            <a:avLst/>
          </a:prstGeom>
        </p:spPr>
      </p:pic>
      <p:grpSp>
        <p:nvGrpSpPr>
          <p:cNvPr id="4" name="Gruppe 3">
            <a:extLst>
              <a:ext uri="{FF2B5EF4-FFF2-40B4-BE49-F238E27FC236}">
                <a16:creationId xmlns:a16="http://schemas.microsoft.com/office/drawing/2014/main" id="{D2BF9BDC-4FCB-9D49-A47C-9EB10F7324E7}"/>
              </a:ext>
            </a:extLst>
          </p:cNvPr>
          <p:cNvGrpSpPr/>
          <p:nvPr/>
        </p:nvGrpSpPr>
        <p:grpSpPr>
          <a:xfrm>
            <a:off x="2069656" y="1682393"/>
            <a:ext cx="5004688" cy="5004688"/>
            <a:chOff x="1242000" y="99000"/>
            <a:chExt cx="6660000" cy="6660000"/>
          </a:xfrm>
        </p:grpSpPr>
        <p:sp>
          <p:nvSpPr>
            <p:cNvPr id="9" name="Krans 8">
              <a:extLst>
                <a:ext uri="{FF2B5EF4-FFF2-40B4-BE49-F238E27FC236}">
                  <a16:creationId xmlns:a16="http://schemas.microsoft.com/office/drawing/2014/main" id="{0C6C46F0-CBDF-4B45-8FC7-D8D19F62CEF6}"/>
                </a:ext>
              </a:extLst>
            </p:cNvPr>
            <p:cNvSpPr/>
            <p:nvPr/>
          </p:nvSpPr>
          <p:spPr>
            <a:xfrm>
              <a:off x="2916820" y="1788900"/>
              <a:ext cx="3310360" cy="3311999"/>
            </a:xfrm>
            <a:prstGeom prst="donut">
              <a:avLst>
                <a:gd name="adj" fmla="val 2494"/>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solidFill>
                  <a:schemeClr val="tx1"/>
                </a:solidFill>
              </a:endParaRPr>
            </a:p>
          </p:txBody>
        </p:sp>
        <p:sp>
          <p:nvSpPr>
            <p:cNvPr id="10" name="Krans 9">
              <a:extLst>
                <a:ext uri="{FF2B5EF4-FFF2-40B4-BE49-F238E27FC236}">
                  <a16:creationId xmlns:a16="http://schemas.microsoft.com/office/drawing/2014/main" id="{A344E0E3-618F-414C-AA66-6B63C5564501}"/>
                </a:ext>
              </a:extLst>
            </p:cNvPr>
            <p:cNvSpPr/>
            <p:nvPr/>
          </p:nvSpPr>
          <p:spPr>
            <a:xfrm>
              <a:off x="2124000" y="1018220"/>
              <a:ext cx="4896000" cy="4896000"/>
            </a:xfrm>
            <a:prstGeom prst="donut">
              <a:avLst>
                <a:gd name="adj" fmla="val 1532"/>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chemeClr val="tx1"/>
                </a:solidFill>
              </a:endParaRPr>
            </a:p>
          </p:txBody>
        </p:sp>
        <p:sp>
          <p:nvSpPr>
            <p:cNvPr id="13" name="Krans 12">
              <a:extLst>
                <a:ext uri="{FF2B5EF4-FFF2-40B4-BE49-F238E27FC236}">
                  <a16:creationId xmlns:a16="http://schemas.microsoft.com/office/drawing/2014/main" id="{34D23D79-5D0C-ED41-8AF6-8E89B45DF5E4}"/>
                </a:ext>
              </a:extLst>
            </p:cNvPr>
            <p:cNvSpPr/>
            <p:nvPr/>
          </p:nvSpPr>
          <p:spPr>
            <a:xfrm>
              <a:off x="1242000" y="99000"/>
              <a:ext cx="6660000" cy="6660000"/>
            </a:xfrm>
            <a:prstGeom prst="donut">
              <a:avLst>
                <a:gd name="adj" fmla="val 675"/>
              </a:avLst>
            </a:prstGeom>
            <a:solidFill>
              <a:schemeClr val="bg2">
                <a:lumMod val="6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chemeClr val="tx1"/>
                </a:solidFill>
              </a:endParaRPr>
            </a:p>
          </p:txBody>
        </p:sp>
        <p:sp>
          <p:nvSpPr>
            <p:cNvPr id="14" name="Tekstfelt 13">
              <a:extLst>
                <a:ext uri="{FF2B5EF4-FFF2-40B4-BE49-F238E27FC236}">
                  <a16:creationId xmlns:a16="http://schemas.microsoft.com/office/drawing/2014/main" id="{D61C3137-F33A-4945-BB21-5CDC1886B9B2}"/>
                </a:ext>
              </a:extLst>
            </p:cNvPr>
            <p:cNvSpPr txBox="1"/>
            <p:nvPr/>
          </p:nvSpPr>
          <p:spPr>
            <a:xfrm>
              <a:off x="3750198" y="201993"/>
              <a:ext cx="1643605" cy="400110"/>
            </a:xfrm>
            <a:prstGeom prst="rect">
              <a:avLst/>
            </a:prstGeom>
            <a:noFill/>
          </p:spPr>
          <p:txBody>
            <a:bodyPr wrap="square" rtlCol="0">
              <a:spAutoFit/>
            </a:bodyPr>
            <a:lstStyle/>
            <a:p>
              <a:pPr algn="ctr"/>
              <a:r>
                <a:rPr lang="da-DK" sz="1000" dirty="0">
                  <a:latin typeface="Avenir LT Std 35 Light"/>
                  <a:cs typeface="Avenir LT Std 35 Light"/>
                </a:rPr>
                <a:t>Individuel viden og kompetencer</a:t>
              </a:r>
            </a:p>
          </p:txBody>
        </p:sp>
        <p:sp>
          <p:nvSpPr>
            <p:cNvPr id="15" name="Tekstfelt 14">
              <a:extLst>
                <a:ext uri="{FF2B5EF4-FFF2-40B4-BE49-F238E27FC236}">
                  <a16:creationId xmlns:a16="http://schemas.microsoft.com/office/drawing/2014/main" id="{E23214C7-9CBE-B241-8394-42EF43677E1E}"/>
                </a:ext>
              </a:extLst>
            </p:cNvPr>
            <p:cNvSpPr txBox="1"/>
            <p:nvPr/>
          </p:nvSpPr>
          <p:spPr>
            <a:xfrm>
              <a:off x="3871732" y="2043543"/>
              <a:ext cx="1522072" cy="532447"/>
            </a:xfrm>
            <a:prstGeom prst="rect">
              <a:avLst/>
            </a:prstGeom>
            <a:noFill/>
          </p:spPr>
          <p:txBody>
            <a:bodyPr wrap="square" rtlCol="0">
              <a:spAutoFit/>
            </a:bodyPr>
            <a:lstStyle/>
            <a:p>
              <a:pPr algn="ctr"/>
              <a:r>
                <a:rPr lang="da-DK" sz="1000" dirty="0">
                  <a:latin typeface="Avenir LT Std 35 Light"/>
                  <a:cs typeface="Avenir LT Std 35 Light"/>
                </a:rPr>
                <a:t>Fælles viden og kompetencer</a:t>
              </a:r>
            </a:p>
          </p:txBody>
        </p:sp>
        <p:sp>
          <p:nvSpPr>
            <p:cNvPr id="16" name="Tekstfelt 15">
              <a:extLst>
                <a:ext uri="{FF2B5EF4-FFF2-40B4-BE49-F238E27FC236}">
                  <a16:creationId xmlns:a16="http://schemas.microsoft.com/office/drawing/2014/main" id="{8D4E2902-B21E-9E48-9011-4CA7D1E2B850}"/>
                </a:ext>
              </a:extLst>
            </p:cNvPr>
            <p:cNvSpPr txBox="1"/>
            <p:nvPr/>
          </p:nvSpPr>
          <p:spPr>
            <a:xfrm>
              <a:off x="3631946" y="1098251"/>
              <a:ext cx="1944958" cy="737234"/>
            </a:xfrm>
            <a:prstGeom prst="rect">
              <a:avLst/>
            </a:prstGeom>
            <a:noFill/>
          </p:spPr>
          <p:txBody>
            <a:bodyPr wrap="square" rtlCol="0">
              <a:spAutoFit/>
            </a:bodyPr>
            <a:lstStyle/>
            <a:p>
              <a:pPr algn="ctr"/>
              <a:r>
                <a:rPr lang="da-DK" sz="1000" dirty="0">
                  <a:latin typeface="Avenir LT Std 35 Light"/>
                  <a:cs typeface="Avenir LT Std 35 Light"/>
                </a:rPr>
                <a:t>Viden og kompetencer nogen har tilfælles</a:t>
              </a:r>
            </a:p>
          </p:txBody>
        </p:sp>
      </p:grpSp>
    </p:spTree>
    <p:extLst>
      <p:ext uri="{BB962C8B-B14F-4D97-AF65-F5344CB8AC3E}">
        <p14:creationId xmlns:p14="http://schemas.microsoft.com/office/powerpoint/2010/main" val="1157957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Billede 5" descr="Logo - yellow white_ny.psd">
            <a:extLst>
              <a:ext uri="{FF2B5EF4-FFF2-40B4-BE49-F238E27FC236}">
                <a16:creationId xmlns:a16="http://schemas.microsoft.com/office/drawing/2014/main" id="{236EA3B7-0ACD-9549-BABB-C4F896F16CD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295444" y="512532"/>
            <a:ext cx="1270000" cy="169947"/>
          </a:xfrm>
          <a:prstGeom prst="rect">
            <a:avLst/>
          </a:prstGeom>
        </p:spPr>
      </p:pic>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7</a:t>
            </a:fld>
            <a:endParaRPr lang="da-DK" sz="1000" dirty="0">
              <a:latin typeface="Avenir Next" panose="020B0503020202020204" pitchFamily="34" charset="0"/>
              <a:cs typeface="Avenir LT Std 35 Light"/>
            </a:endParaRPr>
          </a:p>
        </p:txBody>
      </p:sp>
      <p:grpSp>
        <p:nvGrpSpPr>
          <p:cNvPr id="37" name="Gruppe 36">
            <a:extLst>
              <a:ext uri="{FF2B5EF4-FFF2-40B4-BE49-F238E27FC236}">
                <a16:creationId xmlns:a16="http://schemas.microsoft.com/office/drawing/2014/main" id="{7495E1FD-E781-B64E-94ED-E585A18C423D}"/>
              </a:ext>
            </a:extLst>
          </p:cNvPr>
          <p:cNvGrpSpPr/>
          <p:nvPr/>
        </p:nvGrpSpPr>
        <p:grpSpPr>
          <a:xfrm>
            <a:off x="3678027" y="1305858"/>
            <a:ext cx="5248597" cy="5144289"/>
            <a:chOff x="2143637" y="92601"/>
            <a:chExt cx="6795041" cy="6660000"/>
          </a:xfrm>
        </p:grpSpPr>
        <p:sp>
          <p:nvSpPr>
            <p:cNvPr id="11" name="Krans 10">
              <a:extLst>
                <a:ext uri="{FF2B5EF4-FFF2-40B4-BE49-F238E27FC236}">
                  <a16:creationId xmlns:a16="http://schemas.microsoft.com/office/drawing/2014/main" id="{3EC046AB-8E39-584C-9800-1AB4DF24830E}"/>
                </a:ext>
              </a:extLst>
            </p:cNvPr>
            <p:cNvSpPr/>
            <p:nvPr/>
          </p:nvSpPr>
          <p:spPr>
            <a:xfrm>
              <a:off x="3823557" y="1782501"/>
              <a:ext cx="3310360" cy="3311999"/>
            </a:xfrm>
            <a:prstGeom prst="donut">
              <a:avLst>
                <a:gd name="adj" fmla="val 2494"/>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sz="800">
                <a:solidFill>
                  <a:schemeClr val="tx1"/>
                </a:solidFill>
              </a:endParaRPr>
            </a:p>
          </p:txBody>
        </p:sp>
        <p:sp>
          <p:nvSpPr>
            <p:cNvPr id="12" name="Krans 11">
              <a:extLst>
                <a:ext uri="{FF2B5EF4-FFF2-40B4-BE49-F238E27FC236}">
                  <a16:creationId xmlns:a16="http://schemas.microsoft.com/office/drawing/2014/main" id="{B2D6F440-84DB-174F-B76B-F96AF941CBF7}"/>
                </a:ext>
              </a:extLst>
            </p:cNvPr>
            <p:cNvSpPr/>
            <p:nvPr/>
          </p:nvSpPr>
          <p:spPr>
            <a:xfrm>
              <a:off x="3030737" y="1011821"/>
              <a:ext cx="4896000" cy="4896000"/>
            </a:xfrm>
            <a:prstGeom prst="donut">
              <a:avLst>
                <a:gd name="adj" fmla="val 1532"/>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sz="800" dirty="0">
                <a:solidFill>
                  <a:schemeClr val="tx1"/>
                </a:solidFill>
              </a:endParaRPr>
            </a:p>
          </p:txBody>
        </p:sp>
        <p:sp>
          <p:nvSpPr>
            <p:cNvPr id="13" name="Krans 12">
              <a:extLst>
                <a:ext uri="{FF2B5EF4-FFF2-40B4-BE49-F238E27FC236}">
                  <a16:creationId xmlns:a16="http://schemas.microsoft.com/office/drawing/2014/main" id="{89596F7A-7EB5-7A44-B176-038651264371}"/>
                </a:ext>
              </a:extLst>
            </p:cNvPr>
            <p:cNvSpPr/>
            <p:nvPr/>
          </p:nvSpPr>
          <p:spPr>
            <a:xfrm>
              <a:off x="2143637" y="92601"/>
              <a:ext cx="6660000" cy="6660000"/>
            </a:xfrm>
            <a:prstGeom prst="donut">
              <a:avLst>
                <a:gd name="adj" fmla="val 675"/>
              </a:avLst>
            </a:prstGeom>
            <a:solidFill>
              <a:schemeClr val="bg2">
                <a:lumMod val="6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sz="800" dirty="0">
                <a:solidFill>
                  <a:schemeClr val="tx1"/>
                </a:solidFill>
              </a:endParaRPr>
            </a:p>
          </p:txBody>
        </p:sp>
        <p:sp>
          <p:nvSpPr>
            <p:cNvPr id="14" name="Tekstfelt 13">
              <a:extLst>
                <a:ext uri="{FF2B5EF4-FFF2-40B4-BE49-F238E27FC236}">
                  <a16:creationId xmlns:a16="http://schemas.microsoft.com/office/drawing/2014/main" id="{C7CD2E6C-72E8-F14B-B985-75BFB74B6AE6}"/>
                </a:ext>
              </a:extLst>
            </p:cNvPr>
            <p:cNvSpPr txBox="1"/>
            <p:nvPr/>
          </p:nvSpPr>
          <p:spPr>
            <a:xfrm>
              <a:off x="4956281" y="195593"/>
              <a:ext cx="1643604" cy="438305"/>
            </a:xfrm>
            <a:prstGeom prst="rect">
              <a:avLst/>
            </a:prstGeom>
            <a:noFill/>
          </p:spPr>
          <p:txBody>
            <a:bodyPr wrap="square" rtlCol="0">
              <a:spAutoFit/>
            </a:bodyPr>
            <a:lstStyle/>
            <a:p>
              <a:r>
                <a:rPr lang="da-DK" sz="800" dirty="0">
                  <a:latin typeface="Avenir LT Std 35 Light"/>
                  <a:cs typeface="Avenir LT Std 35 Light"/>
                </a:rPr>
                <a:t>Individuel viden og kompetencer</a:t>
              </a:r>
            </a:p>
          </p:txBody>
        </p:sp>
        <p:sp>
          <p:nvSpPr>
            <p:cNvPr id="15" name="Tekstfelt 14">
              <a:extLst>
                <a:ext uri="{FF2B5EF4-FFF2-40B4-BE49-F238E27FC236}">
                  <a16:creationId xmlns:a16="http://schemas.microsoft.com/office/drawing/2014/main" id="{A460DB38-6F16-214F-BE54-15FC54264F98}"/>
                </a:ext>
              </a:extLst>
            </p:cNvPr>
            <p:cNvSpPr txBox="1"/>
            <p:nvPr/>
          </p:nvSpPr>
          <p:spPr>
            <a:xfrm>
              <a:off x="4991007" y="2037144"/>
              <a:ext cx="1400536" cy="438305"/>
            </a:xfrm>
            <a:prstGeom prst="rect">
              <a:avLst/>
            </a:prstGeom>
            <a:noFill/>
          </p:spPr>
          <p:txBody>
            <a:bodyPr wrap="square" rtlCol="0">
              <a:spAutoFit/>
            </a:bodyPr>
            <a:lstStyle/>
            <a:p>
              <a:r>
                <a:rPr lang="da-DK" sz="800" dirty="0">
                  <a:latin typeface="Avenir LT Std 35 Light"/>
                  <a:cs typeface="Avenir LT Std 35 Light"/>
                </a:rPr>
                <a:t>Fælles viden og kompetencer</a:t>
              </a:r>
            </a:p>
          </p:txBody>
        </p:sp>
        <p:sp>
          <p:nvSpPr>
            <p:cNvPr id="16" name="Tekstfelt 15">
              <a:extLst>
                <a:ext uri="{FF2B5EF4-FFF2-40B4-BE49-F238E27FC236}">
                  <a16:creationId xmlns:a16="http://schemas.microsoft.com/office/drawing/2014/main" id="{5E3588FA-60CF-6E40-8626-763B91D7CA3C}"/>
                </a:ext>
              </a:extLst>
            </p:cNvPr>
            <p:cNvSpPr txBox="1"/>
            <p:nvPr/>
          </p:nvSpPr>
          <p:spPr>
            <a:xfrm>
              <a:off x="4956281" y="1122744"/>
              <a:ext cx="1319515" cy="757073"/>
            </a:xfrm>
            <a:prstGeom prst="rect">
              <a:avLst/>
            </a:prstGeom>
            <a:noFill/>
          </p:spPr>
          <p:txBody>
            <a:bodyPr wrap="square" rtlCol="0">
              <a:spAutoFit/>
            </a:bodyPr>
            <a:lstStyle/>
            <a:p>
              <a:r>
                <a:rPr lang="da-DK" sz="800" dirty="0">
                  <a:latin typeface="Avenir LT Std 35 Light"/>
                  <a:cs typeface="Avenir LT Std 35 Light"/>
                </a:rPr>
                <a:t>Viden og kompetencer nogen har tilfælles</a:t>
              </a:r>
            </a:p>
          </p:txBody>
        </p:sp>
        <p:sp>
          <p:nvSpPr>
            <p:cNvPr id="17" name="Tekstfelt 16">
              <a:extLst>
                <a:ext uri="{FF2B5EF4-FFF2-40B4-BE49-F238E27FC236}">
                  <a16:creationId xmlns:a16="http://schemas.microsoft.com/office/drawing/2014/main" id="{4E758007-7438-B94D-A3B0-40AB92E4E239}"/>
                </a:ext>
              </a:extLst>
            </p:cNvPr>
            <p:cNvSpPr txBox="1"/>
            <p:nvPr/>
          </p:nvSpPr>
          <p:spPr>
            <a:xfrm>
              <a:off x="4522409" y="3033516"/>
              <a:ext cx="1851593" cy="438305"/>
            </a:xfrm>
            <a:prstGeom prst="rect">
              <a:avLst/>
            </a:prstGeom>
            <a:noFill/>
          </p:spPr>
          <p:txBody>
            <a:bodyPr wrap="none" rtlCol="0">
              <a:spAutoFit/>
            </a:bodyPr>
            <a:lstStyle/>
            <a:p>
              <a:r>
                <a:rPr lang="da-DK" sz="800" b="1" dirty="0">
                  <a:latin typeface="Avenir LT Std 35 Light"/>
                  <a:cs typeface="Avenir LT Std 35 Light"/>
                </a:rPr>
                <a:t>Erfaringer fra bestyrelses-</a:t>
              </a:r>
            </a:p>
            <a:p>
              <a:r>
                <a:rPr lang="da-DK" sz="800" b="1" dirty="0">
                  <a:latin typeface="Avenir LT Std 35 Light"/>
                  <a:cs typeface="Avenir LT Std 35 Light"/>
                </a:rPr>
                <a:t>arbejde og foreningslivet</a:t>
              </a:r>
            </a:p>
          </p:txBody>
        </p:sp>
        <p:sp>
          <p:nvSpPr>
            <p:cNvPr id="18" name="Tekstfelt 17">
              <a:extLst>
                <a:ext uri="{FF2B5EF4-FFF2-40B4-BE49-F238E27FC236}">
                  <a16:creationId xmlns:a16="http://schemas.microsoft.com/office/drawing/2014/main" id="{00323844-1D46-2F4D-AB99-E37CF445BDF3}"/>
                </a:ext>
              </a:extLst>
            </p:cNvPr>
            <p:cNvSpPr txBox="1"/>
            <p:nvPr/>
          </p:nvSpPr>
          <p:spPr>
            <a:xfrm>
              <a:off x="3429028" y="750209"/>
              <a:ext cx="1324465" cy="597690"/>
            </a:xfrm>
            <a:prstGeom prst="rect">
              <a:avLst/>
            </a:prstGeom>
            <a:noFill/>
          </p:spPr>
          <p:txBody>
            <a:bodyPr wrap="square" rtlCol="0">
              <a:spAutoFit/>
            </a:bodyPr>
            <a:lstStyle/>
            <a:p>
              <a:r>
                <a:rPr lang="da-DK" sz="800" b="1" dirty="0">
                  <a:latin typeface="Avenir LT Std 35 Light"/>
                  <a:cs typeface="Avenir LT Std 35 Light"/>
                </a:rPr>
                <a:t>Erfaringer fra den finansielle verden</a:t>
              </a:r>
            </a:p>
          </p:txBody>
        </p:sp>
        <p:sp>
          <p:nvSpPr>
            <p:cNvPr id="19" name="Tekstfelt 18">
              <a:extLst>
                <a:ext uri="{FF2B5EF4-FFF2-40B4-BE49-F238E27FC236}">
                  <a16:creationId xmlns:a16="http://schemas.microsoft.com/office/drawing/2014/main" id="{168A37E9-B7F4-B041-879A-746E60160D35}"/>
                </a:ext>
              </a:extLst>
            </p:cNvPr>
            <p:cNvSpPr txBox="1"/>
            <p:nvPr/>
          </p:nvSpPr>
          <p:spPr>
            <a:xfrm>
              <a:off x="6022157" y="1738019"/>
              <a:ext cx="1218622" cy="278922"/>
            </a:xfrm>
            <a:prstGeom prst="rect">
              <a:avLst/>
            </a:prstGeom>
            <a:noFill/>
          </p:spPr>
          <p:txBody>
            <a:bodyPr wrap="none" rtlCol="0">
              <a:spAutoFit/>
            </a:bodyPr>
            <a:lstStyle/>
            <a:p>
              <a:r>
                <a:rPr lang="da-DK" sz="800" b="1">
                  <a:latin typeface="Avenir LT Std 35 Light"/>
                  <a:cs typeface="Avenir LT Std 35 Light"/>
                </a:rPr>
                <a:t>Generel ledelse</a:t>
              </a:r>
              <a:endParaRPr lang="da-DK" sz="800" b="1" dirty="0">
                <a:latin typeface="Avenir LT Std 35 Light"/>
                <a:cs typeface="Avenir LT Std 35 Light"/>
              </a:endParaRPr>
            </a:p>
          </p:txBody>
        </p:sp>
        <p:sp>
          <p:nvSpPr>
            <p:cNvPr id="20" name="Tekstfelt 19">
              <a:extLst>
                <a:ext uri="{FF2B5EF4-FFF2-40B4-BE49-F238E27FC236}">
                  <a16:creationId xmlns:a16="http://schemas.microsoft.com/office/drawing/2014/main" id="{956B18C2-FD23-314D-969C-24CE71199A3A}"/>
                </a:ext>
              </a:extLst>
            </p:cNvPr>
            <p:cNvSpPr txBox="1"/>
            <p:nvPr/>
          </p:nvSpPr>
          <p:spPr>
            <a:xfrm>
              <a:off x="3659248" y="4796596"/>
              <a:ext cx="1492564" cy="438305"/>
            </a:xfrm>
            <a:prstGeom prst="rect">
              <a:avLst/>
            </a:prstGeom>
            <a:noFill/>
          </p:spPr>
          <p:txBody>
            <a:bodyPr wrap="none" rtlCol="0">
              <a:spAutoFit/>
            </a:bodyPr>
            <a:lstStyle/>
            <a:p>
              <a:r>
                <a:rPr lang="da-DK" sz="800" b="1" dirty="0">
                  <a:latin typeface="Avenir LT Std 35 Light"/>
                  <a:cs typeface="Avenir LT Std 35 Light"/>
                </a:rPr>
                <a:t>Stor politisk indsigt </a:t>
              </a:r>
            </a:p>
            <a:p>
              <a:r>
                <a:rPr lang="da-DK" sz="800" b="1" dirty="0">
                  <a:latin typeface="Avenir LT Std 35 Light"/>
                  <a:cs typeface="Avenir LT Std 35 Light"/>
                </a:rPr>
                <a:t>– lokalt og nationalt</a:t>
              </a:r>
            </a:p>
          </p:txBody>
        </p:sp>
        <p:sp>
          <p:nvSpPr>
            <p:cNvPr id="21" name="Tekstfelt 20">
              <a:extLst>
                <a:ext uri="{FF2B5EF4-FFF2-40B4-BE49-F238E27FC236}">
                  <a16:creationId xmlns:a16="http://schemas.microsoft.com/office/drawing/2014/main" id="{D9A1EDE1-7206-3745-87A2-11F82E322F74}"/>
                </a:ext>
              </a:extLst>
            </p:cNvPr>
            <p:cNvSpPr txBox="1"/>
            <p:nvPr/>
          </p:nvSpPr>
          <p:spPr>
            <a:xfrm>
              <a:off x="4830549" y="5318626"/>
              <a:ext cx="1851593" cy="278922"/>
            </a:xfrm>
            <a:prstGeom prst="rect">
              <a:avLst/>
            </a:prstGeom>
            <a:noFill/>
          </p:spPr>
          <p:txBody>
            <a:bodyPr wrap="none" rtlCol="0">
              <a:spAutoFit/>
            </a:bodyPr>
            <a:lstStyle/>
            <a:p>
              <a:r>
                <a:rPr lang="da-DK" sz="800" b="1" dirty="0">
                  <a:latin typeface="Avenir LT Std 35 Light"/>
                  <a:cs typeface="Avenir LT Std 35 Light"/>
                </a:rPr>
                <a:t>Koblinger til erhvervslivet</a:t>
              </a:r>
            </a:p>
          </p:txBody>
        </p:sp>
        <p:sp>
          <p:nvSpPr>
            <p:cNvPr id="22" name="Tekstfelt 21">
              <a:extLst>
                <a:ext uri="{FF2B5EF4-FFF2-40B4-BE49-F238E27FC236}">
                  <a16:creationId xmlns:a16="http://schemas.microsoft.com/office/drawing/2014/main" id="{3741AD73-DE04-A440-BBA7-A4B4E6F76C2C}"/>
                </a:ext>
              </a:extLst>
            </p:cNvPr>
            <p:cNvSpPr txBox="1"/>
            <p:nvPr/>
          </p:nvSpPr>
          <p:spPr>
            <a:xfrm>
              <a:off x="3054176" y="3481816"/>
              <a:ext cx="1268429" cy="597690"/>
            </a:xfrm>
            <a:prstGeom prst="rect">
              <a:avLst/>
            </a:prstGeom>
            <a:noFill/>
          </p:spPr>
          <p:txBody>
            <a:bodyPr wrap="none" rtlCol="0">
              <a:spAutoFit/>
            </a:bodyPr>
            <a:lstStyle/>
            <a:p>
              <a:r>
                <a:rPr lang="da-DK" sz="800" b="1" dirty="0">
                  <a:latin typeface="Avenir LT Std 35 Light"/>
                  <a:cs typeface="Avenir LT Std 35 Light"/>
                </a:rPr>
                <a:t>Stor viden med </a:t>
              </a:r>
            </a:p>
            <a:p>
              <a:r>
                <a:rPr lang="da-DK" sz="800" b="1" dirty="0">
                  <a:latin typeface="Avenir LT Std 35 Light"/>
                  <a:cs typeface="Avenir LT Std 35 Light"/>
                </a:rPr>
                <a:t>det boligsociale </a:t>
              </a:r>
            </a:p>
            <a:p>
              <a:r>
                <a:rPr lang="da-DK" sz="800" b="1" dirty="0">
                  <a:latin typeface="Avenir LT Std 35 Light"/>
                  <a:cs typeface="Avenir LT Std 35 Light"/>
                </a:rPr>
                <a:t>arbejde</a:t>
              </a:r>
            </a:p>
          </p:txBody>
        </p:sp>
        <p:sp>
          <p:nvSpPr>
            <p:cNvPr id="23" name="Tekstfelt 22">
              <a:extLst>
                <a:ext uri="{FF2B5EF4-FFF2-40B4-BE49-F238E27FC236}">
                  <a16:creationId xmlns:a16="http://schemas.microsoft.com/office/drawing/2014/main" id="{FC32B226-6FED-4C4D-8974-A83A5EEDBDE7}"/>
                </a:ext>
              </a:extLst>
            </p:cNvPr>
            <p:cNvSpPr txBox="1"/>
            <p:nvPr/>
          </p:nvSpPr>
          <p:spPr>
            <a:xfrm>
              <a:off x="7006292" y="3566454"/>
              <a:ext cx="932230" cy="438305"/>
            </a:xfrm>
            <a:prstGeom prst="rect">
              <a:avLst/>
            </a:prstGeom>
            <a:noFill/>
          </p:spPr>
          <p:txBody>
            <a:bodyPr wrap="none" rtlCol="0">
              <a:spAutoFit/>
            </a:bodyPr>
            <a:lstStyle/>
            <a:p>
              <a:r>
                <a:rPr lang="da-DK" sz="800" b="1" dirty="0">
                  <a:latin typeface="Avenir LT Std 35 Light"/>
                  <a:cs typeface="Avenir LT Std 35 Light"/>
                </a:rPr>
                <a:t>Adgang til </a:t>
              </a:r>
            </a:p>
            <a:p>
              <a:r>
                <a:rPr lang="da-DK" sz="800" b="1" dirty="0">
                  <a:latin typeface="Avenir LT Std 35 Light"/>
                  <a:cs typeface="Avenir LT Std 35 Light"/>
                </a:rPr>
                <a:t>foreninger</a:t>
              </a:r>
            </a:p>
          </p:txBody>
        </p:sp>
        <p:sp>
          <p:nvSpPr>
            <p:cNvPr id="24" name="Tekstfelt 23">
              <a:extLst>
                <a:ext uri="{FF2B5EF4-FFF2-40B4-BE49-F238E27FC236}">
                  <a16:creationId xmlns:a16="http://schemas.microsoft.com/office/drawing/2014/main" id="{6168BB11-C408-B14B-AD5D-EF0973632CAF}"/>
                </a:ext>
              </a:extLst>
            </p:cNvPr>
            <p:cNvSpPr txBox="1"/>
            <p:nvPr/>
          </p:nvSpPr>
          <p:spPr>
            <a:xfrm>
              <a:off x="3327998" y="2280399"/>
              <a:ext cx="1050524" cy="597690"/>
            </a:xfrm>
            <a:prstGeom prst="rect">
              <a:avLst/>
            </a:prstGeom>
            <a:noFill/>
          </p:spPr>
          <p:txBody>
            <a:bodyPr wrap="none" rtlCol="0">
              <a:spAutoFit/>
            </a:bodyPr>
            <a:lstStyle/>
            <a:p>
              <a:r>
                <a:rPr lang="da-DK" sz="800" b="1" dirty="0">
                  <a:latin typeface="Avenir LT Std 35 Light"/>
                  <a:cs typeface="Avenir LT Std 35 Light"/>
                </a:rPr>
                <a:t>Kendskab </a:t>
              </a:r>
              <a:r>
                <a:rPr lang="da-DK" sz="800" b="1">
                  <a:latin typeface="Avenir LT Std 35 Light"/>
                  <a:cs typeface="Avenir LT Std 35 Light"/>
                </a:rPr>
                <a:t>til </a:t>
              </a:r>
            </a:p>
            <a:p>
              <a:r>
                <a:rPr lang="da-DK" sz="800" b="1" dirty="0">
                  <a:latin typeface="Avenir LT Std 35 Light"/>
                  <a:cs typeface="Avenir LT Std 35 Light"/>
                </a:rPr>
                <a:t>beboere </a:t>
              </a:r>
            </a:p>
            <a:p>
              <a:r>
                <a:rPr lang="da-DK" sz="800" b="1" dirty="0">
                  <a:latin typeface="Avenir LT Std 35 Light"/>
                  <a:cs typeface="Avenir LT Std 35 Light"/>
                </a:rPr>
                <a:t>og området</a:t>
              </a:r>
            </a:p>
          </p:txBody>
        </p:sp>
        <p:sp>
          <p:nvSpPr>
            <p:cNvPr id="25" name="Tekstfelt 24">
              <a:extLst>
                <a:ext uri="{FF2B5EF4-FFF2-40B4-BE49-F238E27FC236}">
                  <a16:creationId xmlns:a16="http://schemas.microsoft.com/office/drawing/2014/main" id="{F21FED92-3302-C445-879D-E36353DEA66C}"/>
                </a:ext>
              </a:extLst>
            </p:cNvPr>
            <p:cNvSpPr txBox="1"/>
            <p:nvPr/>
          </p:nvSpPr>
          <p:spPr>
            <a:xfrm>
              <a:off x="6575377" y="4534276"/>
              <a:ext cx="1071277" cy="438305"/>
            </a:xfrm>
            <a:prstGeom prst="rect">
              <a:avLst/>
            </a:prstGeom>
            <a:noFill/>
          </p:spPr>
          <p:txBody>
            <a:bodyPr wrap="none" rtlCol="0">
              <a:spAutoFit/>
            </a:bodyPr>
            <a:lstStyle/>
            <a:p>
              <a:r>
                <a:rPr lang="da-DK" sz="800" b="1" dirty="0">
                  <a:latin typeface="Avenir LT Std 35 Light"/>
                  <a:cs typeface="Avenir LT Std 35 Light"/>
                </a:rPr>
                <a:t>Mobiliserings</a:t>
              </a:r>
            </a:p>
            <a:p>
              <a:r>
                <a:rPr lang="da-DK" sz="800" b="1" dirty="0">
                  <a:latin typeface="Avenir LT Std 35 Light"/>
                  <a:cs typeface="Avenir LT Std 35 Light"/>
                </a:rPr>
                <a:t>ledelse</a:t>
              </a:r>
            </a:p>
          </p:txBody>
        </p:sp>
        <p:sp>
          <p:nvSpPr>
            <p:cNvPr id="26" name="Tekstfelt 25">
              <a:extLst>
                <a:ext uri="{FF2B5EF4-FFF2-40B4-BE49-F238E27FC236}">
                  <a16:creationId xmlns:a16="http://schemas.microsoft.com/office/drawing/2014/main" id="{D3B8C2A1-9EA9-3E47-B20C-A4BF6B960C7C}"/>
                </a:ext>
              </a:extLst>
            </p:cNvPr>
            <p:cNvSpPr txBox="1"/>
            <p:nvPr/>
          </p:nvSpPr>
          <p:spPr>
            <a:xfrm>
              <a:off x="6838042" y="2360776"/>
              <a:ext cx="977887" cy="597690"/>
            </a:xfrm>
            <a:prstGeom prst="rect">
              <a:avLst/>
            </a:prstGeom>
            <a:noFill/>
          </p:spPr>
          <p:txBody>
            <a:bodyPr wrap="none" rtlCol="0">
              <a:spAutoFit/>
            </a:bodyPr>
            <a:lstStyle/>
            <a:p>
              <a:r>
                <a:rPr lang="da-DK" sz="800" b="1" dirty="0">
                  <a:latin typeface="Avenir LT Std 35 Light"/>
                  <a:cs typeface="Avenir LT Std 35 Light"/>
                </a:rPr>
                <a:t>Koble </a:t>
              </a:r>
              <a:r>
                <a:rPr lang="da-DK" sz="800" b="1">
                  <a:latin typeface="Avenir LT Std 35 Light"/>
                  <a:cs typeface="Avenir LT Std 35 Light"/>
                </a:rPr>
                <a:t>det </a:t>
              </a:r>
              <a:endParaRPr lang="da-DK" sz="800" b="1" dirty="0">
                <a:latin typeface="Avenir LT Std 35 Light"/>
                <a:cs typeface="Avenir LT Std 35 Light"/>
              </a:endParaRPr>
            </a:p>
            <a:p>
              <a:r>
                <a:rPr lang="da-DK" sz="800" b="1" dirty="0">
                  <a:latin typeface="Avenir LT Std 35 Light"/>
                  <a:cs typeface="Avenir LT Std 35 Light"/>
                </a:rPr>
                <a:t>fysiske og </a:t>
              </a:r>
            </a:p>
            <a:p>
              <a:r>
                <a:rPr lang="da-DK" sz="800" b="1" dirty="0">
                  <a:latin typeface="Avenir LT Std 35 Light"/>
                  <a:cs typeface="Avenir LT Std 35 Light"/>
                </a:rPr>
                <a:t>boligsociale</a:t>
              </a:r>
            </a:p>
          </p:txBody>
        </p:sp>
        <p:sp>
          <p:nvSpPr>
            <p:cNvPr id="27" name="Tekstfelt 26">
              <a:extLst>
                <a:ext uri="{FF2B5EF4-FFF2-40B4-BE49-F238E27FC236}">
                  <a16:creationId xmlns:a16="http://schemas.microsoft.com/office/drawing/2014/main" id="{43D45358-B1BD-AC4D-AE75-D9A305F97930}"/>
                </a:ext>
              </a:extLst>
            </p:cNvPr>
            <p:cNvSpPr txBox="1"/>
            <p:nvPr/>
          </p:nvSpPr>
          <p:spPr>
            <a:xfrm>
              <a:off x="2485173" y="1791916"/>
              <a:ext cx="926004" cy="597690"/>
            </a:xfrm>
            <a:prstGeom prst="rect">
              <a:avLst/>
            </a:prstGeom>
            <a:noFill/>
          </p:spPr>
          <p:txBody>
            <a:bodyPr wrap="none" rtlCol="0">
              <a:spAutoFit/>
            </a:bodyPr>
            <a:lstStyle/>
            <a:p>
              <a:r>
                <a:rPr lang="da-DK" sz="800" b="1" dirty="0">
                  <a:latin typeface="Avenir LT Std 35 Light"/>
                  <a:cs typeface="Avenir LT Std 35 Light"/>
                </a:rPr>
                <a:t>Kobling </a:t>
              </a:r>
              <a:r>
                <a:rPr lang="da-DK" sz="800" b="1">
                  <a:latin typeface="Avenir LT Std 35 Light"/>
                  <a:cs typeface="Avenir LT Std 35 Light"/>
                </a:rPr>
                <a:t>til </a:t>
              </a:r>
            </a:p>
            <a:p>
              <a:r>
                <a:rPr lang="da-DK" sz="800" b="1" dirty="0">
                  <a:latin typeface="Avenir LT Std 35 Light"/>
                  <a:cs typeface="Avenir LT Std 35 Light"/>
                </a:rPr>
                <a:t>kommunal </a:t>
              </a:r>
            </a:p>
            <a:p>
              <a:r>
                <a:rPr lang="da-DK" sz="800" b="1" dirty="0">
                  <a:latin typeface="Avenir LT Std 35 Light"/>
                  <a:cs typeface="Avenir LT Std 35 Light"/>
                </a:rPr>
                <a:t>kernedrift</a:t>
              </a:r>
            </a:p>
          </p:txBody>
        </p:sp>
        <p:sp>
          <p:nvSpPr>
            <p:cNvPr id="28" name="Tekstfelt 27">
              <a:extLst>
                <a:ext uri="{FF2B5EF4-FFF2-40B4-BE49-F238E27FC236}">
                  <a16:creationId xmlns:a16="http://schemas.microsoft.com/office/drawing/2014/main" id="{E62DEFAB-05A2-5B4C-A288-385B9D8648EE}"/>
                </a:ext>
              </a:extLst>
            </p:cNvPr>
            <p:cNvSpPr txBox="1"/>
            <p:nvPr/>
          </p:nvSpPr>
          <p:spPr>
            <a:xfrm>
              <a:off x="3785964" y="1660665"/>
              <a:ext cx="1324464" cy="438305"/>
            </a:xfrm>
            <a:prstGeom prst="rect">
              <a:avLst/>
            </a:prstGeom>
            <a:noFill/>
          </p:spPr>
          <p:txBody>
            <a:bodyPr wrap="none" rtlCol="0">
              <a:spAutoFit/>
            </a:bodyPr>
            <a:lstStyle/>
            <a:p>
              <a:r>
                <a:rPr lang="da-DK" sz="800" b="1" dirty="0">
                  <a:latin typeface="Avenir LT Std 35 Light"/>
                  <a:cs typeface="Avenir LT Std 35 Light"/>
                </a:rPr>
                <a:t>Kobling til andre </a:t>
              </a:r>
            </a:p>
            <a:p>
              <a:r>
                <a:rPr lang="da-DK" sz="800" b="1" dirty="0">
                  <a:latin typeface="Avenir LT Std 35 Light"/>
                  <a:cs typeface="Avenir LT Std 35 Light"/>
                </a:rPr>
                <a:t>boligområder</a:t>
              </a:r>
            </a:p>
          </p:txBody>
        </p:sp>
        <p:sp>
          <p:nvSpPr>
            <p:cNvPr id="29" name="Tekstfelt 28">
              <a:extLst>
                <a:ext uri="{FF2B5EF4-FFF2-40B4-BE49-F238E27FC236}">
                  <a16:creationId xmlns:a16="http://schemas.microsoft.com/office/drawing/2014/main" id="{59358EF7-75B5-0F46-A0A6-BE86C7CC441C}"/>
                </a:ext>
              </a:extLst>
            </p:cNvPr>
            <p:cNvSpPr txBox="1"/>
            <p:nvPr/>
          </p:nvSpPr>
          <p:spPr>
            <a:xfrm>
              <a:off x="6612472" y="832976"/>
              <a:ext cx="892799" cy="438305"/>
            </a:xfrm>
            <a:prstGeom prst="rect">
              <a:avLst/>
            </a:prstGeom>
            <a:noFill/>
          </p:spPr>
          <p:txBody>
            <a:bodyPr wrap="none" rtlCol="0">
              <a:spAutoFit/>
            </a:bodyPr>
            <a:lstStyle/>
            <a:p>
              <a:r>
                <a:rPr lang="da-DK" sz="800" b="1">
                  <a:latin typeface="Avenir LT Std 35 Light"/>
                  <a:cs typeface="Avenir LT Std 35 Light"/>
                </a:rPr>
                <a:t>Sælge </a:t>
              </a:r>
            </a:p>
            <a:p>
              <a:r>
                <a:rPr lang="da-DK" sz="800" b="1" dirty="0">
                  <a:latin typeface="Avenir LT Std 35 Light"/>
                  <a:cs typeface="Avenir LT Std 35 Light"/>
                </a:rPr>
                <a:t>budskaber</a:t>
              </a:r>
            </a:p>
          </p:txBody>
        </p:sp>
        <p:sp>
          <p:nvSpPr>
            <p:cNvPr id="30" name="Tekstfelt 29">
              <a:extLst>
                <a:ext uri="{FF2B5EF4-FFF2-40B4-BE49-F238E27FC236}">
                  <a16:creationId xmlns:a16="http://schemas.microsoft.com/office/drawing/2014/main" id="{26765C23-8874-054E-A457-6F6E58243A97}"/>
                </a:ext>
              </a:extLst>
            </p:cNvPr>
            <p:cNvSpPr txBox="1"/>
            <p:nvPr/>
          </p:nvSpPr>
          <p:spPr>
            <a:xfrm>
              <a:off x="4544508" y="6114767"/>
              <a:ext cx="1237301" cy="438305"/>
            </a:xfrm>
            <a:prstGeom prst="rect">
              <a:avLst/>
            </a:prstGeom>
            <a:noFill/>
          </p:spPr>
          <p:txBody>
            <a:bodyPr wrap="none" rtlCol="0">
              <a:spAutoFit/>
            </a:bodyPr>
            <a:lstStyle/>
            <a:p>
              <a:r>
                <a:rPr lang="da-DK" sz="800" b="1" dirty="0">
                  <a:latin typeface="Avenir LT Std 35 Light"/>
                  <a:cs typeface="Avenir LT Std 35 Light"/>
                </a:rPr>
                <a:t>Lave aftaler om</a:t>
              </a:r>
            </a:p>
            <a:p>
              <a:r>
                <a:rPr lang="da-DK" sz="800" b="1" dirty="0">
                  <a:latin typeface="Avenir LT Std 35 Light"/>
                  <a:cs typeface="Avenir LT Std 35 Light"/>
                </a:rPr>
                <a:t>håndværkerjobs</a:t>
              </a:r>
            </a:p>
          </p:txBody>
        </p:sp>
        <p:sp>
          <p:nvSpPr>
            <p:cNvPr id="31" name="Tekstfelt 30">
              <a:extLst>
                <a:ext uri="{FF2B5EF4-FFF2-40B4-BE49-F238E27FC236}">
                  <a16:creationId xmlns:a16="http://schemas.microsoft.com/office/drawing/2014/main" id="{C84D7202-045C-4A45-B32A-A723C1309491}"/>
                </a:ext>
              </a:extLst>
            </p:cNvPr>
            <p:cNvSpPr txBox="1"/>
            <p:nvPr/>
          </p:nvSpPr>
          <p:spPr>
            <a:xfrm>
              <a:off x="7728357" y="4365000"/>
              <a:ext cx="1210321" cy="597690"/>
            </a:xfrm>
            <a:prstGeom prst="rect">
              <a:avLst/>
            </a:prstGeom>
            <a:noFill/>
          </p:spPr>
          <p:txBody>
            <a:bodyPr wrap="none" rtlCol="0">
              <a:spAutoFit/>
            </a:bodyPr>
            <a:lstStyle/>
            <a:p>
              <a:r>
                <a:rPr lang="da-DK" sz="800" b="1" dirty="0">
                  <a:latin typeface="Avenir LT Std 35 Light"/>
                  <a:cs typeface="Avenir LT Std 35 Light"/>
                </a:rPr>
                <a:t>Viden om LBF </a:t>
              </a:r>
            </a:p>
            <a:p>
              <a:r>
                <a:rPr lang="da-DK" sz="800" b="1" dirty="0">
                  <a:latin typeface="Avenir LT Std 35 Light"/>
                  <a:cs typeface="Avenir LT Std 35 Light"/>
                </a:rPr>
                <a:t>og den almene </a:t>
              </a:r>
            </a:p>
            <a:p>
              <a:r>
                <a:rPr lang="da-DK" sz="800" b="1" dirty="0">
                  <a:latin typeface="Avenir LT Std 35 Light"/>
                  <a:cs typeface="Avenir LT Std 35 Light"/>
                </a:rPr>
                <a:t>sektor</a:t>
              </a:r>
            </a:p>
          </p:txBody>
        </p:sp>
        <p:sp>
          <p:nvSpPr>
            <p:cNvPr id="32" name="Tekstfelt 31">
              <a:extLst>
                <a:ext uri="{FF2B5EF4-FFF2-40B4-BE49-F238E27FC236}">
                  <a16:creationId xmlns:a16="http://schemas.microsoft.com/office/drawing/2014/main" id="{172ABF97-D884-0F4E-94B6-557D665D691F}"/>
                </a:ext>
              </a:extLst>
            </p:cNvPr>
            <p:cNvSpPr txBox="1"/>
            <p:nvPr/>
          </p:nvSpPr>
          <p:spPr>
            <a:xfrm>
              <a:off x="7926737" y="3102905"/>
              <a:ext cx="876196" cy="438305"/>
            </a:xfrm>
            <a:prstGeom prst="rect">
              <a:avLst/>
            </a:prstGeom>
            <a:noFill/>
          </p:spPr>
          <p:txBody>
            <a:bodyPr wrap="none" rtlCol="0">
              <a:spAutoFit/>
            </a:bodyPr>
            <a:lstStyle/>
            <a:p>
              <a:r>
                <a:rPr lang="da-DK" sz="800" b="1" dirty="0">
                  <a:latin typeface="Avenir LT Std 35 Light"/>
                  <a:cs typeface="Avenir LT Std 35 Light"/>
                </a:rPr>
                <a:t>Viden om </a:t>
              </a:r>
            </a:p>
            <a:p>
              <a:r>
                <a:rPr lang="da-DK" sz="800" b="1" dirty="0">
                  <a:latin typeface="Avenir LT Std 35 Light"/>
                  <a:cs typeface="Avenir LT Std 35 Light"/>
                </a:rPr>
                <a:t>Husvilde</a:t>
              </a:r>
            </a:p>
          </p:txBody>
        </p:sp>
        <p:sp>
          <p:nvSpPr>
            <p:cNvPr id="33" name="Tekstfelt 32">
              <a:extLst>
                <a:ext uri="{FF2B5EF4-FFF2-40B4-BE49-F238E27FC236}">
                  <a16:creationId xmlns:a16="http://schemas.microsoft.com/office/drawing/2014/main" id="{AB062B88-4296-6A42-8184-D9EC0B3F9CDE}"/>
                </a:ext>
              </a:extLst>
            </p:cNvPr>
            <p:cNvSpPr txBox="1"/>
            <p:nvPr/>
          </p:nvSpPr>
          <p:spPr>
            <a:xfrm flipH="1">
              <a:off x="2223029" y="3321954"/>
              <a:ext cx="924499" cy="757073"/>
            </a:xfrm>
            <a:prstGeom prst="rect">
              <a:avLst/>
            </a:prstGeom>
            <a:noFill/>
          </p:spPr>
          <p:txBody>
            <a:bodyPr wrap="square" rtlCol="0">
              <a:spAutoFit/>
            </a:bodyPr>
            <a:lstStyle/>
            <a:p>
              <a:r>
                <a:rPr lang="da-DK" sz="800" b="1" dirty="0">
                  <a:latin typeface="Avenir LT Std 35 Light"/>
                  <a:cs typeface="Avenir LT Std 35 Light"/>
                </a:rPr>
                <a:t>Overblik over </a:t>
              </a:r>
            </a:p>
            <a:p>
              <a:r>
                <a:rPr lang="da-DK" sz="800" b="1" dirty="0">
                  <a:latin typeface="Avenir LT Std 35 Light"/>
                  <a:cs typeface="Avenir LT Std 35 Light"/>
                </a:rPr>
                <a:t>baglandets </a:t>
              </a:r>
            </a:p>
            <a:p>
              <a:r>
                <a:rPr lang="da-DK" sz="800" b="1" dirty="0">
                  <a:latin typeface="Avenir LT Std 35 Light"/>
                  <a:cs typeface="Avenir LT Std 35 Light"/>
                </a:rPr>
                <a:t>aktiviteter</a:t>
              </a:r>
            </a:p>
          </p:txBody>
        </p:sp>
        <p:sp>
          <p:nvSpPr>
            <p:cNvPr id="34" name="Tekstfelt 33">
              <a:extLst>
                <a:ext uri="{FF2B5EF4-FFF2-40B4-BE49-F238E27FC236}">
                  <a16:creationId xmlns:a16="http://schemas.microsoft.com/office/drawing/2014/main" id="{BA7C2A9F-C4C8-4649-ADC0-CC24DFDB2F84}"/>
                </a:ext>
              </a:extLst>
            </p:cNvPr>
            <p:cNvSpPr txBox="1"/>
            <p:nvPr/>
          </p:nvSpPr>
          <p:spPr>
            <a:xfrm>
              <a:off x="7676083" y="1931302"/>
              <a:ext cx="1135833" cy="438305"/>
            </a:xfrm>
            <a:prstGeom prst="rect">
              <a:avLst/>
            </a:prstGeom>
            <a:noFill/>
          </p:spPr>
          <p:txBody>
            <a:bodyPr wrap="square" rtlCol="0">
              <a:spAutoFit/>
            </a:bodyPr>
            <a:lstStyle/>
            <a:p>
              <a:r>
                <a:rPr lang="da-DK" sz="800" b="1" dirty="0">
                  <a:latin typeface="Avenir LT Std 35 Light"/>
                  <a:cs typeface="Avenir LT Std 35 Light"/>
                </a:rPr>
                <a:t>Møde-</a:t>
              </a:r>
            </a:p>
            <a:p>
              <a:r>
                <a:rPr lang="da-DK" sz="800" b="1" dirty="0" err="1">
                  <a:latin typeface="Avenir LT Std 35 Light"/>
                  <a:cs typeface="Avenir LT Std 35 Light"/>
                </a:rPr>
                <a:t>facilitering</a:t>
              </a:r>
              <a:endParaRPr lang="da-DK" sz="800" b="1" dirty="0">
                <a:latin typeface="Avenir LT Std 35 Light"/>
                <a:cs typeface="Avenir LT Std 35 Light"/>
              </a:endParaRPr>
            </a:p>
          </p:txBody>
        </p:sp>
        <p:sp>
          <p:nvSpPr>
            <p:cNvPr id="35" name="Tekstfelt 34">
              <a:extLst>
                <a:ext uri="{FF2B5EF4-FFF2-40B4-BE49-F238E27FC236}">
                  <a16:creationId xmlns:a16="http://schemas.microsoft.com/office/drawing/2014/main" id="{FCF85CBD-09D7-F345-89B8-B2501EDAEC84}"/>
                </a:ext>
              </a:extLst>
            </p:cNvPr>
            <p:cNvSpPr txBox="1"/>
            <p:nvPr/>
          </p:nvSpPr>
          <p:spPr>
            <a:xfrm>
              <a:off x="3154286" y="5292316"/>
              <a:ext cx="894874" cy="597690"/>
            </a:xfrm>
            <a:prstGeom prst="rect">
              <a:avLst/>
            </a:prstGeom>
            <a:noFill/>
          </p:spPr>
          <p:txBody>
            <a:bodyPr wrap="none" rtlCol="0">
              <a:spAutoFit/>
            </a:bodyPr>
            <a:lstStyle/>
            <a:p>
              <a:r>
                <a:rPr lang="da-DK" sz="800" b="1" dirty="0">
                  <a:latin typeface="Avenir LT Std 35 Light"/>
                  <a:cs typeface="Avenir LT Std 35 Light"/>
                </a:rPr>
                <a:t>Evaluering</a:t>
              </a:r>
            </a:p>
            <a:p>
              <a:r>
                <a:rPr lang="da-DK" sz="800" b="1" dirty="0">
                  <a:latin typeface="Avenir LT Std 35 Light"/>
                  <a:cs typeface="Avenir LT Std 35 Light"/>
                </a:rPr>
                <a:t> i teori </a:t>
              </a:r>
            </a:p>
            <a:p>
              <a:r>
                <a:rPr lang="da-DK" sz="800" b="1" dirty="0">
                  <a:latin typeface="Avenir LT Std 35 Light"/>
                  <a:cs typeface="Avenir LT Std 35 Light"/>
                </a:rPr>
                <a:t>og praksis</a:t>
              </a:r>
            </a:p>
          </p:txBody>
        </p:sp>
        <p:sp>
          <p:nvSpPr>
            <p:cNvPr id="36" name="Tekstfelt 35">
              <a:extLst>
                <a:ext uri="{FF2B5EF4-FFF2-40B4-BE49-F238E27FC236}">
                  <a16:creationId xmlns:a16="http://schemas.microsoft.com/office/drawing/2014/main" id="{A9C51966-9A8C-CD4B-BF2A-DCFBB5CE6EBA}"/>
                </a:ext>
              </a:extLst>
            </p:cNvPr>
            <p:cNvSpPr txBox="1"/>
            <p:nvPr/>
          </p:nvSpPr>
          <p:spPr>
            <a:xfrm>
              <a:off x="6450929" y="5749513"/>
              <a:ext cx="1104482" cy="278922"/>
            </a:xfrm>
            <a:prstGeom prst="rect">
              <a:avLst/>
            </a:prstGeom>
            <a:noFill/>
          </p:spPr>
          <p:txBody>
            <a:bodyPr wrap="none" rtlCol="0">
              <a:spAutoFit/>
            </a:bodyPr>
            <a:lstStyle/>
            <a:p>
              <a:r>
                <a:rPr lang="da-DK" sz="800" b="1" dirty="0">
                  <a:latin typeface="Avenir LT Std 35 Light"/>
                  <a:cs typeface="Avenir LT Std 35 Light"/>
                </a:rPr>
                <a:t>Madkundskab</a:t>
              </a:r>
            </a:p>
          </p:txBody>
        </p:sp>
      </p:grpSp>
      <p:sp>
        <p:nvSpPr>
          <p:cNvPr id="38" name="Pladsholder til indhold 2">
            <a:extLst>
              <a:ext uri="{FF2B5EF4-FFF2-40B4-BE49-F238E27FC236}">
                <a16:creationId xmlns:a16="http://schemas.microsoft.com/office/drawing/2014/main" id="{375FA208-E38D-DE43-BC69-012711A6AC70}"/>
              </a:ext>
            </a:extLst>
          </p:cNvPr>
          <p:cNvSpPr txBox="1">
            <a:spLocks/>
          </p:cNvSpPr>
          <p:nvPr/>
        </p:nvSpPr>
        <p:spPr>
          <a:xfrm>
            <a:off x="407881" y="1905430"/>
            <a:ext cx="3071416" cy="4695915"/>
          </a:xfrm>
          <a:prstGeom prst="rect">
            <a:avLst/>
          </a:prstGeom>
        </p:spPr>
        <p:txBody>
          <a:bodyPr numCol="1" spcCol="576000" anchor="t">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30000"/>
              </a:lnSpc>
              <a:buNone/>
            </a:pPr>
            <a:r>
              <a:rPr lang="da-DK" sz="1100" dirty="0"/>
              <a:t>Bestyrelsen for den boligsociale indsats i Vejleåparken i Ishøj Kommune har som en del af den strategiske fokusering af bestyrelsens arbejde set på, hvad de hver især bidrager med af kompetencer, viden og erfaringer</a:t>
            </a:r>
            <a:endParaRPr lang="da-DK" dirty="0"/>
          </a:p>
          <a:p>
            <a:pPr marL="0" indent="0">
              <a:lnSpc>
                <a:spcPct val="130000"/>
              </a:lnSpc>
              <a:buNone/>
            </a:pPr>
            <a:endParaRPr lang="da-DK" sz="1100" dirty="0"/>
          </a:p>
          <a:p>
            <a:pPr marL="0" indent="0">
              <a:lnSpc>
                <a:spcPct val="130000"/>
              </a:lnSpc>
              <a:buNone/>
            </a:pPr>
            <a:r>
              <a:rPr lang="da-DK" sz="1100" dirty="0"/>
              <a:t>Ved hjælp af en enkelt brainstormøvelse udfyldte de hver især post-it med deres individuelle kompetencer, viden og erfaringer, som de efterfølgende drøftede og placerede på modellen. </a:t>
            </a:r>
          </a:p>
          <a:p>
            <a:pPr marL="0" indent="0">
              <a:lnSpc>
                <a:spcPct val="130000"/>
              </a:lnSpc>
              <a:buNone/>
            </a:pPr>
            <a:endParaRPr lang="da-DK" sz="1100" dirty="0"/>
          </a:p>
          <a:p>
            <a:pPr marL="0" indent="0">
              <a:lnSpc>
                <a:spcPct val="130000"/>
              </a:lnSpc>
              <a:buNone/>
            </a:pPr>
            <a:r>
              <a:rPr lang="da-DK" sz="1100" dirty="0"/>
              <a:t>De fik gennem kortlægningen øje på deres individuelle styrker og deres fælleshed. Øvelsen skabte en øget bevidsthed om de mulige synergier - og hvordan de hver især kan bruge deres styrker i det fælles arbejde. Endelig understøttede øvelsen deres kendskab til hinanden, deres samarbejdsrelationer og konsolideringen af bestyrelsen.</a:t>
            </a:r>
          </a:p>
          <a:p>
            <a:pPr marL="0" indent="0">
              <a:lnSpc>
                <a:spcPct val="130000"/>
              </a:lnSpc>
              <a:buNone/>
            </a:pPr>
            <a:endParaRPr lang="da-DK" sz="1100" dirty="0"/>
          </a:p>
          <a:p>
            <a:pPr marL="0" indent="0">
              <a:lnSpc>
                <a:spcPct val="130000"/>
              </a:lnSpc>
              <a:buNone/>
            </a:pPr>
            <a:endParaRPr lang="da-DK" sz="1100" dirty="0"/>
          </a:p>
        </p:txBody>
      </p:sp>
      <p:sp>
        <p:nvSpPr>
          <p:cNvPr id="41" name="Titel 1">
            <a:extLst>
              <a:ext uri="{FF2B5EF4-FFF2-40B4-BE49-F238E27FC236}">
                <a16:creationId xmlns:a16="http://schemas.microsoft.com/office/drawing/2014/main" id="{75D8B306-B7FB-8C4D-9E6F-5735611725E8}"/>
              </a:ext>
            </a:extLst>
          </p:cNvPr>
          <p:cNvSpPr>
            <a:spLocks noGrp="1"/>
          </p:cNvSpPr>
          <p:nvPr>
            <p:ph type="title"/>
          </p:nvPr>
        </p:nvSpPr>
        <p:spPr>
          <a:xfrm>
            <a:off x="352540" y="256655"/>
            <a:ext cx="7886700" cy="1325563"/>
          </a:xfrm>
        </p:spPr>
        <p:txBody>
          <a:bodyPr/>
          <a:lstStyle/>
          <a:p>
            <a:pPr>
              <a:lnSpc>
                <a:spcPct val="120000"/>
              </a:lnSpc>
            </a:pPr>
            <a:r>
              <a:rPr lang="da-DK" sz="1500" dirty="0">
                <a:latin typeface="Leitura News Roman 4"/>
              </a:rPr>
              <a:t>Eksempel:</a:t>
            </a:r>
            <a:br>
              <a:rPr lang="da-DK" dirty="0"/>
            </a:br>
            <a:r>
              <a:rPr lang="da-DK" dirty="0">
                <a:latin typeface="Leitura News Roman 4"/>
              </a:rPr>
              <a:t>Kompetencekortlægning i Ishøj</a:t>
            </a:r>
          </a:p>
        </p:txBody>
      </p:sp>
      <p:cxnSp>
        <p:nvCxnSpPr>
          <p:cNvPr id="42" name="Lige forbindelse 41">
            <a:extLst>
              <a:ext uri="{FF2B5EF4-FFF2-40B4-BE49-F238E27FC236}">
                <a16:creationId xmlns:a16="http://schemas.microsoft.com/office/drawing/2014/main" id="{D33C3CCC-E424-7D4D-833E-D48573E22EA2}"/>
              </a:ext>
            </a:extLst>
          </p:cNvPr>
          <p:cNvCxnSpPr>
            <a:cxnSpLocks/>
          </p:cNvCxnSpPr>
          <p:nvPr/>
        </p:nvCxnSpPr>
        <p:spPr>
          <a:xfrm rot="5400000">
            <a:off x="1891610" y="167332"/>
            <a:ext cx="0" cy="291371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03923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830288"/>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256655"/>
            <a:ext cx="7886700" cy="1325563"/>
          </a:xfrm>
        </p:spPr>
        <p:txBody>
          <a:bodyPr/>
          <a:lstStyle/>
          <a:p>
            <a:pPr>
              <a:lnSpc>
                <a:spcPct val="120000"/>
              </a:lnSpc>
            </a:pPr>
            <a:r>
              <a:rPr lang="da-DK" sz="1500" dirty="0"/>
              <a:t>Værktøj:</a:t>
            </a:r>
            <a:br>
              <a:rPr lang="da-DK" dirty="0"/>
            </a:br>
            <a:r>
              <a:rPr lang="da-DK" dirty="0"/>
              <a:t>Bestyrelsens spilleregler</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8</a:t>
            </a:fld>
            <a:endParaRPr lang="da-DK" sz="1000" dirty="0">
              <a:latin typeface="Avenir Next" panose="020B0503020202020204" pitchFamily="34" charset="0"/>
              <a:cs typeface="Avenir LT Std 35 Light"/>
            </a:endParaRPr>
          </a:p>
        </p:txBody>
      </p:sp>
      <p:sp>
        <p:nvSpPr>
          <p:cNvPr id="9" name="Pladsholder til indhold 2">
            <a:extLst>
              <a:ext uri="{FF2B5EF4-FFF2-40B4-BE49-F238E27FC236}">
                <a16:creationId xmlns:a16="http://schemas.microsoft.com/office/drawing/2014/main" id="{A0CE0F88-D915-4D44-BE8E-FED96CC0775B}"/>
              </a:ext>
            </a:extLst>
          </p:cNvPr>
          <p:cNvSpPr txBox="1">
            <a:spLocks/>
          </p:cNvSpPr>
          <p:nvPr/>
        </p:nvSpPr>
        <p:spPr>
          <a:xfrm>
            <a:off x="352541" y="1870208"/>
            <a:ext cx="8395332" cy="1079943"/>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dirty="0">
                <a:solidFill>
                  <a:schemeClr val="accent4">
                    <a:lumMod val="25000"/>
                  </a:schemeClr>
                </a:solidFill>
                <a:latin typeface="Avenir Next" panose="020B0503020202020204" pitchFamily="34" charset="0"/>
              </a:rPr>
              <a:t>For at skabe optimale rammer omkring jeres fælles samarbejde, er det vigtig at have fælles og tydelige spillerregler (normer og adfærd). Dette procesværktøj, består af en række processpørgsmål, hvis formål er at I som bestyrelse får drøftet og produceret</a:t>
            </a:r>
            <a:r>
              <a:rPr lang="da-DK" sz="1100" dirty="0">
                <a:latin typeface="Avenir Next" panose="020B0503020202020204" pitchFamily="34" charset="0"/>
              </a:rPr>
              <a:t> nogle tydelige og fælles regler for, hvordan samarbejdet i jeres bestyrelse skal foregå. Med fælles spilleregler ved alle, hvordan man tager beslutninger, deler information, kommunikerer og deltager i bestyrelsens møder. Tilsammen skal spillereglerne skabe tryghed, tillid og respekt mellem bestyrelsesmedlemmerne. </a:t>
            </a:r>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7018020" y="3233350"/>
            <a:ext cx="165392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30000"/>
              </a:lnSpc>
              <a:buNone/>
            </a:pPr>
            <a:r>
              <a:rPr lang="da-DK" sz="1100" b="1" dirty="0"/>
              <a:t>Tid</a:t>
            </a:r>
          </a:p>
          <a:p>
            <a:pPr marL="0" indent="0">
              <a:lnSpc>
                <a:spcPct val="130000"/>
              </a:lnSpc>
              <a:buNone/>
            </a:pPr>
            <a:r>
              <a:rPr lang="da-DK" sz="1100" dirty="0"/>
              <a:t>Anbefalet 1 time</a:t>
            </a:r>
          </a:p>
          <a:p>
            <a:pPr marL="0" indent="0">
              <a:lnSpc>
                <a:spcPct val="130000"/>
              </a:lnSpc>
              <a:buNone/>
            </a:pPr>
            <a:endParaRPr lang="da-DK" sz="1100" dirty="0"/>
          </a:p>
          <a:p>
            <a:pPr marL="0" indent="0">
              <a:lnSpc>
                <a:spcPct val="130000"/>
              </a:lnSpc>
              <a:buNone/>
            </a:pPr>
            <a:r>
              <a:rPr lang="da-DK" sz="1100" b="1" dirty="0"/>
              <a:t>Materialer</a:t>
            </a:r>
          </a:p>
          <a:p>
            <a:pPr marL="0" indent="0">
              <a:lnSpc>
                <a:spcPct val="130000"/>
              </a:lnSpc>
              <a:buNone/>
            </a:pPr>
            <a:r>
              <a:rPr lang="da-DK" sz="1100" dirty="0"/>
              <a:t>Skabelon</a:t>
            </a:r>
          </a:p>
          <a:p>
            <a:pPr marL="0" indent="0">
              <a:lnSpc>
                <a:spcPct val="130000"/>
              </a:lnSpc>
              <a:buNone/>
            </a:pPr>
            <a:r>
              <a:rPr lang="da-DK" sz="1100" dirty="0"/>
              <a:t>Post-</a:t>
            </a:r>
            <a:r>
              <a:rPr lang="da-DK" sz="1100" dirty="0" err="1"/>
              <a:t>it’s</a:t>
            </a:r>
            <a:endParaRPr lang="da-DK" sz="1100" dirty="0"/>
          </a:p>
          <a:p>
            <a:pPr marL="0" indent="0">
              <a:lnSpc>
                <a:spcPct val="130000"/>
              </a:lnSpc>
              <a:buNone/>
            </a:pPr>
            <a:r>
              <a:rPr lang="da-DK" sz="1100" dirty="0"/>
              <a:t>Tuscher</a:t>
            </a:r>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73" y="2950151"/>
            <a:ext cx="6277871" cy="3816429"/>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a:t>
            </a:r>
          </a:p>
          <a:p>
            <a:endParaRPr lang="en-GB" sz="1100" b="1" dirty="0">
              <a:latin typeface="Avenir Next" panose="020B0503020202020204" pitchFamily="34" charset="0"/>
              <a:cs typeface="Avenir LT Std 35 Light"/>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Print </a:t>
            </a:r>
            <a:r>
              <a:rPr lang="da-DK" sz="1100" dirty="0">
                <a:solidFill>
                  <a:schemeClr val="accent4">
                    <a:lumMod val="25000"/>
                  </a:schemeClr>
                </a:solidFill>
                <a:latin typeface="Avenir Next" panose="020B0503020202020204" pitchFamily="34" charset="0"/>
              </a:rPr>
              <a:t>skabelonen i A3</a:t>
            </a:r>
          </a:p>
          <a:p>
            <a:pPr marL="228600" indent="-228600">
              <a:buFont typeface="+mj-lt"/>
              <a:buAutoNum type="arabicPeriod"/>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a:pPr>
            <a:r>
              <a:rPr lang="da-DK" sz="1100" b="1" dirty="0">
                <a:solidFill>
                  <a:schemeClr val="accent4">
                    <a:lumMod val="25000"/>
                  </a:schemeClr>
                </a:solidFill>
                <a:latin typeface="Avenir Next" panose="020B0503020202020204" pitchFamily="34" charset="0"/>
              </a:rPr>
              <a:t>Start </a:t>
            </a:r>
            <a:r>
              <a:rPr lang="da-DK" sz="1100" dirty="0">
                <a:solidFill>
                  <a:schemeClr val="accent4">
                    <a:lumMod val="25000"/>
                  </a:schemeClr>
                </a:solidFill>
                <a:latin typeface="Avenir Next" panose="020B0503020202020204" pitchFamily="34" charset="0"/>
              </a:rPr>
              <a:t>med at gennemgå og drøfte følgende  processpørgsmål:</a:t>
            </a:r>
          </a:p>
          <a:p>
            <a:pPr marL="628650" lvl="1" indent="-171450">
              <a:buFont typeface="Arial" panose="020B0604020202020204" pitchFamily="34" charset="0"/>
              <a:buChar char="•"/>
            </a:pPr>
            <a:r>
              <a:rPr lang="da-DK" sz="1100" dirty="0">
                <a:latin typeface="Avenir LT Std 35 Light"/>
                <a:cs typeface="Avenir LT Std 35 Light"/>
              </a:rPr>
              <a:t>Hvad skal kendetegne vores samarbejde i bestyrelsen? </a:t>
            </a:r>
          </a:p>
          <a:p>
            <a:pPr marL="628650" lvl="1" indent="-171450">
              <a:buFont typeface="Arial" panose="020B0604020202020204" pitchFamily="34" charset="0"/>
              <a:buChar char="•"/>
            </a:pPr>
            <a:r>
              <a:rPr lang="da-DK" sz="1100" dirty="0">
                <a:latin typeface="Avenir LT Std 35 Light"/>
                <a:cs typeface="Avenir LT Std 35 Light"/>
              </a:rPr>
              <a:t>Hvilken adfærd og sociale normer er vigtige for os ift. fx.</a:t>
            </a:r>
          </a:p>
          <a:p>
            <a:pPr marL="1085850" lvl="2" indent="-171450">
              <a:buFont typeface="Arial" panose="020B0604020202020204" pitchFamily="34" charset="0"/>
              <a:buChar char="•"/>
            </a:pPr>
            <a:r>
              <a:rPr lang="da-DK" sz="1100" i="1" dirty="0">
                <a:latin typeface="Avenir LT Std 35 Light"/>
                <a:cs typeface="Avenir LT Std 35 Light"/>
              </a:rPr>
              <a:t>Mødedeltagelse på bestyrelsesmøder</a:t>
            </a:r>
          </a:p>
          <a:p>
            <a:pPr marL="1085850" lvl="2" indent="-171450">
              <a:buFont typeface="Arial" panose="020B0604020202020204" pitchFamily="34" charset="0"/>
              <a:buChar char="•"/>
            </a:pPr>
            <a:r>
              <a:rPr lang="da-DK" sz="1100" i="1" dirty="0">
                <a:latin typeface="Avenir LT Std 35 Light"/>
                <a:cs typeface="Avenir LT Std 35 Light"/>
              </a:rPr>
              <a:t>Besvarelse af mails</a:t>
            </a:r>
          </a:p>
          <a:p>
            <a:pPr marL="1085850" lvl="2" indent="-171450">
              <a:buFont typeface="Arial" panose="020B0604020202020204" pitchFamily="34" charset="0"/>
              <a:buChar char="•"/>
            </a:pPr>
            <a:r>
              <a:rPr lang="da-DK" sz="1100" i="1" dirty="0">
                <a:latin typeface="Avenir LT Std 35 Light"/>
                <a:cs typeface="Avenir LT Std 35 Light"/>
              </a:rPr>
              <a:t>Deling af viden</a:t>
            </a:r>
          </a:p>
          <a:p>
            <a:pPr marL="1085850" lvl="2" indent="-171450">
              <a:buFont typeface="Arial" panose="020B0604020202020204" pitchFamily="34" charset="0"/>
              <a:buChar char="•"/>
            </a:pPr>
            <a:r>
              <a:rPr lang="da-DK" sz="1100" i="1" dirty="0">
                <a:latin typeface="Avenir LT Std 35 Light"/>
                <a:cs typeface="Avenir LT Std 35 Light"/>
              </a:rPr>
              <a:t>Hvordan vi håndterer uenighed</a:t>
            </a:r>
          </a:p>
          <a:p>
            <a:pPr marL="1085850" lvl="2" indent="-171450">
              <a:buFont typeface="Arial" panose="020B0604020202020204" pitchFamily="34" charset="0"/>
              <a:buChar char="•"/>
            </a:pPr>
            <a:r>
              <a:rPr lang="da-DK" sz="1100" i="1" dirty="0">
                <a:latin typeface="Avenir LT Std 35 Light"/>
                <a:cs typeface="Avenir LT Std 35 Light"/>
              </a:rPr>
              <a:t>Hvordan vi tager beslutninger</a:t>
            </a:r>
          </a:p>
          <a:p>
            <a:pPr marL="1085850" lvl="2" indent="-171450">
              <a:buFont typeface="Arial" panose="020B0604020202020204" pitchFamily="34" charset="0"/>
              <a:buChar char="•"/>
            </a:pPr>
            <a:r>
              <a:rPr lang="da-DK" sz="1100" i="1" dirty="0">
                <a:latin typeface="Avenir LT Std 35 Light"/>
                <a:cs typeface="Avenir LT Std 35 Light"/>
              </a:rPr>
              <a:t>Fordeling ift. at tale og at lytte</a:t>
            </a:r>
          </a:p>
          <a:p>
            <a:pPr marL="628650" lvl="1" indent="-171450">
              <a:buFont typeface="Arial" panose="020B0604020202020204" pitchFamily="34" charset="0"/>
              <a:buChar char="•"/>
            </a:pPr>
            <a:r>
              <a:rPr lang="da-DK" sz="1100" dirty="0">
                <a:latin typeface="Avenir LT Std 35 Light"/>
                <a:cs typeface="Avenir LT Std 35 Light"/>
              </a:rPr>
              <a:t>Hvad skal der til for at det bliver sådan?</a:t>
            </a:r>
          </a:p>
          <a:p>
            <a:pPr marL="628650" lvl="1" indent="-171450">
              <a:buFont typeface="Arial" panose="020B0604020202020204" pitchFamily="34" charset="0"/>
              <a:buChar char="•"/>
            </a:pPr>
            <a:r>
              <a:rPr lang="da-DK" sz="1100" dirty="0">
                <a:latin typeface="Avenir LT Std 35 Light"/>
                <a:cs typeface="Avenir LT Std 35 Light"/>
              </a:rPr>
              <a:t>Hvilke spilleregler kan vi blive enige om for vores bestyrelse?</a:t>
            </a:r>
          </a:p>
          <a:p>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startAt="3"/>
            </a:pPr>
            <a:r>
              <a:rPr lang="da-DK" sz="1100" b="1" dirty="0">
                <a:solidFill>
                  <a:schemeClr val="accent4">
                    <a:lumMod val="25000"/>
                  </a:schemeClr>
                </a:solidFill>
                <a:latin typeface="Avenir Next" panose="020B0503020202020204" pitchFamily="34" charset="0"/>
              </a:rPr>
              <a:t>Beslut 3-5 spilleregler</a:t>
            </a:r>
            <a:r>
              <a:rPr lang="da-DK" sz="1100" dirty="0">
                <a:solidFill>
                  <a:schemeClr val="accent4">
                    <a:lumMod val="25000"/>
                  </a:schemeClr>
                </a:solidFill>
                <a:latin typeface="Avenir Next" panose="020B0503020202020204" pitchFamily="34" charset="0"/>
              </a:rPr>
              <a:t>, som I i fællesskab er enige om, kan være en ramme for jeres samarbejde – giv hånd på dem og skriv dem i skabelonen og print og tage med til jeres møder.</a:t>
            </a:r>
          </a:p>
          <a:p>
            <a:pPr marL="228600" indent="-228600">
              <a:buFont typeface="+mj-lt"/>
              <a:buAutoNum type="arabicPeriod" startAt="3"/>
            </a:pPr>
            <a:endParaRPr lang="da-DK" sz="1100" dirty="0">
              <a:solidFill>
                <a:schemeClr val="accent4">
                  <a:lumMod val="25000"/>
                </a:schemeClr>
              </a:solidFill>
              <a:latin typeface="Avenir Next" panose="020B0503020202020204" pitchFamily="34" charset="0"/>
            </a:endParaRPr>
          </a:p>
          <a:p>
            <a:pPr marL="228600" indent="-228600">
              <a:buFont typeface="+mj-lt"/>
              <a:buAutoNum type="arabicPeriod" startAt="3"/>
            </a:pPr>
            <a:r>
              <a:rPr lang="da-DK" sz="1100" b="1" dirty="0">
                <a:solidFill>
                  <a:schemeClr val="accent4">
                    <a:lumMod val="25000"/>
                  </a:schemeClr>
                </a:solidFill>
                <a:latin typeface="Avenir Next" panose="020B0503020202020204" pitchFamily="34" charset="0"/>
              </a:rPr>
              <a:t>Skriv </a:t>
            </a:r>
            <a:r>
              <a:rPr lang="da-DK" sz="1100" dirty="0">
                <a:solidFill>
                  <a:schemeClr val="accent4">
                    <a:lumMod val="25000"/>
                  </a:schemeClr>
                </a:solidFill>
                <a:latin typeface="Avenir Next" panose="020B0503020202020204" pitchFamily="34" charset="0"/>
              </a:rPr>
              <a:t>jeres fælles besluttede spillerregler på skabelonen og brug den ved hvert møde, ved at lægge den mellem jet på bordet.</a:t>
            </a:r>
          </a:p>
        </p:txBody>
      </p:sp>
      <p:cxnSp>
        <p:nvCxnSpPr>
          <p:cNvPr id="12" name="Lige forbindelse 11">
            <a:extLst>
              <a:ext uri="{FF2B5EF4-FFF2-40B4-BE49-F238E27FC236}">
                <a16:creationId xmlns:a16="http://schemas.microsoft.com/office/drawing/2014/main" id="{0712A7AA-B5EF-8048-A943-33C1ABFD2790}"/>
              </a:ext>
            </a:extLst>
          </p:cNvPr>
          <p:cNvCxnSpPr/>
          <p:nvPr/>
        </p:nvCxnSpPr>
        <p:spPr>
          <a:xfrm>
            <a:off x="6786175" y="3364152"/>
            <a:ext cx="0" cy="291371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0876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887F12FB-F110-E848-8705-5A124344D9D8}"/>
              </a:ext>
            </a:extLst>
          </p:cNvPr>
          <p:cNvSpPr txBox="1">
            <a:spLocks/>
          </p:cNvSpPr>
          <p:nvPr/>
        </p:nvSpPr>
        <p:spPr>
          <a:xfrm>
            <a:off x="1413893" y="256655"/>
            <a:ext cx="7886700" cy="1325563"/>
          </a:xfrm>
          <a:prstGeom prst="rect">
            <a:avLst/>
          </a:prstGeom>
        </p:spPr>
        <p:txBody>
          <a:bodyPr vert="horz" lIns="91440" tIns="45720" rIns="91440" bIns="45720" rtlCol="0" anchor="b" anchorCtr="0">
            <a:noAutofit/>
          </a:bodyPr>
          <a:lstStyle>
            <a:lvl1pPr algn="l" defTabSz="914400" rtl="0" eaLnBrk="1" latinLnBrk="0" hangingPunct="1">
              <a:lnSpc>
                <a:spcPct val="90000"/>
              </a:lnSpc>
              <a:spcBef>
                <a:spcPct val="0"/>
              </a:spcBef>
              <a:buNone/>
              <a:defRPr sz="3200" b="0" i="0" kern="1200">
                <a:solidFill>
                  <a:schemeClr val="tx1"/>
                </a:solidFill>
                <a:latin typeface="Leitura News Roman 4" panose="02000503000000020004" pitchFamily="2" charset="77"/>
                <a:ea typeface="+mj-ea"/>
                <a:cs typeface="+mj-cs"/>
              </a:defRPr>
            </a:lvl1pPr>
          </a:lstStyle>
          <a:p>
            <a:pPr>
              <a:lnSpc>
                <a:spcPct val="120000"/>
              </a:lnSpc>
            </a:pPr>
            <a:r>
              <a:rPr lang="da-DK" sz="1500" dirty="0"/>
              <a:t>Skabelon:</a:t>
            </a:r>
            <a:br>
              <a:rPr lang="da-DK" dirty="0"/>
            </a:br>
            <a:r>
              <a:rPr lang="da-DK" dirty="0"/>
              <a:t>Vores spilleregler</a:t>
            </a:r>
          </a:p>
        </p:txBody>
      </p:sp>
      <p:sp>
        <p:nvSpPr>
          <p:cNvPr id="6" name="Ellipse 5">
            <a:extLst>
              <a:ext uri="{FF2B5EF4-FFF2-40B4-BE49-F238E27FC236}">
                <a16:creationId xmlns:a16="http://schemas.microsoft.com/office/drawing/2014/main" id="{14709FFA-CBC3-324D-96D2-A68523E0D8B6}"/>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pic>
        <p:nvPicPr>
          <p:cNvPr id="7" name="Billede 6">
            <a:extLst>
              <a:ext uri="{FF2B5EF4-FFF2-40B4-BE49-F238E27FC236}">
                <a16:creationId xmlns:a16="http://schemas.microsoft.com/office/drawing/2014/main" id="{3099A633-99AC-1D4C-B23E-A7A60AED3225}"/>
              </a:ext>
            </a:extLst>
          </p:cNvPr>
          <p:cNvPicPr>
            <a:picLocks noChangeAspect="1"/>
          </p:cNvPicPr>
          <p:nvPr/>
        </p:nvPicPr>
        <p:blipFill>
          <a:blip r:embed="rId2"/>
          <a:stretch>
            <a:fillRect/>
          </a:stretch>
        </p:blipFill>
        <p:spPr>
          <a:xfrm>
            <a:off x="625047" y="819095"/>
            <a:ext cx="462317" cy="606481"/>
          </a:xfrm>
          <a:prstGeom prst="rect">
            <a:avLst/>
          </a:prstGeom>
        </p:spPr>
      </p:pic>
      <p:sp>
        <p:nvSpPr>
          <p:cNvPr id="11" name="Pladsholder til diasnummer 3">
            <a:extLst>
              <a:ext uri="{FF2B5EF4-FFF2-40B4-BE49-F238E27FC236}">
                <a16:creationId xmlns:a16="http://schemas.microsoft.com/office/drawing/2014/main" id="{D6B25C08-1574-234B-ABE9-88F3246FAE5E}"/>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9</a:t>
            </a:fld>
            <a:endParaRPr lang="da-DK" sz="1000" dirty="0">
              <a:latin typeface="Avenir Next" panose="020B0503020202020204" pitchFamily="34" charset="0"/>
              <a:cs typeface="Avenir LT Std 35 Light"/>
            </a:endParaRPr>
          </a:p>
        </p:txBody>
      </p:sp>
      <p:sp>
        <p:nvSpPr>
          <p:cNvPr id="15" name="Titel 1">
            <a:extLst>
              <a:ext uri="{FF2B5EF4-FFF2-40B4-BE49-F238E27FC236}">
                <a16:creationId xmlns:a16="http://schemas.microsoft.com/office/drawing/2014/main" id="{4C784133-37AF-824A-8719-5877DE4CE463}"/>
              </a:ext>
            </a:extLst>
          </p:cNvPr>
          <p:cNvSpPr txBox="1">
            <a:spLocks/>
          </p:cNvSpPr>
          <p:nvPr/>
        </p:nvSpPr>
        <p:spPr>
          <a:xfrm>
            <a:off x="432366" y="1769267"/>
            <a:ext cx="8133077" cy="4482371"/>
          </a:xfrm>
          <a:prstGeom prst="rect">
            <a:avLst/>
          </a:prstGeom>
          <a:solidFill>
            <a:schemeClr val="bg1">
              <a:lumMod val="95000"/>
            </a:schemeClr>
          </a:solidFill>
          <a:ln>
            <a:noFill/>
          </a:ln>
          <a:effectLst>
            <a:outerShdw blurRad="215900" dist="127000" dir="8100000" sx="98000" sy="98000" algn="tr" rotWithShape="0">
              <a:prstClr val="black">
                <a:alpha val="20000"/>
              </a:prstClr>
            </a:outerShdw>
          </a:effectLst>
        </p:spPr>
        <p:txBody>
          <a:bodyPr vert="horz" lIns="91440" tIns="45720" rIns="91440" bIns="45720" rtlCol="0" anchor="ctr">
            <a:normAutofit fontScale="97500"/>
          </a:bodyPr>
          <a:lstStyle>
            <a:lvl1pPr algn="l" defTabSz="457200" rtl="0" eaLnBrk="1" latinLnBrk="0" hangingPunct="1">
              <a:spcBef>
                <a:spcPct val="0"/>
              </a:spcBef>
              <a:buNone/>
              <a:defRPr sz="2600" b="0" i="0" kern="1200">
                <a:solidFill>
                  <a:schemeClr val="tx1"/>
                </a:solidFill>
                <a:latin typeface="Avenir LT Std 65 Medium"/>
                <a:ea typeface="+mj-ea"/>
                <a:cs typeface="Avenir LT Std 65 Medium"/>
              </a:defRPr>
            </a:lvl1pPr>
          </a:lstStyle>
          <a:p>
            <a:endParaRPr lang="da-DK" sz="1100" dirty="0">
              <a:latin typeface="Avenir Roman" panose="02000503020000020003" pitchFamily="2" charset="0"/>
            </a:endParaRPr>
          </a:p>
        </p:txBody>
      </p:sp>
    </p:spTree>
    <p:extLst>
      <p:ext uri="{BB962C8B-B14F-4D97-AF65-F5344CB8AC3E}">
        <p14:creationId xmlns:p14="http://schemas.microsoft.com/office/powerpoint/2010/main" val="21928326"/>
      </p:ext>
    </p:extLst>
  </p:cSld>
  <p:clrMapOvr>
    <a:masterClrMapping/>
  </p:clrMapOvr>
</p:sld>
</file>

<file path=ppt/theme/theme1.xml><?xml version="1.0" encoding="utf-8"?>
<a:theme xmlns:a="http://schemas.openxmlformats.org/drawingml/2006/main" name="Office-tema">
  <a:themeElements>
    <a:clrScheme name="Brugerdefineret 3">
      <a:dk1>
        <a:srgbClr val="141619"/>
      </a:dk1>
      <a:lt1>
        <a:srgbClr val="FFFFFF"/>
      </a:lt1>
      <a:dk2>
        <a:srgbClr val="FFFFFF"/>
      </a:dk2>
      <a:lt2>
        <a:srgbClr val="FFFFFF"/>
      </a:lt2>
      <a:accent1>
        <a:srgbClr val="2B3037"/>
      </a:accent1>
      <a:accent2>
        <a:srgbClr val="FFCF00"/>
      </a:accent2>
      <a:accent3>
        <a:srgbClr val="545D65"/>
      </a:accent3>
      <a:accent4>
        <a:srgbClr val="889199"/>
      </a:accent4>
      <a:accent5>
        <a:srgbClr val="FFE77F"/>
      </a:accent5>
      <a:accent6>
        <a:srgbClr val="B0B6BA"/>
      </a:accent6>
      <a:hlink>
        <a:srgbClr val="141619"/>
      </a:hlink>
      <a:folHlink>
        <a:srgbClr val="1A1A1A"/>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lbudsskabelon" id="{920E0C07-F4F9-6A4B-8A61-A6F49282B61D}" vid="{BBE54B63-99CB-B041-8F98-1EE39C0805B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87457EE6FBFCA4394DAB153E64BD71F" ma:contentTypeVersion="10" ma:contentTypeDescription="Opret et nyt dokument." ma:contentTypeScope="" ma:versionID="712ca407395351b4b0be711fff33454d">
  <xsd:schema xmlns:xsd="http://www.w3.org/2001/XMLSchema" xmlns:xs="http://www.w3.org/2001/XMLSchema" xmlns:p="http://schemas.microsoft.com/office/2006/metadata/properties" xmlns:ns2="09808135-ec78-4e01-958c-19416e141670" xmlns:ns3="7f3b9c80-b753-4ee3-b5c8-40e102bf9a6f" targetNamespace="http://schemas.microsoft.com/office/2006/metadata/properties" ma:root="true" ma:fieldsID="4646b33543922fa2f54665c0bf235d14" ns2:_="" ns3:_="">
    <xsd:import namespace="09808135-ec78-4e01-958c-19416e141670"/>
    <xsd:import namespace="7f3b9c80-b753-4ee3-b5c8-40e102bf9a6f"/>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MediaServiceOCR"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808135-ec78-4e01-958c-19416e141670"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ashværdi for deling" ma:internalName="SharingHintHash" ma:readOnly="true">
      <xsd:simpleType>
        <xsd:restriction base="dms:Text"/>
      </xsd:simpleType>
    </xsd:element>
    <xsd:element name="SharedWithDetails" ma:index="10" nillable="true" ma:displayName="Delt med detaljer" ma:description="" ma:internalName="SharedWithDetails" ma:readOnly="true">
      <xsd:simpleType>
        <xsd:restriction base="dms:Note">
          <xsd:maxLength value="255"/>
        </xsd:restriction>
      </xsd:simpleType>
    </xsd:element>
    <xsd:element name="LastSharedByUser" ma:index="11" nillable="true" ma:displayName="Sidst delt efter bruger" ma:description="" ma:internalName="LastSharedByUser" ma:readOnly="true">
      <xsd:simpleType>
        <xsd:restriction base="dms:Note">
          <xsd:maxLength value="255"/>
        </xsd:restriction>
      </xsd:simpleType>
    </xsd:element>
    <xsd:element name="LastSharedByTime" ma:index="12" nillable="true" ma:displayName="Sidst delt efter tid"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7f3b9c80-b753-4ee3-b5c8-40e102bf9a6f"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D15CB2-7BD4-4B52-B7AF-45E5D3294F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808135-ec78-4e01-958c-19416e141670"/>
    <ds:schemaRef ds:uri="7f3b9c80-b753-4ee3-b5c8-40e102bf9a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249988-D14B-4CD3-ABF9-37C0C6E77E9B}">
  <ds:schemaRefs>
    <ds:schemaRef ds:uri="http://purl.org/dc/dcmitype/"/>
    <ds:schemaRef ds:uri="http://schemas.microsoft.com/office/infopath/2007/PartnerControls"/>
    <ds:schemaRef ds:uri="http://purl.org/dc/terms/"/>
    <ds:schemaRef ds:uri="http://schemas.openxmlformats.org/package/2006/metadata/core-properties"/>
    <ds:schemaRef ds:uri="http://purl.org/dc/elements/1.1/"/>
    <ds:schemaRef ds:uri="http://schemas.microsoft.com/office/2006/documentManagement/types"/>
    <ds:schemaRef ds:uri="http://www.w3.org/XML/1998/namespace"/>
    <ds:schemaRef ds:uri="7f3b9c80-b753-4ee3-b5c8-40e102bf9a6f"/>
    <ds:schemaRef ds:uri="09808135-ec78-4e01-958c-19416e141670"/>
    <ds:schemaRef ds:uri="http://schemas.microsoft.com/office/2006/metadata/properties"/>
  </ds:schemaRefs>
</ds:datastoreItem>
</file>

<file path=customXml/itemProps3.xml><?xml version="1.0" encoding="utf-8"?>
<ds:datastoreItem xmlns:ds="http://schemas.openxmlformats.org/officeDocument/2006/customXml" ds:itemID="{7D9DD6A6-F7E9-4EBF-BEDE-DB0A02F656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674</TotalTime>
  <Words>1416</Words>
  <Application>Microsoft Office PowerPoint</Application>
  <PresentationFormat>Skærmshow (4:3)</PresentationFormat>
  <Paragraphs>190</Paragraphs>
  <Slides>11</Slides>
  <Notes>0</Notes>
  <HiddenSlides>0</HiddenSlides>
  <MMClips>0</MMClips>
  <ScaleCrop>false</ScaleCrop>
  <HeadingPairs>
    <vt:vector size="6" baseType="variant">
      <vt:variant>
        <vt:lpstr>Benyttede skrifttyper</vt:lpstr>
      </vt:variant>
      <vt:variant>
        <vt:i4>9</vt:i4>
      </vt:variant>
      <vt:variant>
        <vt:lpstr>Tema</vt:lpstr>
      </vt:variant>
      <vt:variant>
        <vt:i4>1</vt:i4>
      </vt:variant>
      <vt:variant>
        <vt:lpstr>Slidetitler</vt:lpstr>
      </vt:variant>
      <vt:variant>
        <vt:i4>11</vt:i4>
      </vt:variant>
    </vt:vector>
  </HeadingPairs>
  <TitlesOfParts>
    <vt:vector size="21" baseType="lpstr">
      <vt:lpstr>Arial</vt:lpstr>
      <vt:lpstr>Avenir Book</vt:lpstr>
      <vt:lpstr>Avenir LT Std 35 Light</vt:lpstr>
      <vt:lpstr>Avenir Next</vt:lpstr>
      <vt:lpstr>Avenir Next Heavy</vt:lpstr>
      <vt:lpstr>Avenir Roman</vt:lpstr>
      <vt:lpstr>Calibri</vt:lpstr>
      <vt:lpstr>Leitura News Roman 4</vt:lpstr>
      <vt:lpstr>Wingdings</vt:lpstr>
      <vt:lpstr>Office-tema</vt:lpstr>
      <vt:lpstr>Entydig ledelse</vt:lpstr>
      <vt:lpstr>Hvordan konsoliderer bestyrelsen det gode samarbejde?</vt:lpstr>
      <vt:lpstr>Værktøj: Find og forstør bestyrelsens interne samarbejde</vt:lpstr>
      <vt:lpstr>Skabelon: Find og forstør</vt:lpstr>
      <vt:lpstr>Værktøj: Kortlægning af viden og kompetencer</vt:lpstr>
      <vt:lpstr>Skabelon: Kortlægning af viden og kompetencer</vt:lpstr>
      <vt:lpstr>Eksempel: Kompetencekortlægning i Ishøj</vt:lpstr>
      <vt:lpstr>Værktøj: Bestyrelsens spilleregler</vt:lpstr>
      <vt:lpstr>PowerPoint-præsentation</vt:lpstr>
      <vt:lpstr>Værktøj: Kortlægning af interessenter og eksterne aktører</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på tilbud</dc:title>
  <dc:creator>Karoline Mia Jessen</dc:creator>
  <cp:lastModifiedBy>louise Aner</cp:lastModifiedBy>
  <cp:revision>160</cp:revision>
  <cp:lastPrinted>2018-12-07T12:59:34Z</cp:lastPrinted>
  <dcterms:created xsi:type="dcterms:W3CDTF">2018-12-10T11:59:39Z</dcterms:created>
  <dcterms:modified xsi:type="dcterms:W3CDTF">2019-02-25T19:35:09Z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0x010100F87457EE6FBFCA4394DAB153E64BD71F</vt:lpwstr>
  </property>
</Properties>
</file>